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xls" ContentType="application/vnd.ms-excel"/>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9.xml" ContentType="application/vnd.openxmlformats-officedocument.presentationml.notesSlide+xml"/>
  <Override PartName="/ppt/charts/chart5.xml" ContentType="application/vnd.openxmlformats-officedocument.drawingml.chart+xml"/>
  <Override PartName="/ppt/notesSlides/notesSlide30.xml" ContentType="application/vnd.openxmlformats-officedocument.presentationml.notesSlide+xml"/>
  <Override PartName="/ppt/charts/chart6.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7.xml" ContentType="application/vnd.openxmlformats-officedocument.drawingml.chart+xml"/>
  <Override PartName="/ppt/notesSlides/notesSlide33.xml" ContentType="application/vnd.openxmlformats-officedocument.presentationml.notesSlide+xml"/>
  <Override PartName="/ppt/charts/chart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9.xml" ContentType="application/vnd.openxmlformats-officedocument.drawingml.chart+xml"/>
  <Override PartName="/ppt/notesSlides/notesSlide36.xml" ContentType="application/vnd.openxmlformats-officedocument.presentationml.notesSlide+xml"/>
  <Override PartName="/ppt/charts/chart10.xml" ContentType="application/vnd.openxmlformats-officedocument.drawingml.chart+xml"/>
  <Override PartName="/ppt/notesSlides/notesSlide37.xml" ContentType="application/vnd.openxmlformats-officedocument.presentationml.notesSlide+xml"/>
  <Override PartName="/ppt/charts/chart11.xml" ContentType="application/vnd.openxmlformats-officedocument.drawingml.chart+xml"/>
  <Override PartName="/ppt/notesSlides/notesSlide38.xml" ContentType="application/vnd.openxmlformats-officedocument.presentationml.notesSlide+xml"/>
  <Override PartName="/ppt/charts/chart1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3.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4.xml" ContentType="application/vnd.openxmlformats-officedocument.drawingml.chart+xml"/>
  <Override PartName="/ppt/notesSlides/notesSlide43.xml" ContentType="application/vnd.openxmlformats-officedocument.presentationml.notesSlide+xml"/>
  <Override PartName="/ppt/charts/chart15.xml" ContentType="application/vnd.openxmlformats-officedocument.drawingml.chart+xml"/>
  <Override PartName="/ppt/notesSlides/notesSlide44.xml" ContentType="application/vnd.openxmlformats-officedocument.presentationml.notesSlide+xml"/>
  <Override PartName="/ppt/charts/chart16.xml" ContentType="application/vnd.openxmlformats-officedocument.drawingml.chart+xml"/>
  <Override PartName="/ppt/notesSlides/notesSlide45.xml" ContentType="application/vnd.openxmlformats-officedocument.presentationml.notesSlide+xml"/>
  <Override PartName="/ppt/charts/chart17.xml" ContentType="application/vnd.openxmlformats-officedocument.drawingml.chart+xml"/>
  <Override PartName="/ppt/notesSlides/notesSlide46.xml" ContentType="application/vnd.openxmlformats-officedocument.presentationml.notesSlide+xml"/>
  <Override PartName="/ppt/charts/chart18.xml" ContentType="application/vnd.openxmlformats-officedocument.drawingml.chart+xml"/>
  <Override PartName="/ppt/notesSlides/notesSlide47.xml" ContentType="application/vnd.openxmlformats-officedocument.presentationml.notesSlide+xml"/>
  <Override PartName="/ppt/charts/chart19.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0.xml" ContentType="application/vnd.openxmlformats-officedocument.drawingml.chart+xml"/>
  <Override PartName="/ppt/theme/themeOverride1.xml" ContentType="application/vnd.openxmlformats-officedocument.themeOverride+xml"/>
  <Override PartName="/ppt/charts/chart21.xml" ContentType="application/vnd.openxmlformats-officedocument.drawingml.chart+xml"/>
  <Override PartName="/ppt/theme/themeOverride2.xml" ContentType="application/vnd.openxmlformats-officedocument.themeOverride+xml"/>
  <Override PartName="/ppt/charts/chart22.xml" ContentType="application/vnd.openxmlformats-officedocument.drawingml.chart+xml"/>
  <Override PartName="/ppt/theme/themeOverride3.xml" ContentType="application/vnd.openxmlformats-officedocument.themeOverride+xml"/>
  <Override PartName="/ppt/charts/chart23.xml" ContentType="application/vnd.openxmlformats-officedocument.drawingml.chart+xml"/>
  <Override PartName="/ppt/theme/themeOverride4.xml" ContentType="application/vnd.openxmlformats-officedocument.themeOverride+xml"/>
  <Override PartName="/ppt/notesSlides/notesSlide50.xml" ContentType="application/vnd.openxmlformats-officedocument.presentationml.notesSlide+xml"/>
  <Override PartName="/ppt/charts/chart24.xml" ContentType="application/vnd.openxmlformats-officedocument.drawingml.chart+xml"/>
  <Override PartName="/ppt/notesSlides/notesSlide51.xml" ContentType="application/vnd.openxmlformats-officedocument.presentationml.notesSlide+xml"/>
  <Override PartName="/ppt/charts/chart25.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26.xml" ContentType="application/vnd.openxmlformats-officedocument.drawingml.chart+xml"/>
  <Override PartName="/ppt/notesSlides/notesSlide56.xml" ContentType="application/vnd.openxmlformats-officedocument.presentationml.notesSlide+xml"/>
  <Override PartName="/ppt/charts/chart27.xml" ContentType="application/vnd.openxmlformats-officedocument.drawingml.chart+xml"/>
  <Override PartName="/ppt/theme/themeOverride5.xml" ContentType="application/vnd.openxmlformats-officedocument.themeOverride+xml"/>
  <Override PartName="/ppt/charts/chart28.xml" ContentType="application/vnd.openxmlformats-officedocument.drawingml.chart+xml"/>
  <Override PartName="/ppt/theme/themeOverride6.xml" ContentType="application/vnd.openxmlformats-officedocument.themeOverride+xml"/>
  <Override PartName="/ppt/charts/chart29.xml" ContentType="application/vnd.openxmlformats-officedocument.drawingml.chart+xml"/>
  <Override PartName="/ppt/theme/themeOverride7.xml" ContentType="application/vnd.openxmlformats-officedocument.themeOverride+xml"/>
  <Override PartName="/ppt/charts/chart30.xml" ContentType="application/vnd.openxmlformats-officedocument.drawingml.chart+xml"/>
  <Override PartName="/ppt/theme/themeOverride8.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1.xml" ContentType="application/vnd.openxmlformats-officedocument.drawingml.chart+xml"/>
  <Override PartName="/ppt/notesSlides/notesSlide60.xml" ContentType="application/vnd.openxmlformats-officedocument.presentationml.notesSlide+xml"/>
  <Override PartName="/ppt/charts/chart32.xml" ContentType="application/vnd.openxmlformats-officedocument.drawingml.chart+xml"/>
  <Override PartName="/ppt/notesSlides/notesSlide61.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35.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36.xml" ContentType="application/vnd.openxmlformats-officedocument.drawingml.chart+xml"/>
  <Override PartName="/ppt/notesSlides/notesSlide67.xml" ContentType="application/vnd.openxmlformats-officedocument.presentationml.notesSlide+xml"/>
  <Override PartName="/ppt/charts/chart37.xml" ContentType="application/vnd.openxmlformats-officedocument.drawingml.chart+xml"/>
  <Override PartName="/ppt/theme/themeOverride9.xml" ContentType="application/vnd.openxmlformats-officedocument.themeOverride+xml"/>
  <Override PartName="/ppt/charts/chart38.xml" ContentType="application/vnd.openxmlformats-officedocument.drawingml.chart+xml"/>
  <Override PartName="/ppt/theme/themeOverride10.xml" ContentType="application/vnd.openxmlformats-officedocument.themeOverride+xml"/>
  <Override PartName="/ppt/charts/chart39.xml" ContentType="application/vnd.openxmlformats-officedocument.drawingml.chart+xml"/>
  <Override PartName="/ppt/theme/themeOverride11.xml" ContentType="application/vnd.openxmlformats-officedocument.themeOverride+xml"/>
  <Override PartName="/ppt/charts/chart40.xml" ContentType="application/vnd.openxmlformats-officedocument.drawingml.chart+xml"/>
  <Override PartName="/ppt/theme/themeOverride12.xml" ContentType="application/vnd.openxmlformats-officedocument.themeOverr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1.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42.xml" ContentType="application/vnd.openxmlformats-officedocument.drawingml.chart+xml"/>
  <Override PartName="/ppt/notesSlides/notesSlide72.xml" ContentType="application/vnd.openxmlformats-officedocument.presentationml.notesSlide+xml"/>
  <Override PartName="/ppt/charts/chart43.xml" ContentType="application/vnd.openxmlformats-officedocument.drawingml.chart+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75"/>
  </p:notesMasterIdLst>
  <p:handoutMasterIdLst>
    <p:handoutMasterId r:id="rId76"/>
  </p:handoutMasterIdLst>
  <p:sldIdLst>
    <p:sldId id="796" r:id="rId2"/>
    <p:sldId id="797" r:id="rId3"/>
    <p:sldId id="798" r:id="rId4"/>
    <p:sldId id="799" r:id="rId5"/>
    <p:sldId id="800" r:id="rId6"/>
    <p:sldId id="801" r:id="rId7"/>
    <p:sldId id="802" r:id="rId8"/>
    <p:sldId id="818" r:id="rId9"/>
    <p:sldId id="804" r:id="rId10"/>
    <p:sldId id="835" r:id="rId11"/>
    <p:sldId id="836" r:id="rId12"/>
    <p:sldId id="837" r:id="rId13"/>
    <p:sldId id="838" r:id="rId14"/>
    <p:sldId id="839" r:id="rId15"/>
    <p:sldId id="840" r:id="rId16"/>
    <p:sldId id="841" r:id="rId17"/>
    <p:sldId id="842" r:id="rId18"/>
    <p:sldId id="843" r:id="rId19"/>
    <p:sldId id="844" r:id="rId20"/>
    <p:sldId id="845" r:id="rId21"/>
    <p:sldId id="816" r:id="rId22"/>
    <p:sldId id="817" r:id="rId23"/>
    <p:sldId id="819" r:id="rId24"/>
    <p:sldId id="820" r:id="rId25"/>
    <p:sldId id="821" r:id="rId26"/>
    <p:sldId id="822" r:id="rId27"/>
    <p:sldId id="823" r:id="rId28"/>
    <p:sldId id="824" r:id="rId29"/>
    <p:sldId id="825" r:id="rId30"/>
    <p:sldId id="826" r:id="rId31"/>
    <p:sldId id="827" r:id="rId32"/>
    <p:sldId id="828" r:id="rId33"/>
    <p:sldId id="829" r:id="rId34"/>
    <p:sldId id="830" r:id="rId35"/>
    <p:sldId id="831" r:id="rId36"/>
    <p:sldId id="832" r:id="rId37"/>
    <p:sldId id="833" r:id="rId38"/>
    <p:sldId id="834" r:id="rId39"/>
    <p:sldId id="766" r:id="rId40"/>
    <p:sldId id="767" r:id="rId41"/>
    <p:sldId id="768" r:id="rId42"/>
    <p:sldId id="769" r:id="rId43"/>
    <p:sldId id="770" r:id="rId44"/>
    <p:sldId id="771" r:id="rId45"/>
    <p:sldId id="772" r:id="rId46"/>
    <p:sldId id="773" r:id="rId47"/>
    <p:sldId id="774" r:id="rId48"/>
    <p:sldId id="719" r:id="rId49"/>
    <p:sldId id="722" r:id="rId50"/>
    <p:sldId id="723" r:id="rId51"/>
    <p:sldId id="784" r:id="rId52"/>
    <p:sldId id="785" r:id="rId53"/>
    <p:sldId id="724" r:id="rId54"/>
    <p:sldId id="725" r:id="rId55"/>
    <p:sldId id="729" r:id="rId56"/>
    <p:sldId id="730" r:id="rId57"/>
    <p:sldId id="720" r:id="rId58"/>
    <p:sldId id="731" r:id="rId59"/>
    <p:sldId id="795" r:id="rId60"/>
    <p:sldId id="794" r:id="rId61"/>
    <p:sldId id="846" r:id="rId62"/>
    <p:sldId id="734" r:id="rId63"/>
    <p:sldId id="735" r:id="rId64"/>
    <p:sldId id="736" r:id="rId65"/>
    <p:sldId id="737" r:id="rId66"/>
    <p:sldId id="738" r:id="rId67"/>
    <p:sldId id="739" r:id="rId68"/>
    <p:sldId id="721" r:id="rId69"/>
    <p:sldId id="740" r:id="rId70"/>
    <p:sldId id="787" r:id="rId71"/>
    <p:sldId id="741" r:id="rId72"/>
    <p:sldId id="742" r:id="rId73"/>
    <p:sldId id="692" r:id="rId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2">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FEF2E8"/>
    <a:srgbClr val="EF4F1D"/>
    <a:srgbClr val="4BB8B2"/>
    <a:srgbClr val="D9723F"/>
    <a:srgbClr val="40A29D"/>
    <a:srgbClr val="DD8356"/>
    <a:srgbClr val="BD3C36"/>
    <a:srgbClr val="BCB800"/>
    <a:srgbClr val="FAF5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Středně sytá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9" autoAdjust="0"/>
    <p:restoredTop sz="96271" autoAdjust="0"/>
  </p:normalViewPr>
  <p:slideViewPr>
    <p:cSldViewPr snapToGrid="0">
      <p:cViewPr>
        <p:scale>
          <a:sx n="100" d="100"/>
          <a:sy n="100" d="100"/>
        </p:scale>
        <p:origin x="2208" y="624"/>
      </p:cViewPr>
      <p:guideLst>
        <p:guide orient="horz" pos="4292"/>
        <p:guide/>
      </p:guideLst>
    </p:cSldViewPr>
  </p:slideViewPr>
  <p:outlineViewPr>
    <p:cViewPr>
      <p:scale>
        <a:sx n="33" d="100"/>
        <a:sy n="33" d="100"/>
      </p:scale>
      <p:origin x="48" y="3270"/>
    </p:cViewPr>
  </p:outlin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68" d="100"/>
          <a:sy n="68" d="100"/>
        </p:scale>
        <p:origin x="-277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3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DOKUMENTY\2.%20PR&#193;CA-PERFECT%20CROWD\276.%20Zoot%20SK%20-%20%20M&#243;da,%20m&#283;kk&#233;%20d&#225;rky,%20V&#225;noce_19112015\Vyhodnocen&#237;_Zoot%20SK%20-%20%20M&#243;da,%20m&#283;kk&#233;%20d&#225;rky,%20V&#225;noce_19112015.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DOKUMENTY\2.%20PR&#193;CA-PERFECT%20CROWD\276.%20Zoot%20SK%20-%20%20M&#243;da,%20m&#283;kk&#233;%20d&#225;rky,%20V&#225;noce_19112015\Vyhodnocen&#237;_Zoot%20SK%20-%20%20M&#243;da,%20m&#283;kk&#233;%20d&#225;rky,%20V&#225;noce_19112015.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37.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38.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39.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40.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Osobn&#233;\Dokumenty\2.%20PR&#193;CA-PERFECT%20CROWD\276.%20Zoot%20SK%20-%20%20M&#243;da,%20m&#283;kk&#233;%20d&#225;rky,%20V&#225;noce_19112015\Vyhodnocen&#237;_Zoot%20SK%20-%20%20M&#243;da,%20m&#283;kk&#233;%20d&#225;rky,%20V&#225;noce_191120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Monika\Disk%20Google\Perfect%20Crowd\ProjektyPC\projekty2015\FashionReport2015\Vlna%204\02%20Data\koresponden&#269;k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4"/>
          <c:w val="0.724043956192675"/>
          <c:h val="0.888787857631885"/>
        </c:manualLayout>
      </c:layout>
      <c:barChart>
        <c:barDir val="bar"/>
        <c:grouping val="stacked"/>
        <c:varyColors val="0"/>
        <c:ser>
          <c:idx val="0"/>
          <c:order val="0"/>
          <c:tx>
            <c:strRef>
              <c:f>'T2'!$B$43</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'T2'!$C$43:$W$43</c:f>
              <c:numCache>
                <c:formatCode>0%</c:formatCode>
                <c:ptCount val="21"/>
                <c:pt idx="0">
                  <c:v>0.589959500376915</c:v>
                </c:pt>
                <c:pt idx="1">
                  <c:v>0.583750202181798</c:v>
                </c:pt>
                <c:pt idx="2">
                  <c:v>0.530036041305819</c:v>
                </c:pt>
                <c:pt idx="3">
                  <c:v>0.527882793358245</c:v>
                </c:pt>
                <c:pt idx="4">
                  <c:v>0.50916664353881</c:v>
                </c:pt>
                <c:pt idx="5">
                  <c:v>0.456978655382661</c:v>
                </c:pt>
                <c:pt idx="6">
                  <c:v>0.437737349775095</c:v>
                </c:pt>
                <c:pt idx="7">
                  <c:v>0.370756110755401</c:v>
                </c:pt>
                <c:pt idx="8">
                  <c:v>0.328899888534047</c:v>
                </c:pt>
                <c:pt idx="9">
                  <c:v>0.277133757148259</c:v>
                </c:pt>
                <c:pt idx="10">
                  <c:v>0.242344648881131</c:v>
                </c:pt>
                <c:pt idx="11">
                  <c:v>0.224163565699532</c:v>
                </c:pt>
                <c:pt idx="12">
                  <c:v>0.200498963048605</c:v>
                </c:pt>
                <c:pt idx="13">
                  <c:v>0.180299924376471</c:v>
                </c:pt>
                <c:pt idx="14">
                  <c:v>0.130052413178813</c:v>
                </c:pt>
                <c:pt idx="15">
                  <c:v>0.124202074109284</c:v>
                </c:pt>
                <c:pt idx="16">
                  <c:v>0.115425539106445</c:v>
                </c:pt>
                <c:pt idx="17">
                  <c:v>0.104427813928459</c:v>
                </c:pt>
                <c:pt idx="18">
                  <c:v>0.0722481642389947</c:v>
                </c:pt>
                <c:pt idx="19">
                  <c:v>0.0680633115709967</c:v>
                </c:pt>
                <c:pt idx="20">
                  <c:v>0.062642047120605</c:v>
                </c:pt>
              </c:numCache>
            </c:numRef>
          </c:val>
        </c:ser>
        <c:ser>
          <c:idx val="1"/>
          <c:order val="1"/>
          <c:tx>
            <c:strRef>
              <c:f>'T2'!$B$44</c:f>
              <c:strCache>
                <c:ptCount val="1"/>
                <c:pt idx="0">
                  <c:v>80%</c:v>
                </c:pt>
              </c:strCache>
            </c:strRef>
          </c:tx>
          <c:spPr>
            <a:noFill/>
            <a:ln w="25400">
              <a:noFill/>
            </a:ln>
          </c:spPr>
          <c:invertIfNegative val="0"/>
          <c:dLbls>
            <c:delete val="1"/>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'T2'!$C$44:$W$44</c:f>
              <c:numCache>
                <c:formatCode>0%</c:formatCode>
                <c:ptCount val="21"/>
                <c:pt idx="0">
                  <c:v>0.210040499623085</c:v>
                </c:pt>
                <c:pt idx="1">
                  <c:v>0.216249797818204</c:v>
                </c:pt>
                <c:pt idx="2">
                  <c:v>0.26996395869418</c:v>
                </c:pt>
                <c:pt idx="3">
                  <c:v>0.272117206641755</c:v>
                </c:pt>
                <c:pt idx="4">
                  <c:v>0.290833356461189</c:v>
                </c:pt>
                <c:pt idx="5">
                  <c:v>0.343021344617341</c:v>
                </c:pt>
                <c:pt idx="6">
                  <c:v>0.362262650224905</c:v>
                </c:pt>
                <c:pt idx="7">
                  <c:v>0.429243889244601</c:v>
                </c:pt>
                <c:pt idx="8">
                  <c:v>0.471100111465954</c:v>
                </c:pt>
                <c:pt idx="9">
                  <c:v>0.52286624285174</c:v>
                </c:pt>
                <c:pt idx="10">
                  <c:v>0.55765535111887</c:v>
                </c:pt>
                <c:pt idx="11">
                  <c:v>0.575836434300468</c:v>
                </c:pt>
                <c:pt idx="12">
                  <c:v>0.599501036951396</c:v>
                </c:pt>
                <c:pt idx="13">
                  <c:v>0.619700075623531</c:v>
                </c:pt>
                <c:pt idx="14">
                  <c:v>0.669947586821188</c:v>
                </c:pt>
                <c:pt idx="15">
                  <c:v>0.675797925890717</c:v>
                </c:pt>
                <c:pt idx="16">
                  <c:v>0.684574460893556</c:v>
                </c:pt>
                <c:pt idx="17">
                  <c:v>0.695572186071541</c:v>
                </c:pt>
                <c:pt idx="18">
                  <c:v>0.727751835761006</c:v>
                </c:pt>
                <c:pt idx="19">
                  <c:v>0.731936688429005</c:v>
                </c:pt>
                <c:pt idx="20">
                  <c:v>0.737357952879396</c:v>
                </c:pt>
              </c:numCache>
            </c:numRef>
          </c:val>
        </c:ser>
        <c:ser>
          <c:idx val="2"/>
          <c:order val="2"/>
          <c:tx>
            <c:strRef>
              <c:f>'T2'!$B$45</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'T2'!$C$45:$W$45</c:f>
              <c:numCache>
                <c:formatCode>0%</c:formatCode>
                <c:ptCount val="21"/>
                <c:pt idx="0">
                  <c:v>0.506416416982304</c:v>
                </c:pt>
                <c:pt idx="1">
                  <c:v>0.367901867207433</c:v>
                </c:pt>
                <c:pt idx="2">
                  <c:v>0.475098703586519</c:v>
                </c:pt>
                <c:pt idx="3">
                  <c:v>0.454383351052869</c:v>
                </c:pt>
                <c:pt idx="4">
                  <c:v>0.483111155283309</c:v>
                </c:pt>
                <c:pt idx="5">
                  <c:v>0.359948044985128</c:v>
                </c:pt>
                <c:pt idx="6">
                  <c:v>0.236905020251332</c:v>
                </c:pt>
                <c:pt idx="7">
                  <c:v>0.392265377243741</c:v>
                </c:pt>
                <c:pt idx="8">
                  <c:v>0.23258431064321</c:v>
                </c:pt>
                <c:pt idx="9">
                  <c:v>0.183615113456695</c:v>
                </c:pt>
                <c:pt idx="10">
                  <c:v>0.254232537443535</c:v>
                </c:pt>
                <c:pt idx="11">
                  <c:v>0.117594677939087</c:v>
                </c:pt>
                <c:pt idx="12">
                  <c:v>0.0654621333834224</c:v>
                </c:pt>
                <c:pt idx="13">
                  <c:v>0.0962822712857817</c:v>
                </c:pt>
                <c:pt idx="14">
                  <c:v>0.0241398426942934</c:v>
                </c:pt>
                <c:pt idx="15">
                  <c:v>0.0204341498908562</c:v>
                </c:pt>
                <c:pt idx="16">
                  <c:v>0.102552160172442</c:v>
                </c:pt>
                <c:pt idx="17">
                  <c:v>0.0433440501569228</c:v>
                </c:pt>
                <c:pt idx="18">
                  <c:v>0.0609507640067913</c:v>
                </c:pt>
                <c:pt idx="19">
                  <c:v>0.073020685353938</c:v>
                </c:pt>
                <c:pt idx="20">
                  <c:v>0.0633380686739891</c:v>
                </c:pt>
              </c:numCache>
            </c:numRef>
          </c:val>
        </c:ser>
        <c:ser>
          <c:idx val="3"/>
          <c:order val="3"/>
          <c:tx>
            <c:strRef>
              <c:f>'T2'!$B$46</c:f>
              <c:strCache>
                <c:ptCount val="1"/>
                <c:pt idx="0">
                  <c:v>160%</c:v>
                </c:pt>
              </c:strCache>
            </c:strRef>
          </c:tx>
          <c:spPr>
            <a:noFill/>
            <a:ln w="25400">
              <a:noFill/>
            </a:ln>
          </c:spPr>
          <c:invertIfNegative val="0"/>
          <c:dLbls>
            <c:delete val="1"/>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'T2'!$C$46:$W$46</c:f>
              <c:numCache>
                <c:formatCode>0%</c:formatCode>
                <c:ptCount val="21"/>
                <c:pt idx="0">
                  <c:v>0.293583583017696</c:v>
                </c:pt>
                <c:pt idx="1">
                  <c:v>0.432098132792568</c:v>
                </c:pt>
                <c:pt idx="2">
                  <c:v>0.324901296413481</c:v>
                </c:pt>
                <c:pt idx="3">
                  <c:v>0.345616648947132</c:v>
                </c:pt>
                <c:pt idx="4">
                  <c:v>0.316888844716692</c:v>
                </c:pt>
                <c:pt idx="5">
                  <c:v>0.440051955014873</c:v>
                </c:pt>
                <c:pt idx="6">
                  <c:v>0.563094979748668</c:v>
                </c:pt>
                <c:pt idx="7">
                  <c:v>0.40773462275626</c:v>
                </c:pt>
                <c:pt idx="8">
                  <c:v>0.56741568935679</c:v>
                </c:pt>
                <c:pt idx="9">
                  <c:v>0.616384886543306</c:v>
                </c:pt>
                <c:pt idx="10">
                  <c:v>0.545767462556464</c:v>
                </c:pt>
                <c:pt idx="11">
                  <c:v>0.682405322060914</c:v>
                </c:pt>
                <c:pt idx="12">
                  <c:v>0.734537866616579</c:v>
                </c:pt>
                <c:pt idx="13">
                  <c:v>0.703717728714217</c:v>
                </c:pt>
                <c:pt idx="14">
                  <c:v>0.775860157305707</c:v>
                </c:pt>
                <c:pt idx="15">
                  <c:v>0.779565850109144</c:v>
                </c:pt>
                <c:pt idx="16">
                  <c:v>0.697447839827559</c:v>
                </c:pt>
                <c:pt idx="17">
                  <c:v>0.756655949843078</c:v>
                </c:pt>
                <c:pt idx="18">
                  <c:v>0.73904923599321</c:v>
                </c:pt>
                <c:pt idx="19">
                  <c:v>0.726979314646063</c:v>
                </c:pt>
                <c:pt idx="20">
                  <c:v>0.736661931326012</c:v>
                </c:pt>
              </c:numCache>
            </c:numRef>
          </c:val>
        </c:ser>
        <c:ser>
          <c:idx val="4"/>
          <c:order val="4"/>
          <c:tx>
            <c:strRef>
              <c:f>'T2'!$B$47</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'T2'!$C$47:$W$47</c:f>
              <c:numCache>
                <c:formatCode>0%</c:formatCode>
                <c:ptCount val="21"/>
                <c:pt idx="0">
                  <c:v>0.669268431396748</c:v>
                </c:pt>
                <c:pt idx="1">
                  <c:v>0.788658855461554</c:v>
                </c:pt>
                <c:pt idx="2">
                  <c:v>0.582189030524727</c:v>
                </c:pt>
                <c:pt idx="3">
                  <c:v>0.597657117730015</c:v>
                </c:pt>
                <c:pt idx="4">
                  <c:v>0.533901580732626</c:v>
                </c:pt>
                <c:pt idx="5">
                  <c:v>0.549091535038795</c:v>
                </c:pt>
                <c:pt idx="6">
                  <c:v>0.628391042714808</c:v>
                </c:pt>
                <c:pt idx="7">
                  <c:v>0.350336982529629</c:v>
                </c:pt>
                <c:pt idx="8">
                  <c:v>0.420333975147764</c:v>
                </c:pt>
                <c:pt idx="9">
                  <c:v>0.365912664512376</c:v>
                </c:pt>
                <c:pt idx="10">
                  <c:v>0.231059265392064</c:v>
                </c:pt>
                <c:pt idx="11">
                  <c:v>0.325331301253795</c:v>
                </c:pt>
                <c:pt idx="12">
                  <c:v>0.328691820839919</c:v>
                </c:pt>
                <c:pt idx="13">
                  <c:v>0.260059372827087</c:v>
                </c:pt>
                <c:pt idx="14">
                  <c:v>0.230597095100764</c:v>
                </c:pt>
                <c:pt idx="15">
                  <c:v>0.222710805287401</c:v>
                </c:pt>
                <c:pt idx="16">
                  <c:v>0.127646466086677</c:v>
                </c:pt>
                <c:pt idx="17">
                  <c:v>0.162415714428923</c:v>
                </c:pt>
                <c:pt idx="18">
                  <c:v>0.0829729866816517</c:v>
                </c:pt>
                <c:pt idx="19">
                  <c:v>0.0633571887010307</c:v>
                </c:pt>
                <c:pt idx="20">
                  <c:v>0.0619813015133961</c:v>
                </c:pt>
              </c:numCache>
            </c:numRef>
          </c:val>
        </c:ser>
        <c:ser>
          <c:idx val="5"/>
          <c:order val="5"/>
          <c:tx>
            <c:strRef>
              <c:f>'T2'!$B$48</c:f>
              <c:strCache>
                <c:ptCount val="1"/>
                <c:pt idx="0">
                  <c:v>240%</c:v>
                </c:pt>
              </c:strCache>
            </c:strRef>
          </c:tx>
          <c:spPr>
            <a:noFill/>
          </c:spPr>
          <c:invertIfNegative val="0"/>
          <c:dLbls>
            <c:delete val="1"/>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'T2'!$C$48:$W$48</c:f>
              <c:numCache>
                <c:formatCode>0%</c:formatCode>
                <c:ptCount val="21"/>
                <c:pt idx="0">
                  <c:v>0.130731568603253</c:v>
                </c:pt>
                <c:pt idx="1">
                  <c:v>0.0113411445384468</c:v>
                </c:pt>
                <c:pt idx="2">
                  <c:v>0.217810969475274</c:v>
                </c:pt>
                <c:pt idx="3">
                  <c:v>0.202342882269987</c:v>
                </c:pt>
                <c:pt idx="4">
                  <c:v>0.266098419267373</c:v>
                </c:pt>
                <c:pt idx="5">
                  <c:v>0.250908464961206</c:v>
                </c:pt>
                <c:pt idx="6">
                  <c:v>0.171608957285193</c:v>
                </c:pt>
                <c:pt idx="7">
                  <c:v>0.449663017470372</c:v>
                </c:pt>
                <c:pt idx="8">
                  <c:v>0.379666024852237</c:v>
                </c:pt>
                <c:pt idx="9">
                  <c:v>0.434087335487626</c:v>
                </c:pt>
                <c:pt idx="10">
                  <c:v>0.568940734607936</c:v>
                </c:pt>
                <c:pt idx="11">
                  <c:v>0.474668698746205</c:v>
                </c:pt>
                <c:pt idx="12">
                  <c:v>0.471308179160083</c:v>
                </c:pt>
                <c:pt idx="13">
                  <c:v>0.539940627172913</c:v>
                </c:pt>
                <c:pt idx="14">
                  <c:v>0.569402904899235</c:v>
                </c:pt>
                <c:pt idx="15">
                  <c:v>0.577289194712599</c:v>
                </c:pt>
                <c:pt idx="16">
                  <c:v>0.672353533913324</c:v>
                </c:pt>
                <c:pt idx="17">
                  <c:v>0.637584285571077</c:v>
                </c:pt>
                <c:pt idx="18">
                  <c:v>0.71702701331835</c:v>
                </c:pt>
                <c:pt idx="19">
                  <c:v>0.736642811298972</c:v>
                </c:pt>
                <c:pt idx="20">
                  <c:v>0.738018698486605</c:v>
                </c:pt>
              </c:numCache>
            </c:numRef>
          </c:val>
        </c:ser>
        <c:ser>
          <c:idx val="6"/>
          <c:order val="6"/>
          <c:tx>
            <c:strRef>
              <c:f>'T2'!$B$49</c:f>
              <c:strCache>
                <c:ptCount val="1"/>
                <c:pt idx="0">
                  <c:v>Celkom ČR</c:v>
                </c:pt>
              </c:strCache>
            </c:strRef>
          </c:tx>
          <c:spPr>
            <a:solidFill>
              <a:srgbClr val="F34E0D"/>
            </a:solidFill>
          </c:spPr>
          <c:invertIfNegative val="0"/>
          <c:dLbls>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8"/>
              <c:delete val="1"/>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'T2'!$C$49:$W$49</c:f>
              <c:numCache>
                <c:formatCode>0%</c:formatCode>
                <c:ptCount val="21"/>
                <c:pt idx="0">
                  <c:v>0.750000000000001</c:v>
                </c:pt>
                <c:pt idx="1">
                  <c:v>0.579207920792078</c:v>
                </c:pt>
                <c:pt idx="2">
                  <c:v>0.63861386138614</c:v>
                </c:pt>
                <c:pt idx="3">
                  <c:v>0.596534653465348</c:v>
                </c:pt>
                <c:pt idx="4">
                  <c:v>0.670792079207921</c:v>
                </c:pt>
                <c:pt idx="5">
                  <c:v>0.0</c:v>
                </c:pt>
                <c:pt idx="6">
                  <c:v>0.0</c:v>
                </c:pt>
                <c:pt idx="7">
                  <c:v>0.38861386138614</c:v>
                </c:pt>
                <c:pt idx="8">
                  <c:v>0.0</c:v>
                </c:pt>
                <c:pt idx="9">
                  <c:v>0.173267326732673</c:v>
                </c:pt>
                <c:pt idx="10">
                  <c:v>0.777227722772277</c:v>
                </c:pt>
                <c:pt idx="11">
                  <c:v>0.0</c:v>
                </c:pt>
                <c:pt idx="12">
                  <c:v>0.146039603960396</c:v>
                </c:pt>
                <c:pt idx="13">
                  <c:v>0.517326732673267</c:v>
                </c:pt>
                <c:pt idx="14">
                  <c:v>0.247524752475248</c:v>
                </c:pt>
                <c:pt idx="15">
                  <c:v>0.0</c:v>
                </c:pt>
                <c:pt idx="16">
                  <c:v>0.113861386138614</c:v>
                </c:pt>
                <c:pt idx="17">
                  <c:v>0.0915841584158417</c:v>
                </c:pt>
                <c:pt idx="18">
                  <c:v>0.0</c:v>
                </c:pt>
                <c:pt idx="19">
                  <c:v>0.0693069306930694</c:v>
                </c:pt>
                <c:pt idx="20">
                  <c:v>0.200495049504951</c:v>
                </c:pt>
              </c:numCache>
            </c:numRef>
          </c:val>
        </c:ser>
        <c:ser>
          <c:idx val="7"/>
          <c:order val="7"/>
          <c:tx>
            <c:strRef>
              <c:f>'T2'!$B$50</c:f>
              <c:strCache>
                <c:ptCount val="1"/>
                <c:pt idx="0">
                  <c:v>320%</c:v>
                </c:pt>
              </c:strCache>
            </c:strRef>
          </c:tx>
          <c:spPr>
            <a:noFill/>
          </c:spPr>
          <c:invertIfNegative val="0"/>
          <c:dLbls>
            <c:delete val="1"/>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'T2'!$C$50:$W$50</c:f>
              <c:numCache>
                <c:formatCode>0%</c:formatCode>
                <c:ptCount val="21"/>
                <c:pt idx="0">
                  <c:v>0.0499999999999999</c:v>
                </c:pt>
                <c:pt idx="1">
                  <c:v>0.220792079207921</c:v>
                </c:pt>
                <c:pt idx="2">
                  <c:v>0.161386138613861</c:v>
                </c:pt>
                <c:pt idx="3">
                  <c:v>0.203465346534653</c:v>
                </c:pt>
                <c:pt idx="4">
                  <c:v>0.129207920792079</c:v>
                </c:pt>
                <c:pt idx="5">
                  <c:v>0.8</c:v>
                </c:pt>
                <c:pt idx="6">
                  <c:v>0.8</c:v>
                </c:pt>
                <c:pt idx="7">
                  <c:v>0.411386138613862</c:v>
                </c:pt>
                <c:pt idx="8">
                  <c:v>0.8</c:v>
                </c:pt>
                <c:pt idx="9">
                  <c:v>0.626732673267327</c:v>
                </c:pt>
                <c:pt idx="10">
                  <c:v>0.0227722772277229</c:v>
                </c:pt>
                <c:pt idx="11">
                  <c:v>0.8</c:v>
                </c:pt>
                <c:pt idx="12">
                  <c:v>0.653960396039605</c:v>
                </c:pt>
                <c:pt idx="13">
                  <c:v>0.282673267326732</c:v>
                </c:pt>
                <c:pt idx="14">
                  <c:v>0.552475247524753</c:v>
                </c:pt>
                <c:pt idx="15">
                  <c:v>0.8</c:v>
                </c:pt>
                <c:pt idx="16">
                  <c:v>0.686138613861387</c:v>
                </c:pt>
                <c:pt idx="17">
                  <c:v>0.708415841584158</c:v>
                </c:pt>
                <c:pt idx="18">
                  <c:v>0.8</c:v>
                </c:pt>
                <c:pt idx="19">
                  <c:v>0.73069306930693</c:v>
                </c:pt>
                <c:pt idx="20">
                  <c:v>0.599504950495049</c:v>
                </c:pt>
              </c:numCache>
            </c:numRef>
          </c:val>
        </c:ser>
        <c:ser>
          <c:idx val="10"/>
          <c:order val="8"/>
          <c:tx>
            <c:strRef>
              <c:f>'T2'!$B$51</c:f>
              <c:strCache>
                <c:ptCount val="1"/>
                <c:pt idx="0">
                  <c:v>Celkom Fashion leto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'T2'!$C$51:$W$51</c:f>
              <c:numCache>
                <c:formatCode>0%</c:formatCode>
                <c:ptCount val="21"/>
                <c:pt idx="0">
                  <c:v>0.680158005931332</c:v>
                </c:pt>
                <c:pt idx="1">
                  <c:v>0.68251490436197</c:v>
                </c:pt>
                <c:pt idx="2">
                  <c:v>0.608814330686888</c:v>
                </c:pt>
                <c:pt idx="3">
                  <c:v>0.0</c:v>
                </c:pt>
                <c:pt idx="4">
                  <c:v>0.527723818900615</c:v>
                </c:pt>
                <c:pt idx="5">
                  <c:v>0.0</c:v>
                </c:pt>
                <c:pt idx="6">
                  <c:v>0.493430159552997</c:v>
                </c:pt>
                <c:pt idx="7">
                  <c:v>0.0</c:v>
                </c:pt>
                <c:pt idx="8">
                  <c:v>0.0</c:v>
                </c:pt>
                <c:pt idx="9">
                  <c:v>0.34563586536901</c:v>
                </c:pt>
                <c:pt idx="10">
                  <c:v>0.296045568940122</c:v>
                </c:pt>
                <c:pt idx="11">
                  <c:v>0.194631164687522</c:v>
                </c:pt>
                <c:pt idx="12">
                  <c:v>0.26057975171824</c:v>
                </c:pt>
                <c:pt idx="13">
                  <c:v>0.0879325234813275</c:v>
                </c:pt>
                <c:pt idx="14">
                  <c:v>0.121970580903738</c:v>
                </c:pt>
                <c:pt idx="15">
                  <c:v>0.0</c:v>
                </c:pt>
                <c:pt idx="16">
                  <c:v>0.116279120799248</c:v>
                </c:pt>
                <c:pt idx="17">
                  <c:v>0.129168980903738</c:v>
                </c:pt>
                <c:pt idx="18">
                  <c:v>0.0747897426541339</c:v>
                </c:pt>
                <c:pt idx="19">
                  <c:v>0.0</c:v>
                </c:pt>
                <c:pt idx="20">
                  <c:v>0.0934327471047009</c:v>
                </c:pt>
              </c:numCache>
            </c:numRef>
          </c:val>
        </c:ser>
        <c:ser>
          <c:idx val="11"/>
          <c:order val="9"/>
          <c:tx>
            <c:strRef>
              <c:f>'T2'!$B$52</c:f>
              <c:strCache>
                <c:ptCount val="1"/>
                <c:pt idx="0">
                  <c:v>400%</c:v>
                </c:pt>
              </c:strCache>
            </c:strRef>
          </c:tx>
          <c:spPr>
            <a:noFill/>
          </c:spPr>
          <c:invertIfNegative val="0"/>
          <c:dLbls>
            <c:delete val="1"/>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'T2'!$C$52:$W$52</c:f>
              <c:numCache>
                <c:formatCode>0%</c:formatCode>
                <c:ptCount val="21"/>
                <c:pt idx="0">
                  <c:v>0.119841994068667</c:v>
                </c:pt>
                <c:pt idx="1">
                  <c:v>0.117485095638029</c:v>
                </c:pt>
                <c:pt idx="2">
                  <c:v>0.191185669313112</c:v>
                </c:pt>
                <c:pt idx="3">
                  <c:v>0.8</c:v>
                </c:pt>
                <c:pt idx="4">
                  <c:v>0.272276181099385</c:v>
                </c:pt>
                <c:pt idx="5">
                  <c:v>0.8</c:v>
                </c:pt>
                <c:pt idx="6">
                  <c:v>0.306569840447003</c:v>
                </c:pt>
                <c:pt idx="7">
                  <c:v>0.8</c:v>
                </c:pt>
                <c:pt idx="8">
                  <c:v>0.8</c:v>
                </c:pt>
                <c:pt idx="9">
                  <c:v>0.45436413463099</c:v>
                </c:pt>
                <c:pt idx="10">
                  <c:v>0.503954431059879</c:v>
                </c:pt>
                <c:pt idx="11">
                  <c:v>0.605368835312479</c:v>
                </c:pt>
                <c:pt idx="12">
                  <c:v>0.539420248281759</c:v>
                </c:pt>
                <c:pt idx="13">
                  <c:v>0.712067476518673</c:v>
                </c:pt>
                <c:pt idx="14">
                  <c:v>0.678029419096263</c:v>
                </c:pt>
                <c:pt idx="15">
                  <c:v>0.8</c:v>
                </c:pt>
                <c:pt idx="16">
                  <c:v>0.683720879200753</c:v>
                </c:pt>
                <c:pt idx="17">
                  <c:v>0.670831019096263</c:v>
                </c:pt>
                <c:pt idx="18">
                  <c:v>0.725210257345867</c:v>
                </c:pt>
                <c:pt idx="19">
                  <c:v>0.8</c:v>
                </c:pt>
                <c:pt idx="20">
                  <c:v>0.706567252895299</c:v>
                </c:pt>
              </c:numCache>
            </c:numRef>
          </c:val>
        </c:ser>
        <c:ser>
          <c:idx val="12"/>
          <c:order val="10"/>
          <c:tx>
            <c:strRef>
              <c:f>'T2'!$B$53</c:f>
              <c:strCache>
                <c:ptCount val="1"/>
                <c:pt idx="0">
                  <c:v>Celkom Fashion jar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'T2'!$C$42:$W$42</c:f>
              <c:strCache>
                <c:ptCount val="21"/>
                <c:pt idx="0">
                  <c:v>Tchibo</c:v>
                </c:pt>
                <c:pt idx="1">
                  <c:v>Bonprix</c:v>
                </c:pt>
                <c:pt idx="2">
                  <c:v>Zlavomat/Slevomat</c:v>
                </c:pt>
                <c:pt idx="3">
                  <c:v>H&amp;M</c:v>
                </c:pt>
                <c:pt idx="4">
                  <c:v>Mall</c:v>
                </c:pt>
                <c:pt idx="5">
                  <c:v>AliExpress</c:v>
                </c:pt>
                <c:pt idx="6">
                  <c:v>topankovo.sk</c:v>
                </c:pt>
                <c:pt idx="7">
                  <c:v>New Yorker</c:v>
                </c:pt>
                <c:pt idx="8">
                  <c:v>Otto</c:v>
                </c:pt>
                <c:pt idx="9">
                  <c:v>Fashion Days</c:v>
                </c:pt>
                <c:pt idx="10">
                  <c:v>Aukro</c:v>
                </c:pt>
                <c:pt idx="11">
                  <c:v>imoda.sk</c:v>
                </c:pt>
                <c:pt idx="12">
                  <c:v>Stilago</c:v>
                </c:pt>
                <c:pt idx="13">
                  <c:v>Zoot</c:v>
                </c:pt>
                <c:pt idx="14">
                  <c:v>Bonami</c:v>
                </c:pt>
                <c:pt idx="15">
                  <c:v>jej.sk</c:v>
                </c:pt>
                <c:pt idx="16">
                  <c:v>Outlet Expert</c:v>
                </c:pt>
                <c:pt idx="17">
                  <c:v>Bigbrands</c:v>
                </c:pt>
                <c:pt idx="18">
                  <c:v>www.snowboard-online.cz</c:v>
                </c:pt>
                <c:pt idx="19">
                  <c:v>Wayfarer</c:v>
                </c:pt>
                <c:pt idx="20">
                  <c:v>Bushman</c:v>
                </c:pt>
              </c:strCache>
            </c:strRef>
          </c:cat>
          <c:val>
            <c:numRef>
              <c:f>'T2'!$C$53:$W$53</c:f>
              <c:numCache>
                <c:formatCode>0%</c:formatCode>
                <c:ptCount val="21"/>
                <c:pt idx="0">
                  <c:v>0.643902439024391</c:v>
                </c:pt>
                <c:pt idx="1">
                  <c:v>0.731707317073173</c:v>
                </c:pt>
                <c:pt idx="2">
                  <c:v>0.673170731707317</c:v>
                </c:pt>
                <c:pt idx="3">
                  <c:v>0.0</c:v>
                </c:pt>
                <c:pt idx="4">
                  <c:v>0.512195121951218</c:v>
                </c:pt>
                <c:pt idx="5">
                  <c:v>0.0</c:v>
                </c:pt>
                <c:pt idx="6">
                  <c:v>0.526829268292684</c:v>
                </c:pt>
                <c:pt idx="7">
                  <c:v>0.0</c:v>
                </c:pt>
                <c:pt idx="8">
                  <c:v>0.0</c:v>
                </c:pt>
                <c:pt idx="9">
                  <c:v>0.4</c:v>
                </c:pt>
                <c:pt idx="10">
                  <c:v>0.341463414634147</c:v>
                </c:pt>
                <c:pt idx="11">
                  <c:v>0.243902439024391</c:v>
                </c:pt>
                <c:pt idx="12">
                  <c:v>0.292682926829269</c:v>
                </c:pt>
                <c:pt idx="13">
                  <c:v>0.0926829268292683</c:v>
                </c:pt>
                <c:pt idx="14">
                  <c:v>0.0390243902439024</c:v>
                </c:pt>
                <c:pt idx="15">
                  <c:v>0.0</c:v>
                </c:pt>
                <c:pt idx="16">
                  <c:v>0.131707317073171</c:v>
                </c:pt>
                <c:pt idx="17">
                  <c:v>0.0975609756097562</c:v>
                </c:pt>
                <c:pt idx="18">
                  <c:v>0.0926829268292683</c:v>
                </c:pt>
                <c:pt idx="19">
                  <c:v>0.0</c:v>
                </c:pt>
                <c:pt idx="20">
                  <c:v>0.126829268292683</c:v>
                </c:pt>
              </c:numCache>
            </c:numRef>
          </c:val>
        </c:ser>
        <c:dLbls>
          <c:showLegendKey val="0"/>
          <c:showVal val="1"/>
          <c:showCatName val="0"/>
          <c:showSerName val="0"/>
          <c:showPercent val="0"/>
          <c:showBubbleSize val="0"/>
        </c:dLbls>
        <c:gapWidth val="91"/>
        <c:overlap val="100"/>
        <c:axId val="-2089937440"/>
        <c:axId val="-2089991200"/>
      </c:barChart>
      <c:catAx>
        <c:axId val="-2089937440"/>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089991200"/>
        <c:crosses val="autoZero"/>
        <c:auto val="1"/>
        <c:lblAlgn val="ctr"/>
        <c:lblOffset val="100"/>
        <c:noMultiLvlLbl val="0"/>
      </c:catAx>
      <c:valAx>
        <c:axId val="-2089991200"/>
        <c:scaling>
          <c:orientation val="minMax"/>
        </c:scaling>
        <c:delete val="1"/>
        <c:axPos val="t"/>
        <c:numFmt formatCode="0%" sourceLinked="1"/>
        <c:majorTickMark val="out"/>
        <c:minorTickMark val="none"/>
        <c:tickLblPos val="none"/>
        <c:crossAx val="-2089937440"/>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'T7'!$B$36</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'T7'!$C$35:$AR$35</c:f>
              <c:strCache>
                <c:ptCount val="42"/>
                <c:pt idx="0">
                  <c:v>Tchibo</c:v>
                </c:pt>
                <c:pt idx="1">
                  <c:v>H&amp;M</c:v>
                </c:pt>
                <c:pt idx="2">
                  <c:v>Bonprix</c:v>
                </c:pt>
                <c:pt idx="3">
                  <c:v>Mall</c:v>
                </c:pt>
                <c:pt idx="4">
                  <c:v>Zlavomat/Slevomat</c:v>
                </c:pt>
                <c:pt idx="5">
                  <c:v>AliExpress</c:v>
                </c:pt>
                <c:pt idx="6">
                  <c:v>topankovo.sk</c:v>
                </c:pt>
                <c:pt idx="7">
                  <c:v>New Yorker</c:v>
                </c:pt>
                <c:pt idx="8">
                  <c:v>Zoot</c:v>
                </c:pt>
                <c:pt idx="9">
                  <c:v>Otto</c:v>
                </c:pt>
                <c:pt idx="10">
                  <c:v>imoda.sk</c:v>
                </c:pt>
                <c:pt idx="11">
                  <c:v>Aukro</c:v>
                </c:pt>
                <c:pt idx="12">
                  <c:v>Fashion Days</c:v>
                </c:pt>
                <c:pt idx="13">
                  <c:v>jej.sk</c:v>
                </c:pt>
                <c:pt idx="14">
                  <c:v>Stilago</c:v>
                </c:pt>
                <c:pt idx="15">
                  <c:v>Bonami</c:v>
                </c:pt>
                <c:pt idx="16">
                  <c:v>Bigbrands</c:v>
                </c:pt>
                <c:pt idx="17">
                  <c:v>Wayfarer</c:v>
                </c:pt>
                <c:pt idx="18">
                  <c:v>Outlet Expert</c:v>
                </c:pt>
                <c:pt idx="19">
                  <c:v>Queens</c:v>
                </c:pt>
                <c:pt idx="20">
                  <c:v>Skateshop</c:v>
                </c:pt>
                <c:pt idx="21">
                  <c:v>Astratex</c:v>
                </c:pt>
                <c:pt idx="22">
                  <c:v>STOKLASA</c:v>
                </c:pt>
                <c:pt idx="23">
                  <c:v>Answear</c:v>
                </c:pt>
                <c:pt idx="24">
                  <c:v>Fler</c:v>
                </c:pt>
                <c:pt idx="25">
                  <c:v>Catgang</c:v>
                </c:pt>
                <c:pt idx="26">
                  <c:v>Topgal</c:v>
                </c:pt>
                <c:pt idx="27">
                  <c:v>UrbanLux</c:v>
                </c:pt>
                <c:pt idx="28">
                  <c:v>www.snowboard-online.cz</c:v>
                </c:pt>
                <c:pt idx="29">
                  <c:v>UrbanStore</c:v>
                </c:pt>
                <c:pt idx="30">
                  <c:v>Domodi</c:v>
                </c:pt>
                <c:pt idx="31">
                  <c:v>Youngprimitive</c:v>
                </c:pt>
                <c:pt idx="32">
                  <c:v>Botyk</c:v>
                </c:pt>
                <c:pt idx="33">
                  <c:v>Bushman</c:v>
                </c:pt>
                <c:pt idx="34">
                  <c:v>Fresh labels</c:v>
                </c:pt>
                <c:pt idx="35">
                  <c:v>Girlshop</c:v>
                </c:pt>
                <c:pt idx="36">
                  <c:v>LORIA</c:v>
                </c:pt>
                <c:pt idx="37">
                  <c:v>Represhop.eu</c:v>
                </c:pt>
                <c:pt idx="38">
                  <c:v>Sam73</c:v>
                </c:pt>
                <c:pt idx="39">
                  <c:v>Tamsinlondon</c:v>
                </c:pt>
                <c:pt idx="40">
                  <c:v>Vinted</c:v>
                </c:pt>
                <c:pt idx="41">
                  <c:v>Na žiadny z uvedených</c:v>
                </c:pt>
              </c:strCache>
            </c:strRef>
          </c:cat>
          <c:val>
            <c:numRef>
              <c:f>'T7'!$C$36:$AR$36</c:f>
              <c:numCache>
                <c:formatCode>0%</c:formatCode>
                <c:ptCount val="42"/>
                <c:pt idx="0">
                  <c:v>0.391606190477595</c:v>
                </c:pt>
                <c:pt idx="1">
                  <c:v>0.23510041910813</c:v>
                </c:pt>
                <c:pt idx="2">
                  <c:v>0.220272347104852</c:v>
                </c:pt>
                <c:pt idx="3">
                  <c:v>0.214367596036499</c:v>
                </c:pt>
                <c:pt idx="4">
                  <c:v>0.180949462359991</c:v>
                </c:pt>
                <c:pt idx="5">
                  <c:v>0.140042228799404</c:v>
                </c:pt>
                <c:pt idx="6">
                  <c:v>0.102955205121368</c:v>
                </c:pt>
                <c:pt idx="7">
                  <c:v>0.102115767103764</c:v>
                </c:pt>
                <c:pt idx="8">
                  <c:v>0.0919372291953411</c:v>
                </c:pt>
                <c:pt idx="9">
                  <c:v>0.0489310786679838</c:v>
                </c:pt>
                <c:pt idx="10">
                  <c:v>0.0382338133921901</c:v>
                </c:pt>
                <c:pt idx="11">
                  <c:v>0.0381957543012484</c:v>
                </c:pt>
                <c:pt idx="12">
                  <c:v>0.0349164928060853</c:v>
                </c:pt>
                <c:pt idx="13">
                  <c:v>0.0323466717127484</c:v>
                </c:pt>
                <c:pt idx="14">
                  <c:v>0.0301864754257231</c:v>
                </c:pt>
                <c:pt idx="15">
                  <c:v>0.0273347476299893</c:v>
                </c:pt>
                <c:pt idx="16">
                  <c:v>0.023811133649111</c:v>
                </c:pt>
                <c:pt idx="17">
                  <c:v>0.0193646785281597</c:v>
                </c:pt>
                <c:pt idx="18">
                  <c:v>0.0142774526196017</c:v>
                </c:pt>
                <c:pt idx="19">
                  <c:v>0.0111670472078455</c:v>
                </c:pt>
                <c:pt idx="20">
                  <c:v>0.010217777667242</c:v>
                </c:pt>
                <c:pt idx="21">
                  <c:v>0.00683128951317044</c:v>
                </c:pt>
                <c:pt idx="22">
                  <c:v>0.00543579110351307</c:v>
                </c:pt>
                <c:pt idx="23">
                  <c:v>0.00482034658967507</c:v>
                </c:pt>
                <c:pt idx="24">
                  <c:v>0.00417626091739551</c:v>
                </c:pt>
                <c:pt idx="25">
                  <c:v>0.00340592588908067</c:v>
                </c:pt>
                <c:pt idx="26">
                  <c:v>0.00340592588908067</c:v>
                </c:pt>
                <c:pt idx="27">
                  <c:v>0.00340592588908067</c:v>
                </c:pt>
                <c:pt idx="28">
                  <c:v>0.00340592588908067</c:v>
                </c:pt>
                <c:pt idx="29">
                  <c:v>0.00279048137524269</c:v>
                </c:pt>
                <c:pt idx="30">
                  <c:v>0.00244983732776322</c:v>
                </c:pt>
                <c:pt idx="31">
                  <c:v>0.00202986521443239</c:v>
                </c:pt>
                <c:pt idx="32">
                  <c:v>0.0</c:v>
                </c:pt>
                <c:pt idx="33">
                  <c:v>0.0</c:v>
                </c:pt>
                <c:pt idx="34">
                  <c:v>0.0</c:v>
                </c:pt>
                <c:pt idx="35">
                  <c:v>0.0</c:v>
                </c:pt>
                <c:pt idx="36">
                  <c:v>0.0</c:v>
                </c:pt>
                <c:pt idx="37">
                  <c:v>0.0</c:v>
                </c:pt>
                <c:pt idx="38">
                  <c:v>0.0</c:v>
                </c:pt>
                <c:pt idx="39">
                  <c:v>0.0</c:v>
                </c:pt>
                <c:pt idx="40">
                  <c:v>0.0</c:v>
                </c:pt>
                <c:pt idx="41">
                  <c:v>0.22868607268969</c:v>
                </c:pt>
              </c:numCache>
            </c:numRef>
          </c:val>
        </c:ser>
        <c:ser>
          <c:idx val="1"/>
          <c:order val="1"/>
          <c:tx>
            <c:strRef>
              <c:f>'T7'!$B$37</c:f>
              <c:strCache>
                <c:ptCount val="1"/>
                <c:pt idx="0">
                  <c:v>50%</c:v>
                </c:pt>
              </c:strCache>
            </c:strRef>
          </c:tx>
          <c:spPr>
            <a:noFill/>
            <a:ln w="25400">
              <a:noFill/>
            </a:ln>
          </c:spPr>
          <c:invertIfNegative val="0"/>
          <c:dLbls>
            <c:delete val="1"/>
          </c:dLbls>
          <c:cat>
            <c:strRef>
              <c:f>'T7'!$C$35:$AR$35</c:f>
              <c:strCache>
                <c:ptCount val="42"/>
                <c:pt idx="0">
                  <c:v>Tchibo</c:v>
                </c:pt>
                <c:pt idx="1">
                  <c:v>H&amp;M</c:v>
                </c:pt>
                <c:pt idx="2">
                  <c:v>Bonprix</c:v>
                </c:pt>
                <c:pt idx="3">
                  <c:v>Mall</c:v>
                </c:pt>
                <c:pt idx="4">
                  <c:v>Zlavomat/Slevomat</c:v>
                </c:pt>
                <c:pt idx="5">
                  <c:v>AliExpress</c:v>
                </c:pt>
                <c:pt idx="6">
                  <c:v>topankovo.sk</c:v>
                </c:pt>
                <c:pt idx="7">
                  <c:v>New Yorker</c:v>
                </c:pt>
                <c:pt idx="8">
                  <c:v>Zoot</c:v>
                </c:pt>
                <c:pt idx="9">
                  <c:v>Otto</c:v>
                </c:pt>
                <c:pt idx="10">
                  <c:v>imoda.sk</c:v>
                </c:pt>
                <c:pt idx="11">
                  <c:v>Aukro</c:v>
                </c:pt>
                <c:pt idx="12">
                  <c:v>Fashion Days</c:v>
                </c:pt>
                <c:pt idx="13">
                  <c:v>jej.sk</c:v>
                </c:pt>
                <c:pt idx="14">
                  <c:v>Stilago</c:v>
                </c:pt>
                <c:pt idx="15">
                  <c:v>Bonami</c:v>
                </c:pt>
                <c:pt idx="16">
                  <c:v>Bigbrands</c:v>
                </c:pt>
                <c:pt idx="17">
                  <c:v>Wayfarer</c:v>
                </c:pt>
                <c:pt idx="18">
                  <c:v>Outlet Expert</c:v>
                </c:pt>
                <c:pt idx="19">
                  <c:v>Queens</c:v>
                </c:pt>
                <c:pt idx="20">
                  <c:v>Skateshop</c:v>
                </c:pt>
                <c:pt idx="21">
                  <c:v>Astratex</c:v>
                </c:pt>
                <c:pt idx="22">
                  <c:v>STOKLASA</c:v>
                </c:pt>
                <c:pt idx="23">
                  <c:v>Answear</c:v>
                </c:pt>
                <c:pt idx="24">
                  <c:v>Fler</c:v>
                </c:pt>
                <c:pt idx="25">
                  <c:v>Catgang</c:v>
                </c:pt>
                <c:pt idx="26">
                  <c:v>Topgal</c:v>
                </c:pt>
                <c:pt idx="27">
                  <c:v>UrbanLux</c:v>
                </c:pt>
                <c:pt idx="28">
                  <c:v>www.snowboard-online.cz</c:v>
                </c:pt>
                <c:pt idx="29">
                  <c:v>UrbanStore</c:v>
                </c:pt>
                <c:pt idx="30">
                  <c:v>Domodi</c:v>
                </c:pt>
                <c:pt idx="31">
                  <c:v>Youngprimitive</c:v>
                </c:pt>
                <c:pt idx="32">
                  <c:v>Botyk</c:v>
                </c:pt>
                <c:pt idx="33">
                  <c:v>Bushman</c:v>
                </c:pt>
                <c:pt idx="34">
                  <c:v>Fresh labels</c:v>
                </c:pt>
                <c:pt idx="35">
                  <c:v>Girlshop</c:v>
                </c:pt>
                <c:pt idx="36">
                  <c:v>LORIA</c:v>
                </c:pt>
                <c:pt idx="37">
                  <c:v>Represhop.eu</c:v>
                </c:pt>
                <c:pt idx="38">
                  <c:v>Sam73</c:v>
                </c:pt>
                <c:pt idx="39">
                  <c:v>Tamsinlondon</c:v>
                </c:pt>
                <c:pt idx="40">
                  <c:v>Vinted</c:v>
                </c:pt>
                <c:pt idx="41">
                  <c:v>Na žiadny z uvedených</c:v>
                </c:pt>
              </c:strCache>
            </c:strRef>
          </c:cat>
          <c:val>
            <c:numRef>
              <c:f>'T7'!$C$37:$AR$37</c:f>
              <c:numCache>
                <c:formatCode>0%</c:formatCode>
                <c:ptCount val="42"/>
                <c:pt idx="0">
                  <c:v>0.108393809522405</c:v>
                </c:pt>
                <c:pt idx="1">
                  <c:v>0.26489958089187</c:v>
                </c:pt>
                <c:pt idx="2">
                  <c:v>0.279727652895148</c:v>
                </c:pt>
                <c:pt idx="3">
                  <c:v>0.285632403963501</c:v>
                </c:pt>
                <c:pt idx="4">
                  <c:v>0.31905053764001</c:v>
                </c:pt>
                <c:pt idx="5">
                  <c:v>0.359957771200597</c:v>
                </c:pt>
                <c:pt idx="6">
                  <c:v>0.397044794878633</c:v>
                </c:pt>
                <c:pt idx="7">
                  <c:v>0.397884232896237</c:v>
                </c:pt>
                <c:pt idx="8">
                  <c:v>0.40806277080466</c:v>
                </c:pt>
                <c:pt idx="9">
                  <c:v>0.451068921332017</c:v>
                </c:pt>
                <c:pt idx="10">
                  <c:v>0.46176618660781</c:v>
                </c:pt>
                <c:pt idx="11">
                  <c:v>0.461804245698752</c:v>
                </c:pt>
                <c:pt idx="12">
                  <c:v>0.465083507193915</c:v>
                </c:pt>
                <c:pt idx="13">
                  <c:v>0.467653328287252</c:v>
                </c:pt>
                <c:pt idx="14">
                  <c:v>0.469813524574277</c:v>
                </c:pt>
                <c:pt idx="15">
                  <c:v>0.472665252370011</c:v>
                </c:pt>
                <c:pt idx="16">
                  <c:v>0.47618886635089</c:v>
                </c:pt>
                <c:pt idx="17">
                  <c:v>0.48063532147184</c:v>
                </c:pt>
                <c:pt idx="18">
                  <c:v>0.485722547380398</c:v>
                </c:pt>
                <c:pt idx="19">
                  <c:v>0.488832952792155</c:v>
                </c:pt>
                <c:pt idx="20">
                  <c:v>0.489782222332759</c:v>
                </c:pt>
                <c:pt idx="21">
                  <c:v>0.49316871048683</c:v>
                </c:pt>
                <c:pt idx="22">
                  <c:v>0.494564208896487</c:v>
                </c:pt>
                <c:pt idx="23">
                  <c:v>0.495179653410325</c:v>
                </c:pt>
                <c:pt idx="24">
                  <c:v>0.495823739082606</c:v>
                </c:pt>
                <c:pt idx="25">
                  <c:v>0.496594074110919</c:v>
                </c:pt>
                <c:pt idx="26">
                  <c:v>0.496594074110919</c:v>
                </c:pt>
                <c:pt idx="27">
                  <c:v>0.496594074110919</c:v>
                </c:pt>
                <c:pt idx="28">
                  <c:v>0.496594074110919</c:v>
                </c:pt>
                <c:pt idx="29">
                  <c:v>0.497209518624757</c:v>
                </c:pt>
                <c:pt idx="30">
                  <c:v>0.497550162672237</c:v>
                </c:pt>
                <c:pt idx="31">
                  <c:v>0.497970134785568</c:v>
                </c:pt>
                <c:pt idx="32">
                  <c:v>0.5</c:v>
                </c:pt>
                <c:pt idx="33">
                  <c:v>0.5</c:v>
                </c:pt>
                <c:pt idx="34">
                  <c:v>0.5</c:v>
                </c:pt>
                <c:pt idx="35">
                  <c:v>0.5</c:v>
                </c:pt>
                <c:pt idx="36">
                  <c:v>0.5</c:v>
                </c:pt>
                <c:pt idx="37">
                  <c:v>0.5</c:v>
                </c:pt>
                <c:pt idx="38">
                  <c:v>0.5</c:v>
                </c:pt>
                <c:pt idx="39">
                  <c:v>0.5</c:v>
                </c:pt>
                <c:pt idx="40">
                  <c:v>0.5</c:v>
                </c:pt>
                <c:pt idx="41">
                  <c:v>0.27131392731031</c:v>
                </c:pt>
              </c:numCache>
            </c:numRef>
          </c:val>
        </c:ser>
        <c:ser>
          <c:idx val="2"/>
          <c:order val="2"/>
          <c:tx>
            <c:strRef>
              <c:f>'T7'!$B$38</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'T7'!$C$35:$AR$35</c:f>
              <c:strCache>
                <c:ptCount val="42"/>
                <c:pt idx="0">
                  <c:v>Tchibo</c:v>
                </c:pt>
                <c:pt idx="1">
                  <c:v>H&amp;M</c:v>
                </c:pt>
                <c:pt idx="2">
                  <c:v>Bonprix</c:v>
                </c:pt>
                <c:pt idx="3">
                  <c:v>Mall</c:v>
                </c:pt>
                <c:pt idx="4">
                  <c:v>Zlavomat/Slevomat</c:v>
                </c:pt>
                <c:pt idx="5">
                  <c:v>AliExpress</c:v>
                </c:pt>
                <c:pt idx="6">
                  <c:v>topankovo.sk</c:v>
                </c:pt>
                <c:pt idx="7">
                  <c:v>New Yorker</c:v>
                </c:pt>
                <c:pt idx="8">
                  <c:v>Zoot</c:v>
                </c:pt>
                <c:pt idx="9">
                  <c:v>Otto</c:v>
                </c:pt>
                <c:pt idx="10">
                  <c:v>imoda.sk</c:v>
                </c:pt>
                <c:pt idx="11">
                  <c:v>Aukro</c:v>
                </c:pt>
                <c:pt idx="12">
                  <c:v>Fashion Days</c:v>
                </c:pt>
                <c:pt idx="13">
                  <c:v>jej.sk</c:v>
                </c:pt>
                <c:pt idx="14">
                  <c:v>Stilago</c:v>
                </c:pt>
                <c:pt idx="15">
                  <c:v>Bonami</c:v>
                </c:pt>
                <c:pt idx="16">
                  <c:v>Bigbrands</c:v>
                </c:pt>
                <c:pt idx="17">
                  <c:v>Wayfarer</c:v>
                </c:pt>
                <c:pt idx="18">
                  <c:v>Outlet Expert</c:v>
                </c:pt>
                <c:pt idx="19">
                  <c:v>Queens</c:v>
                </c:pt>
                <c:pt idx="20">
                  <c:v>Skateshop</c:v>
                </c:pt>
                <c:pt idx="21">
                  <c:v>Astratex</c:v>
                </c:pt>
                <c:pt idx="22">
                  <c:v>STOKLASA</c:v>
                </c:pt>
                <c:pt idx="23">
                  <c:v>Answear</c:v>
                </c:pt>
                <c:pt idx="24">
                  <c:v>Fler</c:v>
                </c:pt>
                <c:pt idx="25">
                  <c:v>Catgang</c:v>
                </c:pt>
                <c:pt idx="26">
                  <c:v>Topgal</c:v>
                </c:pt>
                <c:pt idx="27">
                  <c:v>UrbanLux</c:v>
                </c:pt>
                <c:pt idx="28">
                  <c:v>www.snowboard-online.cz</c:v>
                </c:pt>
                <c:pt idx="29">
                  <c:v>UrbanStore</c:v>
                </c:pt>
                <c:pt idx="30">
                  <c:v>Domodi</c:v>
                </c:pt>
                <c:pt idx="31">
                  <c:v>Youngprimitive</c:v>
                </c:pt>
                <c:pt idx="32">
                  <c:v>Botyk</c:v>
                </c:pt>
                <c:pt idx="33">
                  <c:v>Bushman</c:v>
                </c:pt>
                <c:pt idx="34">
                  <c:v>Fresh labels</c:v>
                </c:pt>
                <c:pt idx="35">
                  <c:v>Girlshop</c:v>
                </c:pt>
                <c:pt idx="36">
                  <c:v>LORIA</c:v>
                </c:pt>
                <c:pt idx="37">
                  <c:v>Represhop.eu</c:v>
                </c:pt>
                <c:pt idx="38">
                  <c:v>Sam73</c:v>
                </c:pt>
                <c:pt idx="39">
                  <c:v>Tamsinlondon</c:v>
                </c:pt>
                <c:pt idx="40">
                  <c:v>Vinted</c:v>
                </c:pt>
                <c:pt idx="41">
                  <c:v>Na žiadny z uvedených</c:v>
                </c:pt>
              </c:strCache>
            </c:strRef>
          </c:cat>
          <c:val>
            <c:numRef>
              <c:f>'T7'!$C$38:$AR$38</c:f>
              <c:numCache>
                <c:formatCode>0%</c:formatCode>
                <c:ptCount val="42"/>
                <c:pt idx="0">
                  <c:v>0.297727918821906</c:v>
                </c:pt>
                <c:pt idx="1">
                  <c:v>0.154623534368878</c:v>
                </c:pt>
                <c:pt idx="2">
                  <c:v>0.106877154133257</c:v>
                </c:pt>
                <c:pt idx="3">
                  <c:v>0.20873096966102</c:v>
                </c:pt>
                <c:pt idx="4">
                  <c:v>0.136807522024587</c:v>
                </c:pt>
                <c:pt idx="5">
                  <c:v>0.136326897821264</c:v>
                </c:pt>
                <c:pt idx="6">
                  <c:v>0.0384276377740313</c:v>
                </c:pt>
                <c:pt idx="7">
                  <c:v>0.0994032981496597</c:v>
                </c:pt>
                <c:pt idx="8">
                  <c:v>0.0440104658116339</c:v>
                </c:pt>
                <c:pt idx="9">
                  <c:v>0.0476548695417563</c:v>
                </c:pt>
                <c:pt idx="10">
                  <c:v>0.0212605984200891</c:v>
                </c:pt>
                <c:pt idx="11">
                  <c:v>0.0365512824287403</c:v>
                </c:pt>
                <c:pt idx="12">
                  <c:v>0.00531881775519828</c:v>
                </c:pt>
                <c:pt idx="13">
                  <c:v>0.0</c:v>
                </c:pt>
                <c:pt idx="14">
                  <c:v>0.0145460495229233</c:v>
                </c:pt>
                <c:pt idx="15">
                  <c:v>0.0</c:v>
                </c:pt>
                <c:pt idx="16">
                  <c:v>0.00708686614002971</c:v>
                </c:pt>
                <c:pt idx="17">
                  <c:v>0.0287197818029826</c:v>
                </c:pt>
                <c:pt idx="18">
                  <c:v>0.012405683895228</c:v>
                </c:pt>
                <c:pt idx="19">
                  <c:v>0.0145460495229233</c:v>
                </c:pt>
                <c:pt idx="20">
                  <c:v>0.0212605984200891</c:v>
                </c:pt>
                <c:pt idx="21">
                  <c:v>0.0</c:v>
                </c:pt>
                <c:pt idx="22">
                  <c:v>0.00708686614002971</c:v>
                </c:pt>
                <c:pt idx="23">
                  <c:v>0.0</c:v>
                </c:pt>
                <c:pt idx="24">
                  <c:v>0.0</c:v>
                </c:pt>
                <c:pt idx="25">
                  <c:v>0.00708686614002971</c:v>
                </c:pt>
                <c:pt idx="26">
                  <c:v>0.00708686614002971</c:v>
                </c:pt>
                <c:pt idx="27">
                  <c:v>0.00708686614002971</c:v>
                </c:pt>
                <c:pt idx="28">
                  <c:v>0.00708686614002971</c:v>
                </c:pt>
                <c:pt idx="29">
                  <c:v>0.0</c:v>
                </c:pt>
                <c:pt idx="30">
                  <c:v>0.0</c:v>
                </c:pt>
                <c:pt idx="31">
                  <c:v>0.0</c:v>
                </c:pt>
                <c:pt idx="32">
                  <c:v>0.0</c:v>
                </c:pt>
                <c:pt idx="33">
                  <c:v>0.0</c:v>
                </c:pt>
                <c:pt idx="34">
                  <c:v>0.0</c:v>
                </c:pt>
                <c:pt idx="35">
                  <c:v>0.0</c:v>
                </c:pt>
                <c:pt idx="36">
                  <c:v>0.0</c:v>
                </c:pt>
                <c:pt idx="37">
                  <c:v>0.0</c:v>
                </c:pt>
                <c:pt idx="38">
                  <c:v>0.0</c:v>
                </c:pt>
                <c:pt idx="39">
                  <c:v>0.0</c:v>
                </c:pt>
                <c:pt idx="40">
                  <c:v>0.0</c:v>
                </c:pt>
                <c:pt idx="41">
                  <c:v>0.294828149577512</c:v>
                </c:pt>
              </c:numCache>
            </c:numRef>
          </c:val>
        </c:ser>
        <c:ser>
          <c:idx val="3"/>
          <c:order val="3"/>
          <c:tx>
            <c:strRef>
              <c:f>'T7'!$B$39</c:f>
              <c:strCache>
                <c:ptCount val="1"/>
                <c:pt idx="0">
                  <c:v>100%</c:v>
                </c:pt>
              </c:strCache>
            </c:strRef>
          </c:tx>
          <c:spPr>
            <a:noFill/>
            <a:ln w="25400">
              <a:noFill/>
            </a:ln>
          </c:spPr>
          <c:invertIfNegative val="0"/>
          <c:dLbls>
            <c:delete val="1"/>
          </c:dLbls>
          <c:cat>
            <c:strRef>
              <c:f>'T7'!$C$35:$AR$35</c:f>
              <c:strCache>
                <c:ptCount val="42"/>
                <c:pt idx="0">
                  <c:v>Tchibo</c:v>
                </c:pt>
                <c:pt idx="1">
                  <c:v>H&amp;M</c:v>
                </c:pt>
                <c:pt idx="2">
                  <c:v>Bonprix</c:v>
                </c:pt>
                <c:pt idx="3">
                  <c:v>Mall</c:v>
                </c:pt>
                <c:pt idx="4">
                  <c:v>Zlavomat/Slevomat</c:v>
                </c:pt>
                <c:pt idx="5">
                  <c:v>AliExpress</c:v>
                </c:pt>
                <c:pt idx="6">
                  <c:v>topankovo.sk</c:v>
                </c:pt>
                <c:pt idx="7">
                  <c:v>New Yorker</c:v>
                </c:pt>
                <c:pt idx="8">
                  <c:v>Zoot</c:v>
                </c:pt>
                <c:pt idx="9">
                  <c:v>Otto</c:v>
                </c:pt>
                <c:pt idx="10">
                  <c:v>imoda.sk</c:v>
                </c:pt>
                <c:pt idx="11">
                  <c:v>Aukro</c:v>
                </c:pt>
                <c:pt idx="12">
                  <c:v>Fashion Days</c:v>
                </c:pt>
                <c:pt idx="13">
                  <c:v>jej.sk</c:v>
                </c:pt>
                <c:pt idx="14">
                  <c:v>Stilago</c:v>
                </c:pt>
                <c:pt idx="15">
                  <c:v>Bonami</c:v>
                </c:pt>
                <c:pt idx="16">
                  <c:v>Bigbrands</c:v>
                </c:pt>
                <c:pt idx="17">
                  <c:v>Wayfarer</c:v>
                </c:pt>
                <c:pt idx="18">
                  <c:v>Outlet Expert</c:v>
                </c:pt>
                <c:pt idx="19">
                  <c:v>Queens</c:v>
                </c:pt>
                <c:pt idx="20">
                  <c:v>Skateshop</c:v>
                </c:pt>
                <c:pt idx="21">
                  <c:v>Astratex</c:v>
                </c:pt>
                <c:pt idx="22">
                  <c:v>STOKLASA</c:v>
                </c:pt>
                <c:pt idx="23">
                  <c:v>Answear</c:v>
                </c:pt>
                <c:pt idx="24">
                  <c:v>Fler</c:v>
                </c:pt>
                <c:pt idx="25">
                  <c:v>Catgang</c:v>
                </c:pt>
                <c:pt idx="26">
                  <c:v>Topgal</c:v>
                </c:pt>
                <c:pt idx="27">
                  <c:v>UrbanLux</c:v>
                </c:pt>
                <c:pt idx="28">
                  <c:v>www.snowboard-online.cz</c:v>
                </c:pt>
                <c:pt idx="29">
                  <c:v>UrbanStore</c:v>
                </c:pt>
                <c:pt idx="30">
                  <c:v>Domodi</c:v>
                </c:pt>
                <c:pt idx="31">
                  <c:v>Youngprimitive</c:v>
                </c:pt>
                <c:pt idx="32">
                  <c:v>Botyk</c:v>
                </c:pt>
                <c:pt idx="33">
                  <c:v>Bushman</c:v>
                </c:pt>
                <c:pt idx="34">
                  <c:v>Fresh labels</c:v>
                </c:pt>
                <c:pt idx="35">
                  <c:v>Girlshop</c:v>
                </c:pt>
                <c:pt idx="36">
                  <c:v>LORIA</c:v>
                </c:pt>
                <c:pt idx="37">
                  <c:v>Represhop.eu</c:v>
                </c:pt>
                <c:pt idx="38">
                  <c:v>Sam73</c:v>
                </c:pt>
                <c:pt idx="39">
                  <c:v>Tamsinlondon</c:v>
                </c:pt>
                <c:pt idx="40">
                  <c:v>Vinted</c:v>
                </c:pt>
                <c:pt idx="41">
                  <c:v>Na žiadny z uvedených</c:v>
                </c:pt>
              </c:strCache>
            </c:strRef>
          </c:cat>
          <c:val>
            <c:numRef>
              <c:f>'T7'!$C$39:$AR$39</c:f>
              <c:numCache>
                <c:formatCode>0%</c:formatCode>
                <c:ptCount val="42"/>
                <c:pt idx="0">
                  <c:v>0.202272081178094</c:v>
                </c:pt>
                <c:pt idx="1">
                  <c:v>0.345376465631123</c:v>
                </c:pt>
                <c:pt idx="2">
                  <c:v>0.393122845866744</c:v>
                </c:pt>
                <c:pt idx="3">
                  <c:v>0.29126903033898</c:v>
                </c:pt>
                <c:pt idx="4">
                  <c:v>0.363192477975414</c:v>
                </c:pt>
                <c:pt idx="5">
                  <c:v>0.363673102178736</c:v>
                </c:pt>
                <c:pt idx="6">
                  <c:v>0.46157236222597</c:v>
                </c:pt>
                <c:pt idx="7">
                  <c:v>0.400596701850341</c:v>
                </c:pt>
                <c:pt idx="8">
                  <c:v>0.455989534188366</c:v>
                </c:pt>
                <c:pt idx="9">
                  <c:v>0.452345130458244</c:v>
                </c:pt>
                <c:pt idx="10">
                  <c:v>0.478739401579911</c:v>
                </c:pt>
                <c:pt idx="11">
                  <c:v>0.46344871757126</c:v>
                </c:pt>
                <c:pt idx="12">
                  <c:v>0.494681182244803</c:v>
                </c:pt>
                <c:pt idx="13">
                  <c:v>0.5</c:v>
                </c:pt>
                <c:pt idx="14">
                  <c:v>0.485453950477077</c:v>
                </c:pt>
                <c:pt idx="15">
                  <c:v>0.5</c:v>
                </c:pt>
                <c:pt idx="16">
                  <c:v>0.492913133859971</c:v>
                </c:pt>
                <c:pt idx="17">
                  <c:v>0.471280218197017</c:v>
                </c:pt>
                <c:pt idx="18">
                  <c:v>0.487594316104772</c:v>
                </c:pt>
                <c:pt idx="19">
                  <c:v>0.485453950477077</c:v>
                </c:pt>
                <c:pt idx="20">
                  <c:v>0.478739401579911</c:v>
                </c:pt>
                <c:pt idx="21">
                  <c:v>0.5</c:v>
                </c:pt>
                <c:pt idx="22">
                  <c:v>0.492913133859971</c:v>
                </c:pt>
                <c:pt idx="23">
                  <c:v>0.5</c:v>
                </c:pt>
                <c:pt idx="24">
                  <c:v>0.5</c:v>
                </c:pt>
                <c:pt idx="25">
                  <c:v>0.492913133859971</c:v>
                </c:pt>
                <c:pt idx="26">
                  <c:v>0.492913133859971</c:v>
                </c:pt>
                <c:pt idx="27">
                  <c:v>0.492913133859971</c:v>
                </c:pt>
                <c:pt idx="28">
                  <c:v>0.492913133859971</c:v>
                </c:pt>
                <c:pt idx="29">
                  <c:v>0.5</c:v>
                </c:pt>
                <c:pt idx="30">
                  <c:v>0.5</c:v>
                </c:pt>
                <c:pt idx="31">
                  <c:v>0.5</c:v>
                </c:pt>
                <c:pt idx="32">
                  <c:v>0.5</c:v>
                </c:pt>
                <c:pt idx="33">
                  <c:v>0.5</c:v>
                </c:pt>
                <c:pt idx="34">
                  <c:v>0.5</c:v>
                </c:pt>
                <c:pt idx="35">
                  <c:v>0.5</c:v>
                </c:pt>
                <c:pt idx="36">
                  <c:v>0.5</c:v>
                </c:pt>
                <c:pt idx="37">
                  <c:v>0.5</c:v>
                </c:pt>
                <c:pt idx="38">
                  <c:v>0.5</c:v>
                </c:pt>
                <c:pt idx="39">
                  <c:v>0.5</c:v>
                </c:pt>
                <c:pt idx="40">
                  <c:v>0.5</c:v>
                </c:pt>
                <c:pt idx="41">
                  <c:v>0.205171850422489</c:v>
                </c:pt>
              </c:numCache>
            </c:numRef>
          </c:val>
        </c:ser>
        <c:ser>
          <c:idx val="4"/>
          <c:order val="4"/>
          <c:tx>
            <c:strRef>
              <c:f>'T7'!$B$40</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'T7'!$C$35:$AR$35</c:f>
              <c:strCache>
                <c:ptCount val="42"/>
                <c:pt idx="0">
                  <c:v>Tchibo</c:v>
                </c:pt>
                <c:pt idx="1">
                  <c:v>H&amp;M</c:v>
                </c:pt>
                <c:pt idx="2">
                  <c:v>Bonprix</c:v>
                </c:pt>
                <c:pt idx="3">
                  <c:v>Mall</c:v>
                </c:pt>
                <c:pt idx="4">
                  <c:v>Zlavomat/Slevomat</c:v>
                </c:pt>
                <c:pt idx="5">
                  <c:v>AliExpress</c:v>
                </c:pt>
                <c:pt idx="6">
                  <c:v>topankovo.sk</c:v>
                </c:pt>
                <c:pt idx="7">
                  <c:v>New Yorker</c:v>
                </c:pt>
                <c:pt idx="8">
                  <c:v>Zoot</c:v>
                </c:pt>
                <c:pt idx="9">
                  <c:v>Otto</c:v>
                </c:pt>
                <c:pt idx="10">
                  <c:v>imoda.sk</c:v>
                </c:pt>
                <c:pt idx="11">
                  <c:v>Aukro</c:v>
                </c:pt>
                <c:pt idx="12">
                  <c:v>Fashion Days</c:v>
                </c:pt>
                <c:pt idx="13">
                  <c:v>jej.sk</c:v>
                </c:pt>
                <c:pt idx="14">
                  <c:v>Stilago</c:v>
                </c:pt>
                <c:pt idx="15">
                  <c:v>Bonami</c:v>
                </c:pt>
                <c:pt idx="16">
                  <c:v>Bigbrands</c:v>
                </c:pt>
                <c:pt idx="17">
                  <c:v>Wayfarer</c:v>
                </c:pt>
                <c:pt idx="18">
                  <c:v>Outlet Expert</c:v>
                </c:pt>
                <c:pt idx="19">
                  <c:v>Queens</c:v>
                </c:pt>
                <c:pt idx="20">
                  <c:v>Skateshop</c:v>
                </c:pt>
                <c:pt idx="21">
                  <c:v>Astratex</c:v>
                </c:pt>
                <c:pt idx="22">
                  <c:v>STOKLASA</c:v>
                </c:pt>
                <c:pt idx="23">
                  <c:v>Answear</c:v>
                </c:pt>
                <c:pt idx="24">
                  <c:v>Fler</c:v>
                </c:pt>
                <c:pt idx="25">
                  <c:v>Catgang</c:v>
                </c:pt>
                <c:pt idx="26">
                  <c:v>Topgal</c:v>
                </c:pt>
                <c:pt idx="27">
                  <c:v>UrbanLux</c:v>
                </c:pt>
                <c:pt idx="28">
                  <c:v>www.snowboard-online.cz</c:v>
                </c:pt>
                <c:pt idx="29">
                  <c:v>UrbanStore</c:v>
                </c:pt>
                <c:pt idx="30">
                  <c:v>Domodi</c:v>
                </c:pt>
                <c:pt idx="31">
                  <c:v>Youngprimitive</c:v>
                </c:pt>
                <c:pt idx="32">
                  <c:v>Botyk</c:v>
                </c:pt>
                <c:pt idx="33">
                  <c:v>Bushman</c:v>
                </c:pt>
                <c:pt idx="34">
                  <c:v>Fresh labels</c:v>
                </c:pt>
                <c:pt idx="35">
                  <c:v>Girlshop</c:v>
                </c:pt>
                <c:pt idx="36">
                  <c:v>LORIA</c:v>
                </c:pt>
                <c:pt idx="37">
                  <c:v>Represhop.eu</c:v>
                </c:pt>
                <c:pt idx="38">
                  <c:v>Sam73</c:v>
                </c:pt>
                <c:pt idx="39">
                  <c:v>Tamsinlondon</c:v>
                </c:pt>
                <c:pt idx="40">
                  <c:v>Vinted</c:v>
                </c:pt>
                <c:pt idx="41">
                  <c:v>Na žiadny z uvedených</c:v>
                </c:pt>
              </c:strCache>
            </c:strRef>
          </c:cat>
          <c:val>
            <c:numRef>
              <c:f>'T7'!$C$40:$AR$40</c:f>
              <c:numCache>
                <c:formatCode>0%</c:formatCode>
                <c:ptCount val="42"/>
                <c:pt idx="0">
                  <c:v>0.478470527863082</c:v>
                </c:pt>
                <c:pt idx="1">
                  <c:v>0.309564628391427</c:v>
                </c:pt>
                <c:pt idx="2">
                  <c:v>0.325195436617016</c:v>
                </c:pt>
                <c:pt idx="3">
                  <c:v>0.219583092727696</c:v>
                </c:pt>
                <c:pt idx="4">
                  <c:v>0.221793422634497</c:v>
                </c:pt>
                <c:pt idx="5">
                  <c:v>0.143479975978725</c:v>
                </c:pt>
                <c:pt idx="6">
                  <c:v>0.162661719545508</c:v>
                </c:pt>
                <c:pt idx="7">
                  <c:v>0.104625579163802</c:v>
                </c:pt>
                <c:pt idx="8">
                  <c:v>0.136283236753145</c:v>
                </c:pt>
                <c:pt idx="9">
                  <c:v>0.0501119382871474</c:v>
                </c:pt>
                <c:pt idx="10">
                  <c:v>0.0539389072957125</c:v>
                </c:pt>
                <c:pt idx="11">
                  <c:v>0.0397173626248273</c:v>
                </c:pt>
                <c:pt idx="12">
                  <c:v>0.0623028345665695</c:v>
                </c:pt>
                <c:pt idx="13">
                  <c:v>0.06227662414369</c:v>
                </c:pt>
                <c:pt idx="14">
                  <c:v>0.0446583570284898</c:v>
                </c:pt>
                <c:pt idx="15">
                  <c:v>0.0526272322337429</c:v>
                </c:pt>
                <c:pt idx="16">
                  <c:v>0.039285879719875</c:v>
                </c:pt>
                <c:pt idx="17">
                  <c:v>0.0107085237778813</c:v>
                </c:pt>
                <c:pt idx="18">
                  <c:v>0.0160093757485013</c:v>
                </c:pt>
                <c:pt idx="19">
                  <c:v>0.00804050054324812</c:v>
                </c:pt>
                <c:pt idx="20">
                  <c:v>0.0</c:v>
                </c:pt>
                <c:pt idx="21">
                  <c:v>0.0131521923864821</c:v>
                </c:pt>
                <c:pt idx="22">
                  <c:v>0.00390807295860781</c:v>
                </c:pt>
                <c:pt idx="23">
                  <c:v>0.00928055026722271</c:v>
                </c:pt>
                <c:pt idx="24">
                  <c:v>0.00804050054324812</c:v>
                </c:pt>
                <c:pt idx="25">
                  <c:v>0.0</c:v>
                </c:pt>
                <c:pt idx="26">
                  <c:v>0.0</c:v>
                </c:pt>
                <c:pt idx="27">
                  <c:v>0.0</c:v>
                </c:pt>
                <c:pt idx="28">
                  <c:v>0.0</c:v>
                </c:pt>
                <c:pt idx="29">
                  <c:v>0.00537247730861489</c:v>
                </c:pt>
                <c:pt idx="30">
                  <c:v>0.00471663977763013</c:v>
                </c:pt>
                <c:pt idx="31">
                  <c:v>0.00390807295860781</c:v>
                </c:pt>
                <c:pt idx="32">
                  <c:v>0.0</c:v>
                </c:pt>
                <c:pt idx="33">
                  <c:v>0.0</c:v>
                </c:pt>
                <c:pt idx="34">
                  <c:v>0.0</c:v>
                </c:pt>
                <c:pt idx="35">
                  <c:v>0.0</c:v>
                </c:pt>
                <c:pt idx="36">
                  <c:v>0.0</c:v>
                </c:pt>
                <c:pt idx="37">
                  <c:v>0.0</c:v>
                </c:pt>
                <c:pt idx="38">
                  <c:v>0.0</c:v>
                </c:pt>
                <c:pt idx="39">
                  <c:v>0.0</c:v>
                </c:pt>
                <c:pt idx="40">
                  <c:v>0.0</c:v>
                </c:pt>
                <c:pt idx="41">
                  <c:v>0.16748567369606</c:v>
                </c:pt>
              </c:numCache>
            </c:numRef>
          </c:val>
        </c:ser>
        <c:ser>
          <c:idx val="5"/>
          <c:order val="5"/>
          <c:tx>
            <c:strRef>
              <c:f>'T7'!$B$41</c:f>
              <c:strCache>
                <c:ptCount val="1"/>
                <c:pt idx="0">
                  <c:v>150%</c:v>
                </c:pt>
              </c:strCache>
            </c:strRef>
          </c:tx>
          <c:spPr>
            <a:noFill/>
          </c:spPr>
          <c:invertIfNegative val="0"/>
          <c:dLbls>
            <c:delete val="1"/>
          </c:dLbls>
          <c:cat>
            <c:strRef>
              <c:f>'T7'!$C$35:$AR$35</c:f>
              <c:strCache>
                <c:ptCount val="42"/>
                <c:pt idx="0">
                  <c:v>Tchibo</c:v>
                </c:pt>
                <c:pt idx="1">
                  <c:v>H&amp;M</c:v>
                </c:pt>
                <c:pt idx="2">
                  <c:v>Bonprix</c:v>
                </c:pt>
                <c:pt idx="3">
                  <c:v>Mall</c:v>
                </c:pt>
                <c:pt idx="4">
                  <c:v>Zlavomat/Slevomat</c:v>
                </c:pt>
                <c:pt idx="5">
                  <c:v>AliExpress</c:v>
                </c:pt>
                <c:pt idx="6">
                  <c:v>topankovo.sk</c:v>
                </c:pt>
                <c:pt idx="7">
                  <c:v>New Yorker</c:v>
                </c:pt>
                <c:pt idx="8">
                  <c:v>Zoot</c:v>
                </c:pt>
                <c:pt idx="9">
                  <c:v>Otto</c:v>
                </c:pt>
                <c:pt idx="10">
                  <c:v>imoda.sk</c:v>
                </c:pt>
                <c:pt idx="11">
                  <c:v>Aukro</c:v>
                </c:pt>
                <c:pt idx="12">
                  <c:v>Fashion Days</c:v>
                </c:pt>
                <c:pt idx="13">
                  <c:v>jej.sk</c:v>
                </c:pt>
                <c:pt idx="14">
                  <c:v>Stilago</c:v>
                </c:pt>
                <c:pt idx="15">
                  <c:v>Bonami</c:v>
                </c:pt>
                <c:pt idx="16">
                  <c:v>Bigbrands</c:v>
                </c:pt>
                <c:pt idx="17">
                  <c:v>Wayfarer</c:v>
                </c:pt>
                <c:pt idx="18">
                  <c:v>Outlet Expert</c:v>
                </c:pt>
                <c:pt idx="19">
                  <c:v>Queens</c:v>
                </c:pt>
                <c:pt idx="20">
                  <c:v>Skateshop</c:v>
                </c:pt>
                <c:pt idx="21">
                  <c:v>Astratex</c:v>
                </c:pt>
                <c:pt idx="22">
                  <c:v>STOKLASA</c:v>
                </c:pt>
                <c:pt idx="23">
                  <c:v>Answear</c:v>
                </c:pt>
                <c:pt idx="24">
                  <c:v>Fler</c:v>
                </c:pt>
                <c:pt idx="25">
                  <c:v>Catgang</c:v>
                </c:pt>
                <c:pt idx="26">
                  <c:v>Topgal</c:v>
                </c:pt>
                <c:pt idx="27">
                  <c:v>UrbanLux</c:v>
                </c:pt>
                <c:pt idx="28">
                  <c:v>www.snowboard-online.cz</c:v>
                </c:pt>
                <c:pt idx="29">
                  <c:v>UrbanStore</c:v>
                </c:pt>
                <c:pt idx="30">
                  <c:v>Domodi</c:v>
                </c:pt>
                <c:pt idx="31">
                  <c:v>Youngprimitive</c:v>
                </c:pt>
                <c:pt idx="32">
                  <c:v>Botyk</c:v>
                </c:pt>
                <c:pt idx="33">
                  <c:v>Bushman</c:v>
                </c:pt>
                <c:pt idx="34">
                  <c:v>Fresh labels</c:v>
                </c:pt>
                <c:pt idx="35">
                  <c:v>Girlshop</c:v>
                </c:pt>
                <c:pt idx="36">
                  <c:v>LORIA</c:v>
                </c:pt>
                <c:pt idx="37">
                  <c:v>Represhop.eu</c:v>
                </c:pt>
                <c:pt idx="38">
                  <c:v>Sam73</c:v>
                </c:pt>
                <c:pt idx="39">
                  <c:v>Tamsinlondon</c:v>
                </c:pt>
                <c:pt idx="40">
                  <c:v>Vinted</c:v>
                </c:pt>
                <c:pt idx="41">
                  <c:v>Na žiadny z uvedených</c:v>
                </c:pt>
              </c:strCache>
            </c:strRef>
          </c:cat>
          <c:val>
            <c:numRef>
              <c:f>'T7'!$C$41:$AR$41</c:f>
              <c:numCache>
                <c:formatCode>0%</c:formatCode>
                <c:ptCount val="42"/>
                <c:pt idx="0">
                  <c:v>0.0215294721369188</c:v>
                </c:pt>
                <c:pt idx="1">
                  <c:v>0.190435371608573</c:v>
                </c:pt>
                <c:pt idx="2">
                  <c:v>0.174804563382984</c:v>
                </c:pt>
                <c:pt idx="3">
                  <c:v>0.280416907272305</c:v>
                </c:pt>
                <c:pt idx="4">
                  <c:v>0.278206577365504</c:v>
                </c:pt>
                <c:pt idx="5">
                  <c:v>0.356520024021275</c:v>
                </c:pt>
                <c:pt idx="6">
                  <c:v>0.337338280454493</c:v>
                </c:pt>
                <c:pt idx="7">
                  <c:v>0.395374420836198</c:v>
                </c:pt>
                <c:pt idx="8">
                  <c:v>0.363716763246856</c:v>
                </c:pt>
                <c:pt idx="9">
                  <c:v>0.449888061712854</c:v>
                </c:pt>
                <c:pt idx="10">
                  <c:v>0.446061092704288</c:v>
                </c:pt>
                <c:pt idx="11">
                  <c:v>0.460282637375173</c:v>
                </c:pt>
                <c:pt idx="12">
                  <c:v>0.43769716543343</c:v>
                </c:pt>
                <c:pt idx="13">
                  <c:v>0.43772337585631</c:v>
                </c:pt>
                <c:pt idx="14">
                  <c:v>0.45534164297151</c:v>
                </c:pt>
                <c:pt idx="15">
                  <c:v>0.447372767766258</c:v>
                </c:pt>
                <c:pt idx="16">
                  <c:v>0.460714120280125</c:v>
                </c:pt>
                <c:pt idx="17">
                  <c:v>0.489291476222119</c:v>
                </c:pt>
                <c:pt idx="18">
                  <c:v>0.483990624251499</c:v>
                </c:pt>
                <c:pt idx="19">
                  <c:v>0.491959499456752</c:v>
                </c:pt>
                <c:pt idx="20">
                  <c:v>0.5</c:v>
                </c:pt>
                <c:pt idx="21">
                  <c:v>0.486847807613518</c:v>
                </c:pt>
                <c:pt idx="22">
                  <c:v>0.496091927041392</c:v>
                </c:pt>
                <c:pt idx="23">
                  <c:v>0.490719449732777</c:v>
                </c:pt>
                <c:pt idx="24">
                  <c:v>0.491959499456752</c:v>
                </c:pt>
                <c:pt idx="25">
                  <c:v>0.5</c:v>
                </c:pt>
                <c:pt idx="26">
                  <c:v>0.5</c:v>
                </c:pt>
                <c:pt idx="27">
                  <c:v>0.5</c:v>
                </c:pt>
                <c:pt idx="28">
                  <c:v>0.5</c:v>
                </c:pt>
                <c:pt idx="29">
                  <c:v>0.494627522691385</c:v>
                </c:pt>
                <c:pt idx="30">
                  <c:v>0.495283360222371</c:v>
                </c:pt>
                <c:pt idx="31">
                  <c:v>0.496091927041392</c:v>
                </c:pt>
                <c:pt idx="32">
                  <c:v>0.5</c:v>
                </c:pt>
                <c:pt idx="33">
                  <c:v>0.5</c:v>
                </c:pt>
                <c:pt idx="34">
                  <c:v>0.5</c:v>
                </c:pt>
                <c:pt idx="35">
                  <c:v>0.5</c:v>
                </c:pt>
                <c:pt idx="36">
                  <c:v>0.5</c:v>
                </c:pt>
                <c:pt idx="37">
                  <c:v>0.5</c:v>
                </c:pt>
                <c:pt idx="38">
                  <c:v>0.5</c:v>
                </c:pt>
                <c:pt idx="39">
                  <c:v>0.5</c:v>
                </c:pt>
                <c:pt idx="40">
                  <c:v>0.5</c:v>
                </c:pt>
                <c:pt idx="41">
                  <c:v>0.332514326303941</c:v>
                </c:pt>
              </c:numCache>
            </c:numRef>
          </c:val>
        </c:ser>
        <c:ser>
          <c:idx val="6"/>
          <c:order val="6"/>
          <c:tx>
            <c:strRef>
              <c:f>'T7'!$B$42</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'T7'!$C$35:$AR$35</c:f>
              <c:strCache>
                <c:ptCount val="42"/>
                <c:pt idx="0">
                  <c:v>Tchibo</c:v>
                </c:pt>
                <c:pt idx="1">
                  <c:v>H&amp;M</c:v>
                </c:pt>
                <c:pt idx="2">
                  <c:v>Bonprix</c:v>
                </c:pt>
                <c:pt idx="3">
                  <c:v>Mall</c:v>
                </c:pt>
                <c:pt idx="4">
                  <c:v>Zlavomat/Slevomat</c:v>
                </c:pt>
                <c:pt idx="5">
                  <c:v>AliExpress</c:v>
                </c:pt>
                <c:pt idx="6">
                  <c:v>topankovo.sk</c:v>
                </c:pt>
                <c:pt idx="7">
                  <c:v>New Yorker</c:v>
                </c:pt>
                <c:pt idx="8">
                  <c:v>Zoot</c:v>
                </c:pt>
                <c:pt idx="9">
                  <c:v>Otto</c:v>
                </c:pt>
                <c:pt idx="10">
                  <c:v>imoda.sk</c:v>
                </c:pt>
                <c:pt idx="11">
                  <c:v>Aukro</c:v>
                </c:pt>
                <c:pt idx="12">
                  <c:v>Fashion Days</c:v>
                </c:pt>
                <c:pt idx="13">
                  <c:v>jej.sk</c:v>
                </c:pt>
                <c:pt idx="14">
                  <c:v>Stilago</c:v>
                </c:pt>
                <c:pt idx="15">
                  <c:v>Bonami</c:v>
                </c:pt>
                <c:pt idx="16">
                  <c:v>Bigbrands</c:v>
                </c:pt>
                <c:pt idx="17">
                  <c:v>Wayfarer</c:v>
                </c:pt>
                <c:pt idx="18">
                  <c:v>Outlet Expert</c:v>
                </c:pt>
                <c:pt idx="19">
                  <c:v>Queens</c:v>
                </c:pt>
                <c:pt idx="20">
                  <c:v>Skateshop</c:v>
                </c:pt>
                <c:pt idx="21">
                  <c:v>Astratex</c:v>
                </c:pt>
                <c:pt idx="22">
                  <c:v>STOKLASA</c:v>
                </c:pt>
                <c:pt idx="23">
                  <c:v>Answear</c:v>
                </c:pt>
                <c:pt idx="24">
                  <c:v>Fler</c:v>
                </c:pt>
                <c:pt idx="25">
                  <c:v>Catgang</c:v>
                </c:pt>
                <c:pt idx="26">
                  <c:v>Topgal</c:v>
                </c:pt>
                <c:pt idx="27">
                  <c:v>UrbanLux</c:v>
                </c:pt>
                <c:pt idx="28">
                  <c:v>www.snowboard-online.cz</c:v>
                </c:pt>
                <c:pt idx="29">
                  <c:v>UrbanStore</c:v>
                </c:pt>
                <c:pt idx="30">
                  <c:v>Domodi</c:v>
                </c:pt>
                <c:pt idx="31">
                  <c:v>Youngprimitive</c:v>
                </c:pt>
                <c:pt idx="32">
                  <c:v>Botyk</c:v>
                </c:pt>
                <c:pt idx="33">
                  <c:v>Bushman</c:v>
                </c:pt>
                <c:pt idx="34">
                  <c:v>Fresh labels</c:v>
                </c:pt>
                <c:pt idx="35">
                  <c:v>Girlshop</c:v>
                </c:pt>
                <c:pt idx="36">
                  <c:v>LORIA</c:v>
                </c:pt>
                <c:pt idx="37">
                  <c:v>Represhop.eu</c:v>
                </c:pt>
                <c:pt idx="38">
                  <c:v>Sam73</c:v>
                </c:pt>
                <c:pt idx="39">
                  <c:v>Tamsinlondon</c:v>
                </c:pt>
                <c:pt idx="40">
                  <c:v>Vinted</c:v>
                </c:pt>
                <c:pt idx="41">
                  <c:v>Na žiadny z uvedených</c:v>
                </c:pt>
              </c:strCache>
            </c:strRef>
          </c:cat>
          <c:val>
            <c:numRef>
              <c:f>'T7'!$C$42:$AR$42</c:f>
              <c:numCache>
                <c:formatCode>0%</c:formatCode>
                <c:ptCount val="42"/>
                <c:pt idx="0">
                  <c:v>0.454773869346734</c:v>
                </c:pt>
                <c:pt idx="1">
                  <c:v>0.203517587939699</c:v>
                </c:pt>
                <c:pt idx="2">
                  <c:v>0.170854271356784</c:v>
                </c:pt>
                <c:pt idx="3">
                  <c:v>0.298994974874373</c:v>
                </c:pt>
                <c:pt idx="4">
                  <c:v>0.168341708542714</c:v>
                </c:pt>
                <c:pt idx="5">
                  <c:v>0.0</c:v>
                </c:pt>
                <c:pt idx="6">
                  <c:v>0.0</c:v>
                </c:pt>
                <c:pt idx="7">
                  <c:v>0.0301507537688442</c:v>
                </c:pt>
                <c:pt idx="8">
                  <c:v>0.268844221105528</c:v>
                </c:pt>
                <c:pt idx="9">
                  <c:v>0.0</c:v>
                </c:pt>
                <c:pt idx="10">
                  <c:v>0.0</c:v>
                </c:pt>
                <c:pt idx="11">
                  <c:v>0.256281407035176</c:v>
                </c:pt>
                <c:pt idx="12">
                  <c:v>0.0175879396984925</c:v>
                </c:pt>
                <c:pt idx="13">
                  <c:v>0.0</c:v>
                </c:pt>
                <c:pt idx="14">
                  <c:v>0.0175879396984925</c:v>
                </c:pt>
                <c:pt idx="15">
                  <c:v>0.0577889447236182</c:v>
                </c:pt>
                <c:pt idx="16">
                  <c:v>0.0100502512562814</c:v>
                </c:pt>
                <c:pt idx="17">
                  <c:v>0.0125628140703518</c:v>
                </c:pt>
                <c:pt idx="18">
                  <c:v>0.0226130653266333</c:v>
                </c:pt>
                <c:pt idx="19">
                  <c:v>0.0050251256281407</c:v>
                </c:pt>
                <c:pt idx="20">
                  <c:v>0.00753768844221107</c:v>
                </c:pt>
                <c:pt idx="21">
                  <c:v>0.0703517587939698</c:v>
                </c:pt>
                <c:pt idx="22">
                  <c:v>0.0</c:v>
                </c:pt>
                <c:pt idx="23">
                  <c:v>0.0100502512562814</c:v>
                </c:pt>
                <c:pt idx="24">
                  <c:v>0.027638190954774</c:v>
                </c:pt>
                <c:pt idx="25">
                  <c:v>0.0</c:v>
                </c:pt>
                <c:pt idx="26">
                  <c:v>0.0</c:v>
                </c:pt>
                <c:pt idx="27">
                  <c:v>0.0</c:v>
                </c:pt>
                <c:pt idx="28">
                  <c:v>0.0</c:v>
                </c:pt>
                <c:pt idx="29">
                  <c:v>0.0527638190954774</c:v>
                </c:pt>
                <c:pt idx="30">
                  <c:v>0.0376884422110554</c:v>
                </c:pt>
                <c:pt idx="31">
                  <c:v>0.0</c:v>
                </c:pt>
                <c:pt idx="32">
                  <c:v>0.0125628140703518</c:v>
                </c:pt>
                <c:pt idx="33">
                  <c:v>0.0201005025125628</c:v>
                </c:pt>
                <c:pt idx="34">
                  <c:v>0.0050251256281407</c:v>
                </c:pt>
                <c:pt idx="35">
                  <c:v>0.00251256281407035</c:v>
                </c:pt>
                <c:pt idx="36">
                  <c:v>0.0</c:v>
                </c:pt>
                <c:pt idx="37">
                  <c:v>0.0050251256281407</c:v>
                </c:pt>
                <c:pt idx="38">
                  <c:v>0.0150753768844221</c:v>
                </c:pt>
                <c:pt idx="39">
                  <c:v>0.00251256281407035</c:v>
                </c:pt>
                <c:pt idx="40">
                  <c:v>0.0050251256281407</c:v>
                </c:pt>
                <c:pt idx="41">
                  <c:v>0.236180904522613</c:v>
                </c:pt>
              </c:numCache>
            </c:numRef>
          </c:val>
        </c:ser>
        <c:dLbls>
          <c:showLegendKey val="0"/>
          <c:showVal val="1"/>
          <c:showCatName val="0"/>
          <c:showSerName val="0"/>
          <c:showPercent val="0"/>
          <c:showBubbleSize val="0"/>
        </c:dLbls>
        <c:gapWidth val="91"/>
        <c:overlap val="100"/>
        <c:axId val="-2092379216"/>
        <c:axId val="-2092300032"/>
      </c:barChart>
      <c:catAx>
        <c:axId val="-2092379216"/>
        <c:scaling>
          <c:orientation val="maxMin"/>
        </c:scaling>
        <c:delete val="0"/>
        <c:axPos val="l"/>
        <c:numFmt formatCode="General" sourceLinked="1"/>
        <c:majorTickMark val="out"/>
        <c:minorTickMark val="out"/>
        <c:tickLblPos val="nextTo"/>
        <c:spPr>
          <a:ln>
            <a:noFill/>
          </a:ln>
        </c:spPr>
        <c:txPr>
          <a:bodyPr rot="0" vert="horz"/>
          <a:lstStyle/>
          <a:p>
            <a:pPr>
              <a:defRPr sz="700"/>
            </a:pPr>
            <a:endParaRPr lang="en-US"/>
          </a:p>
        </c:txPr>
        <c:crossAx val="-2092300032"/>
        <c:crosses val="autoZero"/>
        <c:auto val="1"/>
        <c:lblAlgn val="ctr"/>
        <c:lblOffset val="100"/>
        <c:noMultiLvlLbl val="0"/>
      </c:catAx>
      <c:valAx>
        <c:axId val="-2092300032"/>
        <c:scaling>
          <c:orientation val="minMax"/>
        </c:scaling>
        <c:delete val="1"/>
        <c:axPos val="t"/>
        <c:numFmt formatCode="0%" sourceLinked="1"/>
        <c:majorTickMark val="out"/>
        <c:minorTickMark val="none"/>
        <c:tickLblPos val="none"/>
        <c:crossAx val="-209237921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22526521243148"/>
          <c:y val="0.0545970209930499"/>
          <c:w val="0.626896294145613"/>
          <c:h val="0.806716282765025"/>
        </c:manualLayout>
      </c:layout>
      <c:barChart>
        <c:barDir val="col"/>
        <c:grouping val="percentStacked"/>
        <c:varyColors val="0"/>
        <c:ser>
          <c:idx val="2"/>
          <c:order val="0"/>
          <c:tx>
            <c:strRef>
              <c:f>'T8'!$C$21</c:f>
              <c:strCache>
                <c:ptCount val="1"/>
                <c:pt idx="0">
                  <c:v>Áno</c:v>
                </c:pt>
              </c:strCache>
            </c:strRef>
          </c:tx>
          <c:spPr>
            <a:solidFill>
              <a:srgbClr val="C00000"/>
            </a:solidFill>
          </c:spPr>
          <c:invertIfNegative val="0"/>
          <c:dLbls>
            <c:numFmt formatCode="#,##0&quot;%&quot;" sourceLinked="0"/>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'T8'!$B$22:$B$25</c:f>
              <c:strCache>
                <c:ptCount val="4"/>
                <c:pt idx="0">
                  <c:v>Celkom SR</c:v>
                </c:pt>
                <c:pt idx="1">
                  <c:v>Muži</c:v>
                </c:pt>
                <c:pt idx="2">
                  <c:v>Ženy</c:v>
                </c:pt>
                <c:pt idx="3">
                  <c:v>Celkom ČR</c:v>
                </c:pt>
              </c:strCache>
            </c:strRef>
          </c:cat>
          <c:val>
            <c:numRef>
              <c:f>'T8'!$C$22:$C$25</c:f>
              <c:numCache>
                <c:formatCode>0</c:formatCode>
                <c:ptCount val="4"/>
                <c:pt idx="0">
                  <c:v>32.04545593549538</c:v>
                </c:pt>
                <c:pt idx="1">
                  <c:v>35.49370469105873</c:v>
                </c:pt>
                <c:pt idx="2">
                  <c:v>30.83350789714389</c:v>
                </c:pt>
                <c:pt idx="3">
                  <c:v>34.44976076555022</c:v>
                </c:pt>
              </c:numCache>
            </c:numRef>
          </c:val>
        </c:ser>
        <c:ser>
          <c:idx val="3"/>
          <c:order val="1"/>
          <c:tx>
            <c:strRef>
              <c:f>'T8'!$D$21</c:f>
              <c:strCache>
                <c:ptCount val="1"/>
                <c:pt idx="0">
                  <c:v>Nie</c:v>
                </c:pt>
              </c:strCache>
            </c:strRef>
          </c:tx>
          <c:spPr>
            <a:solidFill>
              <a:srgbClr val="F34E0D"/>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'T8'!$B$22:$B$25</c:f>
              <c:strCache>
                <c:ptCount val="4"/>
                <c:pt idx="0">
                  <c:v>Celkom SR</c:v>
                </c:pt>
                <c:pt idx="1">
                  <c:v>Muži</c:v>
                </c:pt>
                <c:pt idx="2">
                  <c:v>Ženy</c:v>
                </c:pt>
                <c:pt idx="3">
                  <c:v>Celkom ČR</c:v>
                </c:pt>
              </c:strCache>
            </c:strRef>
          </c:cat>
          <c:val>
            <c:numRef>
              <c:f>'T8'!$D$22:$D$25</c:f>
              <c:numCache>
                <c:formatCode>0</c:formatCode>
                <c:ptCount val="4"/>
                <c:pt idx="0">
                  <c:v>67.95454406450463</c:v>
                </c:pt>
                <c:pt idx="1">
                  <c:v>64.5062953089413</c:v>
                </c:pt>
                <c:pt idx="2">
                  <c:v>69.16649210285578</c:v>
                </c:pt>
                <c:pt idx="3">
                  <c:v>65.55023923444975</c:v>
                </c:pt>
              </c:numCache>
            </c:numRef>
          </c:val>
        </c:ser>
        <c:dLbls>
          <c:showLegendKey val="0"/>
          <c:showVal val="1"/>
          <c:showCatName val="0"/>
          <c:showSerName val="0"/>
          <c:showPercent val="0"/>
          <c:showBubbleSize val="0"/>
        </c:dLbls>
        <c:gapWidth val="150"/>
        <c:overlap val="100"/>
        <c:axId val="-2129046832"/>
        <c:axId val="-2129044080"/>
      </c:barChart>
      <c:catAx>
        <c:axId val="-2129046832"/>
        <c:scaling>
          <c:orientation val="minMax"/>
        </c:scaling>
        <c:delete val="0"/>
        <c:axPos val="b"/>
        <c:numFmt formatCode="General" sourceLinked="1"/>
        <c:majorTickMark val="out"/>
        <c:minorTickMark val="none"/>
        <c:tickLblPos val="low"/>
        <c:spPr>
          <a:ln>
            <a:noFill/>
          </a:ln>
        </c:spPr>
        <c:txPr>
          <a:bodyPr/>
          <a:lstStyle/>
          <a:p>
            <a:pPr>
              <a:defRPr sz="1050"/>
            </a:pPr>
            <a:endParaRPr lang="en-US"/>
          </a:p>
        </c:txPr>
        <c:crossAx val="-2129044080"/>
        <c:crosses val="autoZero"/>
        <c:auto val="1"/>
        <c:lblAlgn val="ctr"/>
        <c:lblOffset val="100"/>
        <c:noMultiLvlLbl val="0"/>
      </c:catAx>
      <c:valAx>
        <c:axId val="-2129044080"/>
        <c:scaling>
          <c:orientation val="minMax"/>
        </c:scaling>
        <c:delete val="1"/>
        <c:axPos val="l"/>
        <c:numFmt formatCode="0%" sourceLinked="1"/>
        <c:majorTickMark val="out"/>
        <c:minorTickMark val="none"/>
        <c:tickLblPos val="none"/>
        <c:crossAx val="-2129046832"/>
        <c:crosses val="autoZero"/>
        <c:crossBetween val="between"/>
      </c:valAx>
      <c:spPr>
        <a:noFill/>
        <a:ln>
          <a:noFill/>
        </a:ln>
      </c:spPr>
    </c:plotArea>
    <c:legend>
      <c:legendPos val="r"/>
      <c:layout>
        <c:manualLayout>
          <c:xMode val="edge"/>
          <c:yMode val="edge"/>
          <c:x val="0.657578386570605"/>
          <c:y val="0.0356796078710522"/>
          <c:w val="0.0727008752176489"/>
          <c:h val="0.848765198667101"/>
        </c:manualLayout>
      </c:layout>
      <c:overlay val="0"/>
      <c:txPr>
        <a:bodyPr/>
        <a:lstStyle/>
        <a:p>
          <a:pPr>
            <a:defRPr sz="105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'T9'!$B$39</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'T9'!$C$38:$L$38</c:f>
              <c:strCache>
                <c:ptCount val="10"/>
                <c:pt idx="0">
                  <c:v>Vyzdvihnúť si objednaný tovar</c:v>
                </c:pt>
                <c:pt idx="1">
                  <c:v>Nechať si doručiť tovar zo skladu, vyskúšať ho na mieste a zaplatiť len, ak ho chcem aj po vyskúšaní</c:v>
                </c:pt>
                <c:pt idx="2">
                  <c:v>Vyskúšať si objednaný tovar</c:v>
                </c:pt>
                <c:pt idx="3">
                  <c:v>Reklamovať tovar</c:v>
                </c:pt>
                <c:pt idx="4">
                  <c:v>Zaplatiť objednaný tovar</c:v>
                </c:pt>
                <c:pt idx="5">
                  <c:v>Objednať si nový tovar</c:v>
                </c:pt>
                <c:pt idx="6">
                  <c:v>Kúpiť si tovar vystavený na predajni</c:v>
                </c:pt>
                <c:pt idx="7">
                  <c:v>Odovzdať svoje staré či obnosené veci</c:v>
                </c:pt>
                <c:pt idx="8">
                  <c:v>Niečo iné, čo?</c:v>
                </c:pt>
                <c:pt idx="9">
                  <c:v>Nič z uvedeného</c:v>
                </c:pt>
              </c:strCache>
            </c:strRef>
          </c:cat>
          <c:val>
            <c:numRef>
              <c:f>'T9'!$C$39:$L$39</c:f>
              <c:numCache>
                <c:formatCode>0%</c:formatCode>
                <c:ptCount val="10"/>
                <c:pt idx="0">
                  <c:v>0.843603079094164</c:v>
                </c:pt>
                <c:pt idx="1">
                  <c:v>0.80520513336662</c:v>
                </c:pt>
                <c:pt idx="2">
                  <c:v>0.756789988893824</c:v>
                </c:pt>
                <c:pt idx="3">
                  <c:v>0.676233157203253</c:v>
                </c:pt>
                <c:pt idx="4">
                  <c:v>0.608536759840866</c:v>
                </c:pt>
                <c:pt idx="5">
                  <c:v>0.45669228679653</c:v>
                </c:pt>
                <c:pt idx="6">
                  <c:v>0.423378250132119</c:v>
                </c:pt>
                <c:pt idx="7">
                  <c:v>0.0691855087962574</c:v>
                </c:pt>
                <c:pt idx="8">
                  <c:v>0.0</c:v>
                </c:pt>
                <c:pt idx="9">
                  <c:v>0.0</c:v>
                </c:pt>
              </c:numCache>
            </c:numRef>
          </c:val>
        </c:ser>
        <c:ser>
          <c:idx val="1"/>
          <c:order val="1"/>
          <c:tx>
            <c:strRef>
              <c:f>'T9'!$B$40</c:f>
              <c:strCache>
                <c:ptCount val="1"/>
                <c:pt idx="0">
                  <c:v>100%</c:v>
                </c:pt>
              </c:strCache>
            </c:strRef>
          </c:tx>
          <c:spPr>
            <a:noFill/>
            <a:ln w="25400">
              <a:noFill/>
            </a:ln>
          </c:spPr>
          <c:invertIfNegative val="0"/>
          <c:dLbls>
            <c:delete val="1"/>
          </c:dLbls>
          <c:cat>
            <c:strRef>
              <c:f>'T9'!$C$38:$L$38</c:f>
              <c:strCache>
                <c:ptCount val="10"/>
                <c:pt idx="0">
                  <c:v>Vyzdvihnúť si objednaný tovar</c:v>
                </c:pt>
                <c:pt idx="1">
                  <c:v>Nechať si doručiť tovar zo skladu, vyskúšať ho na mieste a zaplatiť len, ak ho chcem aj po vyskúšaní</c:v>
                </c:pt>
                <c:pt idx="2">
                  <c:v>Vyskúšať si objednaný tovar</c:v>
                </c:pt>
                <c:pt idx="3">
                  <c:v>Reklamovať tovar</c:v>
                </c:pt>
                <c:pt idx="4">
                  <c:v>Zaplatiť objednaný tovar</c:v>
                </c:pt>
                <c:pt idx="5">
                  <c:v>Objednať si nový tovar</c:v>
                </c:pt>
                <c:pt idx="6">
                  <c:v>Kúpiť si tovar vystavený na predajni</c:v>
                </c:pt>
                <c:pt idx="7">
                  <c:v>Odovzdať svoje staré či obnosené veci</c:v>
                </c:pt>
                <c:pt idx="8">
                  <c:v>Niečo iné, čo?</c:v>
                </c:pt>
                <c:pt idx="9">
                  <c:v>Nič z uvedeného</c:v>
                </c:pt>
              </c:strCache>
            </c:strRef>
          </c:cat>
          <c:val>
            <c:numRef>
              <c:f>'T9'!$C$40:$L$40</c:f>
              <c:numCache>
                <c:formatCode>0%</c:formatCode>
                <c:ptCount val="10"/>
                <c:pt idx="0">
                  <c:v>0.156396920905837</c:v>
                </c:pt>
                <c:pt idx="1">
                  <c:v>0.194794866633381</c:v>
                </c:pt>
                <c:pt idx="2">
                  <c:v>0.243210011106177</c:v>
                </c:pt>
                <c:pt idx="3">
                  <c:v>0.323766842796747</c:v>
                </c:pt>
                <c:pt idx="4">
                  <c:v>0.391463240159132</c:v>
                </c:pt>
                <c:pt idx="5">
                  <c:v>0.543307713203471</c:v>
                </c:pt>
                <c:pt idx="6">
                  <c:v>0.576621749867882</c:v>
                </c:pt>
                <c:pt idx="7">
                  <c:v>0.930814491203743</c:v>
                </c:pt>
                <c:pt idx="8">
                  <c:v>1.0</c:v>
                </c:pt>
                <c:pt idx="9">
                  <c:v>1.0</c:v>
                </c:pt>
              </c:numCache>
            </c:numRef>
          </c:val>
        </c:ser>
        <c:ser>
          <c:idx val="2"/>
          <c:order val="2"/>
          <c:tx>
            <c:strRef>
              <c:f>'T9'!$B$41</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'T9'!$C$38:$L$38</c:f>
              <c:strCache>
                <c:ptCount val="10"/>
                <c:pt idx="0">
                  <c:v>Vyzdvihnúť si objednaný tovar</c:v>
                </c:pt>
                <c:pt idx="1">
                  <c:v>Nechať si doručiť tovar zo skladu, vyskúšať ho na mieste a zaplatiť len, ak ho chcem aj po vyskúšaní</c:v>
                </c:pt>
                <c:pt idx="2">
                  <c:v>Vyskúšať si objednaný tovar</c:v>
                </c:pt>
                <c:pt idx="3">
                  <c:v>Reklamovať tovar</c:v>
                </c:pt>
                <c:pt idx="4">
                  <c:v>Zaplatiť objednaný tovar</c:v>
                </c:pt>
                <c:pt idx="5">
                  <c:v>Objednať si nový tovar</c:v>
                </c:pt>
                <c:pt idx="6">
                  <c:v>Kúpiť si tovar vystavený na predajni</c:v>
                </c:pt>
                <c:pt idx="7">
                  <c:v>Odovzdať svoje staré či obnosené veci</c:v>
                </c:pt>
                <c:pt idx="8">
                  <c:v>Niečo iné, čo?</c:v>
                </c:pt>
                <c:pt idx="9">
                  <c:v>Nič z uvedeného</c:v>
                </c:pt>
              </c:strCache>
            </c:strRef>
          </c:cat>
          <c:val>
            <c:numRef>
              <c:f>'T9'!$C$41:$L$41</c:f>
              <c:numCache>
                <c:formatCode>0%</c:formatCode>
                <c:ptCount val="10"/>
                <c:pt idx="0">
                  <c:v>0.597941802696949</c:v>
                </c:pt>
                <c:pt idx="1">
                  <c:v>0.804116394606103</c:v>
                </c:pt>
                <c:pt idx="2">
                  <c:v>0.597941802696949</c:v>
                </c:pt>
                <c:pt idx="3">
                  <c:v>0.195883605393896</c:v>
                </c:pt>
                <c:pt idx="4">
                  <c:v>0.402058197303053</c:v>
                </c:pt>
                <c:pt idx="5">
                  <c:v>0.195883605393896</c:v>
                </c:pt>
                <c:pt idx="6">
                  <c:v>0.195883605393896</c:v>
                </c:pt>
                <c:pt idx="7">
                  <c:v>0.0</c:v>
                </c:pt>
                <c:pt idx="8">
                  <c:v>0.0</c:v>
                </c:pt>
                <c:pt idx="9">
                  <c:v>0.0</c:v>
                </c:pt>
              </c:numCache>
            </c:numRef>
          </c:val>
        </c:ser>
        <c:ser>
          <c:idx val="3"/>
          <c:order val="3"/>
          <c:tx>
            <c:strRef>
              <c:f>'T9'!$B$42</c:f>
              <c:strCache>
                <c:ptCount val="1"/>
                <c:pt idx="0">
                  <c:v>200%</c:v>
                </c:pt>
              </c:strCache>
            </c:strRef>
          </c:tx>
          <c:spPr>
            <a:noFill/>
            <a:ln w="25400">
              <a:noFill/>
            </a:ln>
          </c:spPr>
          <c:invertIfNegative val="0"/>
          <c:dLbls>
            <c:delete val="1"/>
          </c:dLbls>
          <c:cat>
            <c:strRef>
              <c:f>'T9'!$C$38:$L$38</c:f>
              <c:strCache>
                <c:ptCount val="10"/>
                <c:pt idx="0">
                  <c:v>Vyzdvihnúť si objednaný tovar</c:v>
                </c:pt>
                <c:pt idx="1">
                  <c:v>Nechať si doručiť tovar zo skladu, vyskúšať ho na mieste a zaplatiť len, ak ho chcem aj po vyskúšaní</c:v>
                </c:pt>
                <c:pt idx="2">
                  <c:v>Vyskúšať si objednaný tovar</c:v>
                </c:pt>
                <c:pt idx="3">
                  <c:v>Reklamovať tovar</c:v>
                </c:pt>
                <c:pt idx="4">
                  <c:v>Zaplatiť objednaný tovar</c:v>
                </c:pt>
                <c:pt idx="5">
                  <c:v>Objednať si nový tovar</c:v>
                </c:pt>
                <c:pt idx="6">
                  <c:v>Kúpiť si tovar vystavený na predajni</c:v>
                </c:pt>
                <c:pt idx="7">
                  <c:v>Odovzdať svoje staré či obnosené veci</c:v>
                </c:pt>
                <c:pt idx="8">
                  <c:v>Niečo iné, čo?</c:v>
                </c:pt>
                <c:pt idx="9">
                  <c:v>Nič z uvedeného</c:v>
                </c:pt>
              </c:strCache>
            </c:strRef>
          </c:cat>
          <c:val>
            <c:numRef>
              <c:f>'T9'!$C$42:$L$42</c:f>
              <c:numCache>
                <c:formatCode>0%</c:formatCode>
                <c:ptCount val="10"/>
                <c:pt idx="0">
                  <c:v>0.402058197303053</c:v>
                </c:pt>
                <c:pt idx="1">
                  <c:v>0.195883605393896</c:v>
                </c:pt>
                <c:pt idx="2">
                  <c:v>0.402058197303053</c:v>
                </c:pt>
                <c:pt idx="3">
                  <c:v>0.804116394606103</c:v>
                </c:pt>
                <c:pt idx="4">
                  <c:v>0.597941802696949</c:v>
                </c:pt>
                <c:pt idx="5">
                  <c:v>0.804116394606103</c:v>
                </c:pt>
                <c:pt idx="6">
                  <c:v>0.804116394606103</c:v>
                </c:pt>
                <c:pt idx="7">
                  <c:v>1.0</c:v>
                </c:pt>
                <c:pt idx="8">
                  <c:v>1.0</c:v>
                </c:pt>
                <c:pt idx="9">
                  <c:v>1.0</c:v>
                </c:pt>
              </c:numCache>
            </c:numRef>
          </c:val>
        </c:ser>
        <c:ser>
          <c:idx val="4"/>
          <c:order val="4"/>
          <c:tx>
            <c:strRef>
              <c:f>'T9'!$B$43</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'T9'!$C$38:$L$38</c:f>
              <c:strCache>
                <c:ptCount val="10"/>
                <c:pt idx="0">
                  <c:v>Vyzdvihnúť si objednaný tovar</c:v>
                </c:pt>
                <c:pt idx="1">
                  <c:v>Nechať si doručiť tovar zo skladu, vyskúšať ho na mieste a zaplatiť len, ak ho chcem aj po vyskúšaní</c:v>
                </c:pt>
                <c:pt idx="2">
                  <c:v>Vyskúšať si objednaný tovar</c:v>
                </c:pt>
                <c:pt idx="3">
                  <c:v>Reklamovať tovar</c:v>
                </c:pt>
                <c:pt idx="4">
                  <c:v>Zaplatiť objednaný tovar</c:v>
                </c:pt>
                <c:pt idx="5">
                  <c:v>Objednať si nový tovar</c:v>
                </c:pt>
                <c:pt idx="6">
                  <c:v>Kúpiť si tovar vystavený na predajni</c:v>
                </c:pt>
                <c:pt idx="7">
                  <c:v>Odovzdať svoje staré či obnosené veci</c:v>
                </c:pt>
                <c:pt idx="8">
                  <c:v>Niečo iné, čo?</c:v>
                </c:pt>
                <c:pt idx="9">
                  <c:v>Nič z uvedeného</c:v>
                </c:pt>
              </c:strCache>
            </c:strRef>
          </c:cat>
          <c:val>
            <c:numRef>
              <c:f>'T9'!$C$43:$L$43</c:f>
              <c:numCache>
                <c:formatCode>0%</c:formatCode>
                <c:ptCount val="10"/>
                <c:pt idx="0">
                  <c:v>0.942994868791074</c:v>
                </c:pt>
                <c:pt idx="1">
                  <c:v>0.805645624825051</c:v>
                </c:pt>
                <c:pt idx="2">
                  <c:v>0.821058178605121</c:v>
                </c:pt>
                <c:pt idx="3">
                  <c:v>0.870577183802074</c:v>
                </c:pt>
                <c:pt idx="4">
                  <c:v>0.692075664163323</c:v>
                </c:pt>
                <c:pt idx="5">
                  <c:v>0.562212546209271</c:v>
                </c:pt>
                <c:pt idx="6">
                  <c:v>0.515420024963715</c:v>
                </c:pt>
                <c:pt idx="7">
                  <c:v>0.0971771875874751</c:v>
                </c:pt>
                <c:pt idx="8">
                  <c:v>0.0</c:v>
                </c:pt>
                <c:pt idx="9">
                  <c:v>0.0</c:v>
                </c:pt>
              </c:numCache>
            </c:numRef>
          </c:val>
        </c:ser>
        <c:ser>
          <c:idx val="5"/>
          <c:order val="5"/>
          <c:tx>
            <c:strRef>
              <c:f>'T9'!$B$44</c:f>
              <c:strCache>
                <c:ptCount val="1"/>
                <c:pt idx="0">
                  <c:v>300%</c:v>
                </c:pt>
              </c:strCache>
            </c:strRef>
          </c:tx>
          <c:spPr>
            <a:noFill/>
          </c:spPr>
          <c:invertIfNegative val="0"/>
          <c:dLbls>
            <c:delete val="1"/>
          </c:dLbls>
          <c:cat>
            <c:strRef>
              <c:f>'T9'!$C$38:$L$38</c:f>
              <c:strCache>
                <c:ptCount val="10"/>
                <c:pt idx="0">
                  <c:v>Vyzdvihnúť si objednaný tovar</c:v>
                </c:pt>
                <c:pt idx="1">
                  <c:v>Nechať si doručiť tovar zo skladu, vyskúšať ho na mieste a zaplatiť len, ak ho chcem aj po vyskúšaní</c:v>
                </c:pt>
                <c:pt idx="2">
                  <c:v>Vyskúšať si objednaný tovar</c:v>
                </c:pt>
                <c:pt idx="3">
                  <c:v>Reklamovať tovar</c:v>
                </c:pt>
                <c:pt idx="4">
                  <c:v>Zaplatiť objednaný tovar</c:v>
                </c:pt>
                <c:pt idx="5">
                  <c:v>Objednať si nový tovar</c:v>
                </c:pt>
                <c:pt idx="6">
                  <c:v>Kúpiť si tovar vystavený na predajni</c:v>
                </c:pt>
                <c:pt idx="7">
                  <c:v>Odovzdať svoje staré či obnosené veci</c:v>
                </c:pt>
                <c:pt idx="8">
                  <c:v>Niečo iné, čo?</c:v>
                </c:pt>
                <c:pt idx="9">
                  <c:v>Nič z uvedeného</c:v>
                </c:pt>
              </c:strCache>
            </c:strRef>
          </c:cat>
          <c:val>
            <c:numRef>
              <c:f>'T9'!$C$44:$L$44</c:f>
              <c:numCache>
                <c:formatCode>0%</c:formatCode>
                <c:ptCount val="10"/>
                <c:pt idx="0">
                  <c:v>0.0570051312089275</c:v>
                </c:pt>
                <c:pt idx="1">
                  <c:v>0.19435437517495</c:v>
                </c:pt>
                <c:pt idx="2">
                  <c:v>0.17894182139488</c:v>
                </c:pt>
                <c:pt idx="3">
                  <c:v>0.129422816197925</c:v>
                </c:pt>
                <c:pt idx="4">
                  <c:v>0.307924335836679</c:v>
                </c:pt>
                <c:pt idx="5">
                  <c:v>0.437787453790729</c:v>
                </c:pt>
                <c:pt idx="6">
                  <c:v>0.484579975036286</c:v>
                </c:pt>
                <c:pt idx="7">
                  <c:v>0.902822812412526</c:v>
                </c:pt>
                <c:pt idx="8">
                  <c:v>1.0</c:v>
                </c:pt>
                <c:pt idx="9">
                  <c:v>1.0</c:v>
                </c:pt>
              </c:numCache>
            </c:numRef>
          </c:val>
        </c:ser>
        <c:ser>
          <c:idx val="6"/>
          <c:order val="6"/>
          <c:tx>
            <c:strRef>
              <c:f>'T9'!$B$45</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'T9'!$C$38:$L$38</c:f>
              <c:strCache>
                <c:ptCount val="10"/>
                <c:pt idx="0">
                  <c:v>Vyzdvihnúť si objednaný tovar</c:v>
                </c:pt>
                <c:pt idx="1">
                  <c:v>Nechať si doručiť tovar zo skladu, vyskúšať ho na mieste a zaplatiť len, ak ho chcem aj po vyskúšaní</c:v>
                </c:pt>
                <c:pt idx="2">
                  <c:v>Vyskúšať si objednaný tovar</c:v>
                </c:pt>
                <c:pt idx="3">
                  <c:v>Reklamovať tovar</c:v>
                </c:pt>
                <c:pt idx="4">
                  <c:v>Zaplatiť objednaný tovar</c:v>
                </c:pt>
                <c:pt idx="5">
                  <c:v>Objednať si nový tovar</c:v>
                </c:pt>
                <c:pt idx="6">
                  <c:v>Kúpiť si tovar vystavený na predajni</c:v>
                </c:pt>
                <c:pt idx="7">
                  <c:v>Odovzdať svoje staré či obnosené veci</c:v>
                </c:pt>
                <c:pt idx="8">
                  <c:v>Niečo iné, čo?</c:v>
                </c:pt>
                <c:pt idx="9">
                  <c:v>Nič z uvedeného</c:v>
                </c:pt>
              </c:strCache>
            </c:strRef>
          </c:cat>
          <c:val>
            <c:numRef>
              <c:f>'T9'!$C$45:$L$45</c:f>
              <c:numCache>
                <c:formatCode>0%</c:formatCode>
                <c:ptCount val="10"/>
                <c:pt idx="0">
                  <c:v>0.847222222222222</c:v>
                </c:pt>
                <c:pt idx="1">
                  <c:v>0.777777777777779</c:v>
                </c:pt>
                <c:pt idx="2">
                  <c:v>0.805555555555556</c:v>
                </c:pt>
                <c:pt idx="3">
                  <c:v>0.736111111111111</c:v>
                </c:pt>
                <c:pt idx="4">
                  <c:v>0.805555555555556</c:v>
                </c:pt>
                <c:pt idx="5">
                  <c:v>0.444444444444444</c:v>
                </c:pt>
                <c:pt idx="6">
                  <c:v>0.486111111111111</c:v>
                </c:pt>
                <c:pt idx="7">
                  <c:v>0.125</c:v>
                </c:pt>
                <c:pt idx="8">
                  <c:v>0.0</c:v>
                </c:pt>
                <c:pt idx="9">
                  <c:v>0.0138888888888889</c:v>
                </c:pt>
              </c:numCache>
            </c:numRef>
          </c:val>
        </c:ser>
        <c:dLbls>
          <c:showLegendKey val="0"/>
          <c:showVal val="1"/>
          <c:showCatName val="0"/>
          <c:showSerName val="0"/>
          <c:showPercent val="0"/>
          <c:showBubbleSize val="0"/>
        </c:dLbls>
        <c:gapWidth val="91"/>
        <c:overlap val="100"/>
        <c:axId val="-2092478640"/>
        <c:axId val="-2092481040"/>
      </c:barChart>
      <c:catAx>
        <c:axId val="-2092478640"/>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092481040"/>
        <c:crosses val="autoZero"/>
        <c:auto val="1"/>
        <c:lblAlgn val="ctr"/>
        <c:lblOffset val="100"/>
        <c:noMultiLvlLbl val="0"/>
      </c:catAx>
      <c:valAx>
        <c:axId val="-2092481040"/>
        <c:scaling>
          <c:orientation val="minMax"/>
        </c:scaling>
        <c:delete val="1"/>
        <c:axPos val="t"/>
        <c:numFmt formatCode="0%" sourceLinked="1"/>
        <c:majorTickMark val="out"/>
        <c:minorTickMark val="none"/>
        <c:tickLblPos val="none"/>
        <c:crossAx val="-2092478640"/>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22526521243148"/>
          <c:y val="0.0545970209930499"/>
          <c:w val="0.626896294145613"/>
          <c:h val="0.806716282765025"/>
        </c:manualLayout>
      </c:layout>
      <c:barChart>
        <c:barDir val="col"/>
        <c:grouping val="percentStacked"/>
        <c:varyColors val="0"/>
        <c:ser>
          <c:idx val="2"/>
          <c:order val="0"/>
          <c:tx>
            <c:strRef>
              <c:f>'B1'!$C$21</c:f>
              <c:strCache>
                <c:ptCount val="1"/>
                <c:pt idx="0">
                  <c:v>Áno</c:v>
                </c:pt>
              </c:strCache>
            </c:strRef>
          </c:tx>
          <c:spPr>
            <a:solidFill>
              <a:srgbClr val="C00000"/>
            </a:solidFill>
          </c:spPr>
          <c:invertIfNegative val="0"/>
          <c:dLbls>
            <c:numFmt formatCode="#,##0&quot;%&quot;" sourceLinked="0"/>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'B1'!$B$22:$B$25</c:f>
              <c:strCache>
                <c:ptCount val="4"/>
                <c:pt idx="0">
                  <c:v>Celkom SR</c:v>
                </c:pt>
                <c:pt idx="1">
                  <c:v>Muži</c:v>
                </c:pt>
                <c:pt idx="2">
                  <c:v>Ženy</c:v>
                </c:pt>
                <c:pt idx="3">
                  <c:v>Celkom ČR</c:v>
                </c:pt>
              </c:strCache>
            </c:strRef>
          </c:cat>
          <c:val>
            <c:numRef>
              <c:f>'B1'!$C$22:$C$25</c:f>
              <c:numCache>
                <c:formatCode>0</c:formatCode>
                <c:ptCount val="4"/>
                <c:pt idx="0">
                  <c:v>9.292174696285055</c:v>
                </c:pt>
                <c:pt idx="1">
                  <c:v>8.888474521253415</c:v>
                </c:pt>
                <c:pt idx="2">
                  <c:v>9.675414433595774</c:v>
                </c:pt>
                <c:pt idx="3">
                  <c:v>94.80198019801975</c:v>
                </c:pt>
              </c:numCache>
            </c:numRef>
          </c:val>
        </c:ser>
        <c:ser>
          <c:idx val="3"/>
          <c:order val="1"/>
          <c:tx>
            <c:strRef>
              <c:f>'B1'!$D$21</c:f>
              <c:strCache>
                <c:ptCount val="1"/>
                <c:pt idx="0">
                  <c:v>Nie</c:v>
                </c:pt>
              </c:strCache>
            </c:strRef>
          </c:tx>
          <c:spPr>
            <a:solidFill>
              <a:srgbClr val="F34E0D"/>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'B1'!$B$22:$B$25</c:f>
              <c:strCache>
                <c:ptCount val="4"/>
                <c:pt idx="0">
                  <c:v>Celkom SR</c:v>
                </c:pt>
                <c:pt idx="1">
                  <c:v>Muži</c:v>
                </c:pt>
                <c:pt idx="2">
                  <c:v>Ženy</c:v>
                </c:pt>
                <c:pt idx="3">
                  <c:v>Celkom ČR</c:v>
                </c:pt>
              </c:strCache>
            </c:strRef>
          </c:cat>
          <c:val>
            <c:numRef>
              <c:f>'B1'!$D$22:$D$25</c:f>
              <c:numCache>
                <c:formatCode>0</c:formatCode>
                <c:ptCount val="4"/>
                <c:pt idx="0">
                  <c:v>90.70782530371495</c:v>
                </c:pt>
                <c:pt idx="1">
                  <c:v>91.1115254787467</c:v>
                </c:pt>
                <c:pt idx="2">
                  <c:v>90.32458556640404</c:v>
                </c:pt>
                <c:pt idx="3">
                  <c:v>5.198019801980195</c:v>
                </c:pt>
              </c:numCache>
            </c:numRef>
          </c:val>
        </c:ser>
        <c:dLbls>
          <c:showLegendKey val="0"/>
          <c:showVal val="1"/>
          <c:showCatName val="0"/>
          <c:showSerName val="0"/>
          <c:showPercent val="0"/>
          <c:showBubbleSize val="0"/>
        </c:dLbls>
        <c:gapWidth val="150"/>
        <c:overlap val="100"/>
        <c:axId val="-2093636704"/>
        <c:axId val="-2093676912"/>
      </c:barChart>
      <c:catAx>
        <c:axId val="-2093636704"/>
        <c:scaling>
          <c:orientation val="minMax"/>
        </c:scaling>
        <c:delete val="0"/>
        <c:axPos val="b"/>
        <c:numFmt formatCode="General" sourceLinked="1"/>
        <c:majorTickMark val="out"/>
        <c:minorTickMark val="none"/>
        <c:tickLblPos val="low"/>
        <c:spPr>
          <a:ln>
            <a:noFill/>
          </a:ln>
        </c:spPr>
        <c:txPr>
          <a:bodyPr/>
          <a:lstStyle/>
          <a:p>
            <a:pPr>
              <a:defRPr sz="1050"/>
            </a:pPr>
            <a:endParaRPr lang="en-US"/>
          </a:p>
        </c:txPr>
        <c:crossAx val="-2093676912"/>
        <c:crosses val="autoZero"/>
        <c:auto val="1"/>
        <c:lblAlgn val="ctr"/>
        <c:lblOffset val="100"/>
        <c:noMultiLvlLbl val="0"/>
      </c:catAx>
      <c:valAx>
        <c:axId val="-2093676912"/>
        <c:scaling>
          <c:orientation val="minMax"/>
        </c:scaling>
        <c:delete val="1"/>
        <c:axPos val="l"/>
        <c:numFmt formatCode="0%" sourceLinked="1"/>
        <c:majorTickMark val="out"/>
        <c:minorTickMark val="none"/>
        <c:tickLblPos val="none"/>
        <c:crossAx val="-2093636704"/>
        <c:crosses val="autoZero"/>
        <c:crossBetween val="between"/>
      </c:valAx>
      <c:spPr>
        <a:noFill/>
        <a:ln>
          <a:noFill/>
        </a:ln>
      </c:spPr>
    </c:plotArea>
    <c:legend>
      <c:legendPos val="r"/>
      <c:layout>
        <c:manualLayout>
          <c:xMode val="edge"/>
          <c:yMode val="edge"/>
          <c:x val="0.657578386570605"/>
          <c:y val="0.0356796078710522"/>
          <c:w val="0.0727008752176489"/>
          <c:h val="0.848765198667101"/>
        </c:manualLayout>
      </c:layout>
      <c:overlay val="0"/>
      <c:txPr>
        <a:bodyPr/>
        <a:lstStyle/>
        <a:p>
          <a:pPr>
            <a:defRPr sz="105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B3_kategorie!$B$36</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layout>
                <c:manualLayout>
                  <c:x val="0.0288452548187757"/>
                  <c:y val="0.0"/>
                </c:manualLayout>
              </c:layout>
              <c:spPr/>
              <c:txPr>
                <a:bodyPr/>
                <a:lstStyle/>
                <a:p>
                  <a:pPr>
                    <a:defRPr>
                      <a:solidFill>
                        <a:sysClr val="windowText" lastClr="000000"/>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B3_kategorie!$C$35:$Q$35</c:f>
              <c:strCache>
                <c:ptCount val="15"/>
                <c:pt idx="0">
                  <c:v>Zvedavosť</c:v>
                </c:pt>
                <c:pt idx="1">
                  <c:v>Prekvapenie</c:v>
                </c:pt>
                <c:pt idx="2">
                  <c:v>Radosť</c:v>
                </c:pt>
                <c:pt idx="3">
                  <c:v>Lásku</c:v>
                </c:pt>
                <c:pt idx="4">
                  <c:v>Nadšenie</c:v>
                </c:pt>
                <c:pt idx="5">
                  <c:v>Uvoľnenie</c:v>
                </c:pt>
                <c:pt idx="6">
                  <c:v>Dôveru</c:v>
                </c:pt>
                <c:pt idx="7">
                  <c:v>Istotu</c:v>
                </c:pt>
                <c:pt idx="8">
                  <c:v>Nudu</c:v>
                </c:pt>
                <c:pt idx="9">
                  <c:v>Sklamanie</c:v>
                </c:pt>
                <c:pt idx="10">
                  <c:v>Ľahostajnosť</c:v>
                </c:pt>
                <c:pt idx="11">
                  <c:v>Znechutenie</c:v>
                </c:pt>
                <c:pt idx="12">
                  <c:v>Smútok</c:v>
                </c:pt>
                <c:pt idx="13">
                  <c:v>Odpor</c:v>
                </c:pt>
                <c:pt idx="14">
                  <c:v>Pýchu</c:v>
                </c:pt>
              </c:strCache>
            </c:strRef>
          </c:cat>
          <c:val>
            <c:numRef>
              <c:f>B3_kategorie!$C$36:$Q$36</c:f>
              <c:numCache>
                <c:formatCode>0%</c:formatCode>
                <c:ptCount val="15"/>
                <c:pt idx="0">
                  <c:v>0.58658624445026</c:v>
                </c:pt>
                <c:pt idx="1">
                  <c:v>0.447490033988726</c:v>
                </c:pt>
                <c:pt idx="2">
                  <c:v>0.404689406906025</c:v>
                </c:pt>
                <c:pt idx="3">
                  <c:v>0.282513533361307</c:v>
                </c:pt>
                <c:pt idx="4">
                  <c:v>0.194864816128697</c:v>
                </c:pt>
                <c:pt idx="5">
                  <c:v>0.194194671969007</c:v>
                </c:pt>
                <c:pt idx="6">
                  <c:v>0.166183994659305</c:v>
                </c:pt>
                <c:pt idx="7">
                  <c:v>0.141576229805528</c:v>
                </c:pt>
                <c:pt idx="8">
                  <c:v>0.0700802770008588</c:v>
                </c:pt>
                <c:pt idx="9">
                  <c:v>0.068874097553627</c:v>
                </c:pt>
                <c:pt idx="10">
                  <c:v>0.0615092202611093</c:v>
                </c:pt>
                <c:pt idx="11">
                  <c:v>0.0228719940247512</c:v>
                </c:pt>
                <c:pt idx="12">
                  <c:v>0.0158917547157442</c:v>
                </c:pt>
                <c:pt idx="13">
                  <c:v>0.0131884701395395</c:v>
                </c:pt>
                <c:pt idx="14">
                  <c:v>0.0108079479094759</c:v>
                </c:pt>
              </c:numCache>
            </c:numRef>
          </c:val>
        </c:ser>
        <c:ser>
          <c:idx val="1"/>
          <c:order val="1"/>
          <c:tx>
            <c:strRef>
              <c:f>B3_kategorie!$B$37</c:f>
              <c:strCache>
                <c:ptCount val="1"/>
                <c:pt idx="0">
                  <c:v>70%</c:v>
                </c:pt>
              </c:strCache>
            </c:strRef>
          </c:tx>
          <c:spPr>
            <a:noFill/>
            <a:ln w="25400">
              <a:noFill/>
            </a:ln>
          </c:spPr>
          <c:invertIfNegative val="0"/>
          <c:dLbls>
            <c:delete val="1"/>
          </c:dLbls>
          <c:cat>
            <c:strRef>
              <c:f>B3_kategorie!$C$35:$Q$35</c:f>
              <c:strCache>
                <c:ptCount val="15"/>
                <c:pt idx="0">
                  <c:v>Zvedavosť</c:v>
                </c:pt>
                <c:pt idx="1">
                  <c:v>Prekvapenie</c:v>
                </c:pt>
                <c:pt idx="2">
                  <c:v>Radosť</c:v>
                </c:pt>
                <c:pt idx="3">
                  <c:v>Lásku</c:v>
                </c:pt>
                <c:pt idx="4">
                  <c:v>Nadšenie</c:v>
                </c:pt>
                <c:pt idx="5">
                  <c:v>Uvoľnenie</c:v>
                </c:pt>
                <c:pt idx="6">
                  <c:v>Dôveru</c:v>
                </c:pt>
                <c:pt idx="7">
                  <c:v>Istotu</c:v>
                </c:pt>
                <c:pt idx="8">
                  <c:v>Nudu</c:v>
                </c:pt>
                <c:pt idx="9">
                  <c:v>Sklamanie</c:v>
                </c:pt>
                <c:pt idx="10">
                  <c:v>Ľahostajnosť</c:v>
                </c:pt>
                <c:pt idx="11">
                  <c:v>Znechutenie</c:v>
                </c:pt>
                <c:pt idx="12">
                  <c:v>Smútok</c:v>
                </c:pt>
                <c:pt idx="13">
                  <c:v>Odpor</c:v>
                </c:pt>
                <c:pt idx="14">
                  <c:v>Pýchu</c:v>
                </c:pt>
              </c:strCache>
            </c:strRef>
          </c:cat>
          <c:val>
            <c:numRef>
              <c:f>B3_kategorie!$C$37:$Q$37</c:f>
              <c:numCache>
                <c:formatCode>0%</c:formatCode>
                <c:ptCount val="15"/>
                <c:pt idx="0">
                  <c:v>0.113413755549738</c:v>
                </c:pt>
                <c:pt idx="1">
                  <c:v>0.252509966011273</c:v>
                </c:pt>
                <c:pt idx="2">
                  <c:v>0.295310593093976</c:v>
                </c:pt>
                <c:pt idx="3">
                  <c:v>0.417486466638694</c:v>
                </c:pt>
                <c:pt idx="4">
                  <c:v>0.505135183871302</c:v>
                </c:pt>
                <c:pt idx="5">
                  <c:v>0.505805328030993</c:v>
                </c:pt>
                <c:pt idx="6">
                  <c:v>0.533816005340695</c:v>
                </c:pt>
                <c:pt idx="7">
                  <c:v>0.558423770194473</c:v>
                </c:pt>
                <c:pt idx="8">
                  <c:v>0.629919722999142</c:v>
                </c:pt>
                <c:pt idx="9">
                  <c:v>0.631125902446375</c:v>
                </c:pt>
                <c:pt idx="10">
                  <c:v>0.638490779738892</c:v>
                </c:pt>
                <c:pt idx="11">
                  <c:v>0.677128005975249</c:v>
                </c:pt>
                <c:pt idx="12">
                  <c:v>0.684108245284256</c:v>
                </c:pt>
                <c:pt idx="13">
                  <c:v>0.68681152986046</c:v>
                </c:pt>
                <c:pt idx="14">
                  <c:v>0.689192052090525</c:v>
                </c:pt>
              </c:numCache>
            </c:numRef>
          </c:val>
        </c:ser>
        <c:ser>
          <c:idx val="2"/>
          <c:order val="2"/>
          <c:tx>
            <c:strRef>
              <c:f>B3_kategorie!$B$38</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B3_kategorie!$C$35:$Q$35</c:f>
              <c:strCache>
                <c:ptCount val="15"/>
                <c:pt idx="0">
                  <c:v>Zvedavosť</c:v>
                </c:pt>
                <c:pt idx="1">
                  <c:v>Prekvapenie</c:v>
                </c:pt>
                <c:pt idx="2">
                  <c:v>Radosť</c:v>
                </c:pt>
                <c:pt idx="3">
                  <c:v>Lásku</c:v>
                </c:pt>
                <c:pt idx="4">
                  <c:v>Nadšenie</c:v>
                </c:pt>
                <c:pt idx="5">
                  <c:v>Uvoľnenie</c:v>
                </c:pt>
                <c:pt idx="6">
                  <c:v>Dôveru</c:v>
                </c:pt>
                <c:pt idx="7">
                  <c:v>Istotu</c:v>
                </c:pt>
                <c:pt idx="8">
                  <c:v>Nudu</c:v>
                </c:pt>
                <c:pt idx="9">
                  <c:v>Sklamanie</c:v>
                </c:pt>
                <c:pt idx="10">
                  <c:v>Ľahostajnosť</c:v>
                </c:pt>
                <c:pt idx="11">
                  <c:v>Znechutenie</c:v>
                </c:pt>
                <c:pt idx="12">
                  <c:v>Smútok</c:v>
                </c:pt>
                <c:pt idx="13">
                  <c:v>Odpor</c:v>
                </c:pt>
                <c:pt idx="14">
                  <c:v>Pýchu</c:v>
                </c:pt>
              </c:strCache>
            </c:strRef>
          </c:cat>
          <c:val>
            <c:numRef>
              <c:f>B3_kategorie!$C$38:$Q$38</c:f>
              <c:numCache>
                <c:formatCode>0%</c:formatCode>
                <c:ptCount val="15"/>
                <c:pt idx="0">
                  <c:v>0.491766434033179</c:v>
                </c:pt>
                <c:pt idx="1">
                  <c:v>0.357502019662302</c:v>
                </c:pt>
                <c:pt idx="2">
                  <c:v>0.294413331412452</c:v>
                </c:pt>
                <c:pt idx="3">
                  <c:v>0.234061718691587</c:v>
                </c:pt>
                <c:pt idx="4">
                  <c:v>0.0962822712857816</c:v>
                </c:pt>
                <c:pt idx="5">
                  <c:v>0.1619192901001</c:v>
                </c:pt>
                <c:pt idx="6">
                  <c:v>0.14932279765628</c:v>
                </c:pt>
                <c:pt idx="7">
                  <c:v>0.128434656858007</c:v>
                </c:pt>
                <c:pt idx="8">
                  <c:v>0.118048668846504</c:v>
                </c:pt>
                <c:pt idx="9">
                  <c:v>0.110124571676584</c:v>
                </c:pt>
                <c:pt idx="10">
                  <c:v>0.0922407583353241</c:v>
                </c:pt>
                <c:pt idx="11">
                  <c:v>0.0375281521776792</c:v>
                </c:pt>
                <c:pt idx="12">
                  <c:v>0.0204341498908562</c:v>
                </c:pt>
                <c:pt idx="13">
                  <c:v>0.0133883094833859</c:v>
                </c:pt>
                <c:pt idx="14">
                  <c:v>0.0133883094833859</c:v>
                </c:pt>
              </c:numCache>
            </c:numRef>
          </c:val>
        </c:ser>
        <c:ser>
          <c:idx val="3"/>
          <c:order val="3"/>
          <c:tx>
            <c:strRef>
              <c:f>B3_kategorie!$B$39</c:f>
              <c:strCache>
                <c:ptCount val="1"/>
                <c:pt idx="0">
                  <c:v>140%</c:v>
                </c:pt>
              </c:strCache>
            </c:strRef>
          </c:tx>
          <c:spPr>
            <a:noFill/>
            <a:ln w="25400">
              <a:noFill/>
            </a:ln>
          </c:spPr>
          <c:invertIfNegative val="0"/>
          <c:dLbls>
            <c:delete val="1"/>
          </c:dLbls>
          <c:cat>
            <c:strRef>
              <c:f>B3_kategorie!$C$35:$Q$35</c:f>
              <c:strCache>
                <c:ptCount val="15"/>
                <c:pt idx="0">
                  <c:v>Zvedavosť</c:v>
                </c:pt>
                <c:pt idx="1">
                  <c:v>Prekvapenie</c:v>
                </c:pt>
                <c:pt idx="2">
                  <c:v>Radosť</c:v>
                </c:pt>
                <c:pt idx="3">
                  <c:v>Lásku</c:v>
                </c:pt>
                <c:pt idx="4">
                  <c:v>Nadšenie</c:v>
                </c:pt>
                <c:pt idx="5">
                  <c:v>Uvoľnenie</c:v>
                </c:pt>
                <c:pt idx="6">
                  <c:v>Dôveru</c:v>
                </c:pt>
                <c:pt idx="7">
                  <c:v>Istotu</c:v>
                </c:pt>
                <c:pt idx="8">
                  <c:v>Nudu</c:v>
                </c:pt>
                <c:pt idx="9">
                  <c:v>Sklamanie</c:v>
                </c:pt>
                <c:pt idx="10">
                  <c:v>Ľahostajnosť</c:v>
                </c:pt>
                <c:pt idx="11">
                  <c:v>Znechutenie</c:v>
                </c:pt>
                <c:pt idx="12">
                  <c:v>Smútok</c:v>
                </c:pt>
                <c:pt idx="13">
                  <c:v>Odpor</c:v>
                </c:pt>
                <c:pt idx="14">
                  <c:v>Pýchu</c:v>
                </c:pt>
              </c:strCache>
            </c:strRef>
          </c:cat>
          <c:val>
            <c:numRef>
              <c:f>B3_kategorie!$C$39:$Q$39</c:f>
              <c:numCache>
                <c:formatCode>0%</c:formatCode>
                <c:ptCount val="15"/>
                <c:pt idx="0">
                  <c:v>0.208233565966821</c:v>
                </c:pt>
                <c:pt idx="1">
                  <c:v>0.342497980337699</c:v>
                </c:pt>
                <c:pt idx="2">
                  <c:v>0.40558666858755</c:v>
                </c:pt>
                <c:pt idx="3">
                  <c:v>0.465938281308414</c:v>
                </c:pt>
                <c:pt idx="4">
                  <c:v>0.603717728714217</c:v>
                </c:pt>
                <c:pt idx="5">
                  <c:v>0.5380807098999</c:v>
                </c:pt>
                <c:pt idx="6">
                  <c:v>0.550677202343722</c:v>
                </c:pt>
                <c:pt idx="7">
                  <c:v>0.571565343141993</c:v>
                </c:pt>
                <c:pt idx="8">
                  <c:v>0.581951331153497</c:v>
                </c:pt>
                <c:pt idx="9">
                  <c:v>0.589875428323417</c:v>
                </c:pt>
                <c:pt idx="10">
                  <c:v>0.607759241664678</c:v>
                </c:pt>
                <c:pt idx="11">
                  <c:v>0.662471847822321</c:v>
                </c:pt>
                <c:pt idx="12">
                  <c:v>0.679565850109145</c:v>
                </c:pt>
                <c:pt idx="13">
                  <c:v>0.686611690516615</c:v>
                </c:pt>
                <c:pt idx="14">
                  <c:v>0.686611690516615</c:v>
                </c:pt>
              </c:numCache>
            </c:numRef>
          </c:val>
        </c:ser>
        <c:ser>
          <c:idx val="4"/>
          <c:order val="4"/>
          <c:tx>
            <c:strRef>
              <c:f>B3_kategorie!$B$40</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B3_kategorie!$C$35:$Q$35</c:f>
              <c:strCache>
                <c:ptCount val="15"/>
                <c:pt idx="0">
                  <c:v>Zvedavosť</c:v>
                </c:pt>
                <c:pt idx="1">
                  <c:v>Prekvapenie</c:v>
                </c:pt>
                <c:pt idx="2">
                  <c:v>Radosť</c:v>
                </c:pt>
                <c:pt idx="3">
                  <c:v>Lásku</c:v>
                </c:pt>
                <c:pt idx="4">
                  <c:v>Nadšenie</c:v>
                </c:pt>
                <c:pt idx="5">
                  <c:v>Uvoľnenie</c:v>
                </c:pt>
                <c:pt idx="6">
                  <c:v>Dôveru</c:v>
                </c:pt>
                <c:pt idx="7">
                  <c:v>Istotu</c:v>
                </c:pt>
                <c:pt idx="8">
                  <c:v>Nudu</c:v>
                </c:pt>
                <c:pt idx="9">
                  <c:v>Sklamanie</c:v>
                </c:pt>
                <c:pt idx="10">
                  <c:v>Ľahostajnosť</c:v>
                </c:pt>
                <c:pt idx="11">
                  <c:v>Znechutenie</c:v>
                </c:pt>
                <c:pt idx="12">
                  <c:v>Smútok</c:v>
                </c:pt>
                <c:pt idx="13">
                  <c:v>Odpor</c:v>
                </c:pt>
                <c:pt idx="14">
                  <c:v>Pýchu</c:v>
                </c:pt>
              </c:strCache>
            </c:strRef>
          </c:cat>
          <c:val>
            <c:numRef>
              <c:f>B3_kategorie!$C$40:$Q$40</c:f>
              <c:numCache>
                <c:formatCode>0%</c:formatCode>
                <c:ptCount val="15"/>
                <c:pt idx="0">
                  <c:v>0.676600372468041</c:v>
                </c:pt>
                <c:pt idx="1">
                  <c:v>0.532917252267418</c:v>
                </c:pt>
                <c:pt idx="2">
                  <c:v>0.509376441536377</c:v>
                </c:pt>
                <c:pt idx="3">
                  <c:v>0.328509700503907</c:v>
                </c:pt>
                <c:pt idx="4">
                  <c:v>0.288450974683278</c:v>
                </c:pt>
                <c:pt idx="5">
                  <c:v>0.224834264503429</c:v>
                </c:pt>
                <c:pt idx="6">
                  <c:v>0.182190628071534</c:v>
                </c:pt>
                <c:pt idx="7">
                  <c:v>0.154051758120231</c:v>
                </c:pt>
                <c:pt idx="8">
                  <c:v>0.02454303172049</c:v>
                </c:pt>
                <c:pt idx="9">
                  <c:v>0.0297142907351471</c:v>
                </c:pt>
                <c:pt idx="10">
                  <c:v>0.0323352260269132</c:v>
                </c:pt>
                <c:pt idx="11">
                  <c:v>0.00895864310764393</c:v>
                </c:pt>
                <c:pt idx="12">
                  <c:v>0.0115795783994099</c:v>
                </c:pt>
                <c:pt idx="13">
                  <c:v>0.0129987591055176</c:v>
                </c:pt>
                <c:pt idx="14">
                  <c:v>0.00835836489486747</c:v>
                </c:pt>
              </c:numCache>
            </c:numRef>
          </c:val>
        </c:ser>
        <c:ser>
          <c:idx val="5"/>
          <c:order val="5"/>
          <c:tx>
            <c:strRef>
              <c:f>B3_kategorie!$B$41</c:f>
              <c:strCache>
                <c:ptCount val="1"/>
                <c:pt idx="0">
                  <c:v>210%</c:v>
                </c:pt>
              </c:strCache>
            </c:strRef>
          </c:tx>
          <c:spPr>
            <a:noFill/>
          </c:spPr>
          <c:invertIfNegative val="0"/>
          <c:dLbls>
            <c:delete val="1"/>
          </c:dLbls>
          <c:cat>
            <c:strRef>
              <c:f>B3_kategorie!$C$35:$Q$35</c:f>
              <c:strCache>
                <c:ptCount val="15"/>
                <c:pt idx="0">
                  <c:v>Zvedavosť</c:v>
                </c:pt>
                <c:pt idx="1">
                  <c:v>Prekvapenie</c:v>
                </c:pt>
                <c:pt idx="2">
                  <c:v>Radosť</c:v>
                </c:pt>
                <c:pt idx="3">
                  <c:v>Lásku</c:v>
                </c:pt>
                <c:pt idx="4">
                  <c:v>Nadšenie</c:v>
                </c:pt>
                <c:pt idx="5">
                  <c:v>Uvoľnenie</c:v>
                </c:pt>
                <c:pt idx="6">
                  <c:v>Dôveru</c:v>
                </c:pt>
                <c:pt idx="7">
                  <c:v>Istotu</c:v>
                </c:pt>
                <c:pt idx="8">
                  <c:v>Nudu</c:v>
                </c:pt>
                <c:pt idx="9">
                  <c:v>Sklamanie</c:v>
                </c:pt>
                <c:pt idx="10">
                  <c:v>Ľahostajnosť</c:v>
                </c:pt>
                <c:pt idx="11">
                  <c:v>Znechutenie</c:v>
                </c:pt>
                <c:pt idx="12">
                  <c:v>Smútok</c:v>
                </c:pt>
                <c:pt idx="13">
                  <c:v>Odpor</c:v>
                </c:pt>
                <c:pt idx="14">
                  <c:v>Pýchu</c:v>
                </c:pt>
              </c:strCache>
            </c:strRef>
          </c:cat>
          <c:val>
            <c:numRef>
              <c:f>B3_kategorie!$C$41:$Q$41</c:f>
              <c:numCache>
                <c:formatCode>0%</c:formatCode>
                <c:ptCount val="15"/>
                <c:pt idx="0">
                  <c:v>0.0233996275319614</c:v>
                </c:pt>
                <c:pt idx="1">
                  <c:v>0.167082747732581</c:v>
                </c:pt>
                <c:pt idx="2">
                  <c:v>0.190623558463623</c:v>
                </c:pt>
                <c:pt idx="3">
                  <c:v>0.371490299496093</c:v>
                </c:pt>
                <c:pt idx="4">
                  <c:v>0.411549025316723</c:v>
                </c:pt>
                <c:pt idx="5">
                  <c:v>0.475165735496571</c:v>
                </c:pt>
                <c:pt idx="6">
                  <c:v>0.517809371928466</c:v>
                </c:pt>
                <c:pt idx="7">
                  <c:v>0.545948241879769</c:v>
                </c:pt>
                <c:pt idx="8">
                  <c:v>0.675456968279511</c:v>
                </c:pt>
                <c:pt idx="9">
                  <c:v>0.670285709264854</c:v>
                </c:pt>
                <c:pt idx="10">
                  <c:v>0.667664773973089</c:v>
                </c:pt>
                <c:pt idx="11">
                  <c:v>0.691041356892356</c:v>
                </c:pt>
                <c:pt idx="12">
                  <c:v>0.688420421600591</c:v>
                </c:pt>
                <c:pt idx="13">
                  <c:v>0.687001240894483</c:v>
                </c:pt>
                <c:pt idx="14">
                  <c:v>0.691641635105134</c:v>
                </c:pt>
              </c:numCache>
            </c:numRef>
          </c:val>
        </c:ser>
        <c:ser>
          <c:idx val="6"/>
          <c:order val="6"/>
          <c:tx>
            <c:strRef>
              <c:f>B3_kategorie!$B$42</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B3_kategorie!$C$35:$Q$35</c:f>
              <c:strCache>
                <c:ptCount val="15"/>
                <c:pt idx="0">
                  <c:v>Zvedavosť</c:v>
                </c:pt>
                <c:pt idx="1">
                  <c:v>Prekvapenie</c:v>
                </c:pt>
                <c:pt idx="2">
                  <c:v>Radosť</c:v>
                </c:pt>
                <c:pt idx="3">
                  <c:v>Lásku</c:v>
                </c:pt>
                <c:pt idx="4">
                  <c:v>Nadšenie</c:v>
                </c:pt>
                <c:pt idx="5">
                  <c:v>Uvoľnenie</c:v>
                </c:pt>
                <c:pt idx="6">
                  <c:v>Dôveru</c:v>
                </c:pt>
                <c:pt idx="7">
                  <c:v>Istotu</c:v>
                </c:pt>
                <c:pt idx="8">
                  <c:v>Nudu</c:v>
                </c:pt>
                <c:pt idx="9">
                  <c:v>Sklamanie</c:v>
                </c:pt>
                <c:pt idx="10">
                  <c:v>Ľahostajnosť</c:v>
                </c:pt>
                <c:pt idx="11">
                  <c:v>Znechutenie</c:v>
                </c:pt>
                <c:pt idx="12">
                  <c:v>Smútok</c:v>
                </c:pt>
                <c:pt idx="13">
                  <c:v>Odpor</c:v>
                </c:pt>
                <c:pt idx="14">
                  <c:v>Pýchu</c:v>
                </c:pt>
              </c:strCache>
            </c:strRef>
          </c:cat>
          <c:val>
            <c:numRef>
              <c:f>B3_kategorie!$C$42:$Q$42</c:f>
              <c:numCache>
                <c:formatCode>0%</c:formatCode>
                <c:ptCount val="15"/>
                <c:pt idx="0">
                  <c:v>0.61881188118812</c:v>
                </c:pt>
                <c:pt idx="1">
                  <c:v>0.391089108910892</c:v>
                </c:pt>
                <c:pt idx="2">
                  <c:v>0.334158415841584</c:v>
                </c:pt>
                <c:pt idx="3">
                  <c:v>0.108910891089109</c:v>
                </c:pt>
                <c:pt idx="4">
                  <c:v>0.205445544554455</c:v>
                </c:pt>
                <c:pt idx="5">
                  <c:v>0.111386138613861</c:v>
                </c:pt>
                <c:pt idx="6">
                  <c:v>0.118811881188119</c:v>
                </c:pt>
                <c:pt idx="7">
                  <c:v>0.143564356435644</c:v>
                </c:pt>
                <c:pt idx="8">
                  <c:v>0.101485148514851</c:v>
                </c:pt>
                <c:pt idx="9">
                  <c:v>0.121287128712871</c:v>
                </c:pt>
                <c:pt idx="10">
                  <c:v>0.0693069306930694</c:v>
                </c:pt>
                <c:pt idx="11">
                  <c:v>0.0173267326732673</c:v>
                </c:pt>
                <c:pt idx="12">
                  <c:v>0.0445544554455447</c:v>
                </c:pt>
                <c:pt idx="13">
                  <c:v>0.0198019801980198</c:v>
                </c:pt>
                <c:pt idx="14">
                  <c:v>0.00990099009900993</c:v>
                </c:pt>
              </c:numCache>
            </c:numRef>
          </c:val>
        </c:ser>
        <c:dLbls>
          <c:showLegendKey val="0"/>
          <c:showVal val="1"/>
          <c:showCatName val="0"/>
          <c:showSerName val="0"/>
          <c:showPercent val="0"/>
          <c:showBubbleSize val="0"/>
        </c:dLbls>
        <c:gapWidth val="91"/>
        <c:overlap val="100"/>
        <c:axId val="-2092659776"/>
        <c:axId val="-2092665152"/>
      </c:barChart>
      <c:catAx>
        <c:axId val="-2092659776"/>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092665152"/>
        <c:crosses val="autoZero"/>
        <c:auto val="1"/>
        <c:lblAlgn val="ctr"/>
        <c:lblOffset val="100"/>
        <c:noMultiLvlLbl val="0"/>
      </c:catAx>
      <c:valAx>
        <c:axId val="-2092665152"/>
        <c:scaling>
          <c:orientation val="minMax"/>
        </c:scaling>
        <c:delete val="1"/>
        <c:axPos val="t"/>
        <c:numFmt formatCode="0%" sourceLinked="1"/>
        <c:majorTickMark val="out"/>
        <c:minorTickMark val="none"/>
        <c:tickLblPos val="none"/>
        <c:crossAx val="-209265977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B4_kategorie!$B$36</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B4_kategorie!$C$35:$Q$35</c:f>
              <c:strCache>
                <c:ptCount val="15"/>
                <c:pt idx="0">
                  <c:v>Zvedavosť</c:v>
                </c:pt>
                <c:pt idx="1">
                  <c:v>Radosť</c:v>
                </c:pt>
                <c:pt idx="2">
                  <c:v>Prekvapenie</c:v>
                </c:pt>
                <c:pt idx="3">
                  <c:v>Sklamanie</c:v>
                </c:pt>
                <c:pt idx="4">
                  <c:v>Nadšenie</c:v>
                </c:pt>
                <c:pt idx="5">
                  <c:v>Lásku</c:v>
                </c:pt>
                <c:pt idx="6">
                  <c:v>Nudu</c:v>
                </c:pt>
                <c:pt idx="7">
                  <c:v>Dôveru</c:v>
                </c:pt>
                <c:pt idx="8">
                  <c:v>Ľahostajnosť</c:v>
                </c:pt>
                <c:pt idx="9">
                  <c:v>Uvoľnenie</c:v>
                </c:pt>
                <c:pt idx="10">
                  <c:v>Istotu</c:v>
                </c:pt>
                <c:pt idx="11">
                  <c:v>Znechutenie</c:v>
                </c:pt>
                <c:pt idx="12">
                  <c:v>Smútok</c:v>
                </c:pt>
                <c:pt idx="13">
                  <c:v>Odpor</c:v>
                </c:pt>
                <c:pt idx="14">
                  <c:v>Pýchu</c:v>
                </c:pt>
              </c:strCache>
            </c:strRef>
          </c:cat>
          <c:val>
            <c:numRef>
              <c:f>B4_kategorie!$C$36:$Q$36</c:f>
              <c:numCache>
                <c:formatCode>0%</c:formatCode>
                <c:ptCount val="15"/>
                <c:pt idx="0">
                  <c:v>0.422508379969357</c:v>
                </c:pt>
                <c:pt idx="1">
                  <c:v>0.377342639654406</c:v>
                </c:pt>
                <c:pt idx="2">
                  <c:v>0.360992205449807</c:v>
                </c:pt>
                <c:pt idx="3">
                  <c:v>0.231255568917093</c:v>
                </c:pt>
                <c:pt idx="4">
                  <c:v>0.199248560629224</c:v>
                </c:pt>
                <c:pt idx="5">
                  <c:v>0.149812377584346</c:v>
                </c:pt>
                <c:pt idx="6">
                  <c:v>0.125327733620008</c:v>
                </c:pt>
                <c:pt idx="7">
                  <c:v>0.0925621481806999</c:v>
                </c:pt>
                <c:pt idx="8">
                  <c:v>0.0812521920386747</c:v>
                </c:pt>
                <c:pt idx="9">
                  <c:v>0.0800754833566085</c:v>
                </c:pt>
                <c:pt idx="10">
                  <c:v>0.0739234742733142</c:v>
                </c:pt>
                <c:pt idx="11">
                  <c:v>0.061781763569105</c:v>
                </c:pt>
                <c:pt idx="12">
                  <c:v>0.0590291119332665</c:v>
                </c:pt>
                <c:pt idx="13">
                  <c:v>0.0217698064118047</c:v>
                </c:pt>
                <c:pt idx="14">
                  <c:v>0.0169101868293498</c:v>
                </c:pt>
              </c:numCache>
            </c:numRef>
          </c:val>
        </c:ser>
        <c:ser>
          <c:idx val="1"/>
          <c:order val="1"/>
          <c:tx>
            <c:strRef>
              <c:f>B4_kategorie!$B$37</c:f>
              <c:strCache>
                <c:ptCount val="1"/>
                <c:pt idx="0">
                  <c:v>50%</c:v>
                </c:pt>
              </c:strCache>
            </c:strRef>
          </c:tx>
          <c:spPr>
            <a:noFill/>
            <a:ln w="25400">
              <a:noFill/>
            </a:ln>
          </c:spPr>
          <c:invertIfNegative val="0"/>
          <c:dLbls>
            <c:delete val="1"/>
          </c:dLbls>
          <c:cat>
            <c:strRef>
              <c:f>B4_kategorie!$C$35:$Q$35</c:f>
              <c:strCache>
                <c:ptCount val="15"/>
                <c:pt idx="0">
                  <c:v>Zvedavosť</c:v>
                </c:pt>
                <c:pt idx="1">
                  <c:v>Radosť</c:v>
                </c:pt>
                <c:pt idx="2">
                  <c:v>Prekvapenie</c:v>
                </c:pt>
                <c:pt idx="3">
                  <c:v>Sklamanie</c:v>
                </c:pt>
                <c:pt idx="4">
                  <c:v>Nadšenie</c:v>
                </c:pt>
                <c:pt idx="5">
                  <c:v>Lásku</c:v>
                </c:pt>
                <c:pt idx="6">
                  <c:v>Nudu</c:v>
                </c:pt>
                <c:pt idx="7">
                  <c:v>Dôveru</c:v>
                </c:pt>
                <c:pt idx="8">
                  <c:v>Ľahostajnosť</c:v>
                </c:pt>
                <c:pt idx="9">
                  <c:v>Uvoľnenie</c:v>
                </c:pt>
                <c:pt idx="10">
                  <c:v>Istotu</c:v>
                </c:pt>
                <c:pt idx="11">
                  <c:v>Znechutenie</c:v>
                </c:pt>
                <c:pt idx="12">
                  <c:v>Smútok</c:v>
                </c:pt>
                <c:pt idx="13">
                  <c:v>Odpor</c:v>
                </c:pt>
                <c:pt idx="14">
                  <c:v>Pýchu</c:v>
                </c:pt>
              </c:strCache>
            </c:strRef>
          </c:cat>
          <c:val>
            <c:numRef>
              <c:f>B4_kategorie!$C$37:$Q$37</c:f>
              <c:numCache>
                <c:formatCode>0%</c:formatCode>
                <c:ptCount val="15"/>
                <c:pt idx="0">
                  <c:v>0.0774916200306441</c:v>
                </c:pt>
                <c:pt idx="1">
                  <c:v>0.122657360345595</c:v>
                </c:pt>
                <c:pt idx="2">
                  <c:v>0.139007794550194</c:v>
                </c:pt>
                <c:pt idx="3">
                  <c:v>0.268744431082907</c:v>
                </c:pt>
                <c:pt idx="4">
                  <c:v>0.300751439370776</c:v>
                </c:pt>
                <c:pt idx="5">
                  <c:v>0.350187622415654</c:v>
                </c:pt>
                <c:pt idx="6">
                  <c:v>0.374672266379993</c:v>
                </c:pt>
                <c:pt idx="7">
                  <c:v>0.4074378518193</c:v>
                </c:pt>
                <c:pt idx="8">
                  <c:v>0.418747807961325</c:v>
                </c:pt>
                <c:pt idx="9">
                  <c:v>0.419924516643392</c:v>
                </c:pt>
                <c:pt idx="10">
                  <c:v>0.426076525726687</c:v>
                </c:pt>
                <c:pt idx="11">
                  <c:v>0.438218236430895</c:v>
                </c:pt>
                <c:pt idx="12">
                  <c:v>0.440970888066734</c:v>
                </c:pt>
                <c:pt idx="13">
                  <c:v>0.478230193588195</c:v>
                </c:pt>
                <c:pt idx="14">
                  <c:v>0.483089813170651</c:v>
                </c:pt>
              </c:numCache>
            </c:numRef>
          </c:val>
        </c:ser>
        <c:ser>
          <c:idx val="2"/>
          <c:order val="2"/>
          <c:tx>
            <c:strRef>
              <c:f>B4_kategorie!$B$38</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B4_kategorie!$C$35:$Q$35</c:f>
              <c:strCache>
                <c:ptCount val="15"/>
                <c:pt idx="0">
                  <c:v>Zvedavosť</c:v>
                </c:pt>
                <c:pt idx="1">
                  <c:v>Radosť</c:v>
                </c:pt>
                <c:pt idx="2">
                  <c:v>Prekvapenie</c:v>
                </c:pt>
                <c:pt idx="3">
                  <c:v>Sklamanie</c:v>
                </c:pt>
                <c:pt idx="4">
                  <c:v>Nadšenie</c:v>
                </c:pt>
                <c:pt idx="5">
                  <c:v>Lásku</c:v>
                </c:pt>
                <c:pt idx="6">
                  <c:v>Nudu</c:v>
                </c:pt>
                <c:pt idx="7">
                  <c:v>Dôveru</c:v>
                </c:pt>
                <c:pt idx="8">
                  <c:v>Ľahostajnosť</c:v>
                </c:pt>
                <c:pt idx="9">
                  <c:v>Uvoľnenie</c:v>
                </c:pt>
                <c:pt idx="10">
                  <c:v>Istotu</c:v>
                </c:pt>
                <c:pt idx="11">
                  <c:v>Znechutenie</c:v>
                </c:pt>
                <c:pt idx="12">
                  <c:v>Smútok</c:v>
                </c:pt>
                <c:pt idx="13">
                  <c:v>Odpor</c:v>
                </c:pt>
                <c:pt idx="14">
                  <c:v>Pýchu</c:v>
                </c:pt>
              </c:strCache>
            </c:strRef>
          </c:cat>
          <c:val>
            <c:numRef>
              <c:f>B4_kategorie!$C$38:$Q$38</c:f>
              <c:numCache>
                <c:formatCode>0%</c:formatCode>
                <c:ptCount val="15"/>
                <c:pt idx="0">
                  <c:v>0.368502933297348</c:v>
                </c:pt>
                <c:pt idx="1">
                  <c:v>0.299539717593766</c:v>
                </c:pt>
                <c:pt idx="2">
                  <c:v>0.298396214888422</c:v>
                </c:pt>
                <c:pt idx="3">
                  <c:v>0.271165605014233</c:v>
                </c:pt>
                <c:pt idx="4">
                  <c:v>0.142528343658078</c:v>
                </c:pt>
                <c:pt idx="5">
                  <c:v>0.117696983180727</c:v>
                </c:pt>
                <c:pt idx="6">
                  <c:v>0.125621080350646</c:v>
                </c:pt>
                <c:pt idx="7">
                  <c:v>0.0664288358538841</c:v>
                </c:pt>
                <c:pt idx="8">
                  <c:v>0.0990213527998998</c:v>
                </c:pt>
                <c:pt idx="9">
                  <c:v>0.0688907266954678</c:v>
                </c:pt>
                <c:pt idx="10">
                  <c:v>0.0472246283912545</c:v>
                </c:pt>
                <c:pt idx="11">
                  <c:v>0.104998185495269</c:v>
                </c:pt>
                <c:pt idx="12">
                  <c:v>0.060964623540418</c:v>
                </c:pt>
                <c:pt idx="13">
                  <c:v>0.0325040712380028</c:v>
                </c:pt>
                <c:pt idx="14">
                  <c:v>0.0120699213471467</c:v>
                </c:pt>
              </c:numCache>
            </c:numRef>
          </c:val>
        </c:ser>
        <c:ser>
          <c:idx val="3"/>
          <c:order val="3"/>
          <c:tx>
            <c:strRef>
              <c:f>B4_kategorie!$B$39</c:f>
              <c:strCache>
                <c:ptCount val="1"/>
                <c:pt idx="0">
                  <c:v>100%</c:v>
                </c:pt>
              </c:strCache>
            </c:strRef>
          </c:tx>
          <c:spPr>
            <a:noFill/>
            <a:ln w="25400">
              <a:noFill/>
            </a:ln>
          </c:spPr>
          <c:invertIfNegative val="0"/>
          <c:dLbls>
            <c:delete val="1"/>
          </c:dLbls>
          <c:cat>
            <c:strRef>
              <c:f>B4_kategorie!$C$35:$Q$35</c:f>
              <c:strCache>
                <c:ptCount val="15"/>
                <c:pt idx="0">
                  <c:v>Zvedavosť</c:v>
                </c:pt>
                <c:pt idx="1">
                  <c:v>Radosť</c:v>
                </c:pt>
                <c:pt idx="2">
                  <c:v>Prekvapenie</c:v>
                </c:pt>
                <c:pt idx="3">
                  <c:v>Sklamanie</c:v>
                </c:pt>
                <c:pt idx="4">
                  <c:v>Nadšenie</c:v>
                </c:pt>
                <c:pt idx="5">
                  <c:v>Lásku</c:v>
                </c:pt>
                <c:pt idx="6">
                  <c:v>Nudu</c:v>
                </c:pt>
                <c:pt idx="7">
                  <c:v>Dôveru</c:v>
                </c:pt>
                <c:pt idx="8">
                  <c:v>Ľahostajnosť</c:v>
                </c:pt>
                <c:pt idx="9">
                  <c:v>Uvoľnenie</c:v>
                </c:pt>
                <c:pt idx="10">
                  <c:v>Istotu</c:v>
                </c:pt>
                <c:pt idx="11">
                  <c:v>Znechutenie</c:v>
                </c:pt>
                <c:pt idx="12">
                  <c:v>Smútok</c:v>
                </c:pt>
                <c:pt idx="13">
                  <c:v>Odpor</c:v>
                </c:pt>
                <c:pt idx="14">
                  <c:v>Pýchu</c:v>
                </c:pt>
              </c:strCache>
            </c:strRef>
          </c:cat>
          <c:val>
            <c:numRef>
              <c:f>B4_kategorie!$C$39:$Q$39</c:f>
              <c:numCache>
                <c:formatCode>0%</c:formatCode>
                <c:ptCount val="15"/>
                <c:pt idx="0">
                  <c:v>0.131497066702653</c:v>
                </c:pt>
                <c:pt idx="1">
                  <c:v>0.200460282406234</c:v>
                </c:pt>
                <c:pt idx="2">
                  <c:v>0.201603785111578</c:v>
                </c:pt>
                <c:pt idx="3">
                  <c:v>0.228834394985767</c:v>
                </c:pt>
                <c:pt idx="4">
                  <c:v>0.357471656341922</c:v>
                </c:pt>
                <c:pt idx="5">
                  <c:v>0.382303016819274</c:v>
                </c:pt>
                <c:pt idx="6">
                  <c:v>0.374378919649355</c:v>
                </c:pt>
                <c:pt idx="7">
                  <c:v>0.433571164146116</c:v>
                </c:pt>
                <c:pt idx="8">
                  <c:v>0.400978647200101</c:v>
                </c:pt>
                <c:pt idx="9">
                  <c:v>0.431109273304533</c:v>
                </c:pt>
                <c:pt idx="10">
                  <c:v>0.452775371608745</c:v>
                </c:pt>
                <c:pt idx="11">
                  <c:v>0.395001814504731</c:v>
                </c:pt>
                <c:pt idx="12">
                  <c:v>0.439035376459582</c:v>
                </c:pt>
                <c:pt idx="13">
                  <c:v>0.467495928761997</c:v>
                </c:pt>
                <c:pt idx="14">
                  <c:v>0.487930078652854</c:v>
                </c:pt>
              </c:numCache>
            </c:numRef>
          </c:val>
        </c:ser>
        <c:ser>
          <c:idx val="4"/>
          <c:order val="4"/>
          <c:tx>
            <c:strRef>
              <c:f>B4_kategorie!$B$40</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B4_kategorie!$C$35:$Q$35</c:f>
              <c:strCache>
                <c:ptCount val="15"/>
                <c:pt idx="0">
                  <c:v>Zvedavosť</c:v>
                </c:pt>
                <c:pt idx="1">
                  <c:v>Radosť</c:v>
                </c:pt>
                <c:pt idx="2">
                  <c:v>Prekvapenie</c:v>
                </c:pt>
                <c:pt idx="3">
                  <c:v>Sklamanie</c:v>
                </c:pt>
                <c:pt idx="4">
                  <c:v>Nadšenie</c:v>
                </c:pt>
                <c:pt idx="5">
                  <c:v>Lásku</c:v>
                </c:pt>
                <c:pt idx="6">
                  <c:v>Nudu</c:v>
                </c:pt>
                <c:pt idx="7">
                  <c:v>Dôveru</c:v>
                </c:pt>
                <c:pt idx="8">
                  <c:v>Ľahostajnosť</c:v>
                </c:pt>
                <c:pt idx="9">
                  <c:v>Uvoľnenie</c:v>
                </c:pt>
                <c:pt idx="10">
                  <c:v>Istotu</c:v>
                </c:pt>
                <c:pt idx="11">
                  <c:v>Znechutenie</c:v>
                </c:pt>
                <c:pt idx="12">
                  <c:v>Smútok</c:v>
                </c:pt>
                <c:pt idx="13">
                  <c:v>Odpor</c:v>
                </c:pt>
                <c:pt idx="14">
                  <c:v>Pýchu</c:v>
                </c:pt>
              </c:strCache>
            </c:strRef>
          </c:cat>
          <c:val>
            <c:numRef>
              <c:f>B4_kategorie!$C$40:$Q$40</c:f>
              <c:numCache>
                <c:formatCode>0%</c:formatCode>
                <c:ptCount val="15"/>
                <c:pt idx="0">
                  <c:v>0.473776708486449</c:v>
                </c:pt>
                <c:pt idx="1">
                  <c:v>0.451202333696376</c:v>
                </c:pt>
                <c:pt idx="2">
                  <c:v>0.420415689666949</c:v>
                </c:pt>
                <c:pt idx="3">
                  <c:v>0.193368263694271</c:v>
                </c:pt>
                <c:pt idx="4">
                  <c:v>0.253094068748031</c:v>
                </c:pt>
                <c:pt idx="5">
                  <c:v>0.180300091179984</c:v>
                </c:pt>
                <c:pt idx="6">
                  <c:v>0.125049254364997</c:v>
                </c:pt>
                <c:pt idx="7">
                  <c:v>0.117370965145922</c:v>
                </c:pt>
                <c:pt idx="8">
                  <c:v>0.0643836125246074</c:v>
                </c:pt>
                <c:pt idx="9">
                  <c:v>0.0906933712590947</c:v>
                </c:pt>
                <c:pt idx="10">
                  <c:v>0.0992691622744117</c:v>
                </c:pt>
                <c:pt idx="11">
                  <c:v>0.0207556476275033</c:v>
                </c:pt>
                <c:pt idx="12">
                  <c:v>0.0571916964309608</c:v>
                </c:pt>
                <c:pt idx="13">
                  <c:v>0.0115795783994099</c:v>
                </c:pt>
                <c:pt idx="14">
                  <c:v>0.021505136712065</c:v>
                </c:pt>
              </c:numCache>
            </c:numRef>
          </c:val>
        </c:ser>
        <c:ser>
          <c:idx val="5"/>
          <c:order val="5"/>
          <c:tx>
            <c:strRef>
              <c:f>B4_kategorie!$B$41</c:f>
              <c:strCache>
                <c:ptCount val="1"/>
                <c:pt idx="0">
                  <c:v>150%</c:v>
                </c:pt>
              </c:strCache>
            </c:strRef>
          </c:tx>
          <c:spPr>
            <a:noFill/>
          </c:spPr>
          <c:invertIfNegative val="0"/>
          <c:dLbls>
            <c:delete val="1"/>
          </c:dLbls>
          <c:cat>
            <c:strRef>
              <c:f>B4_kategorie!$C$35:$Q$35</c:f>
              <c:strCache>
                <c:ptCount val="15"/>
                <c:pt idx="0">
                  <c:v>Zvedavosť</c:v>
                </c:pt>
                <c:pt idx="1">
                  <c:v>Radosť</c:v>
                </c:pt>
                <c:pt idx="2">
                  <c:v>Prekvapenie</c:v>
                </c:pt>
                <c:pt idx="3">
                  <c:v>Sklamanie</c:v>
                </c:pt>
                <c:pt idx="4">
                  <c:v>Nadšenie</c:v>
                </c:pt>
                <c:pt idx="5">
                  <c:v>Lásku</c:v>
                </c:pt>
                <c:pt idx="6">
                  <c:v>Nudu</c:v>
                </c:pt>
                <c:pt idx="7">
                  <c:v>Dôveru</c:v>
                </c:pt>
                <c:pt idx="8">
                  <c:v>Ľahostajnosť</c:v>
                </c:pt>
                <c:pt idx="9">
                  <c:v>Uvoľnenie</c:v>
                </c:pt>
                <c:pt idx="10">
                  <c:v>Istotu</c:v>
                </c:pt>
                <c:pt idx="11">
                  <c:v>Znechutenie</c:v>
                </c:pt>
                <c:pt idx="12">
                  <c:v>Smútok</c:v>
                </c:pt>
                <c:pt idx="13">
                  <c:v>Odpor</c:v>
                </c:pt>
                <c:pt idx="14">
                  <c:v>Pýchu</c:v>
                </c:pt>
              </c:strCache>
            </c:strRef>
          </c:cat>
          <c:val>
            <c:numRef>
              <c:f>B4_kategorie!$C$41:$Q$41</c:f>
              <c:numCache>
                <c:formatCode>0%</c:formatCode>
                <c:ptCount val="15"/>
                <c:pt idx="0">
                  <c:v>0.0262232915135514</c:v>
                </c:pt>
                <c:pt idx="1">
                  <c:v>0.0487976663036239</c:v>
                </c:pt>
                <c:pt idx="2">
                  <c:v>0.0795843103330522</c:v>
                </c:pt>
                <c:pt idx="3">
                  <c:v>0.306631736305729</c:v>
                </c:pt>
                <c:pt idx="4">
                  <c:v>0.246905931251969</c:v>
                </c:pt>
                <c:pt idx="5">
                  <c:v>0.319699908820016</c:v>
                </c:pt>
                <c:pt idx="6">
                  <c:v>0.374950745635004</c:v>
                </c:pt>
                <c:pt idx="7">
                  <c:v>0.382629034854078</c:v>
                </c:pt>
                <c:pt idx="8">
                  <c:v>0.435616387475393</c:v>
                </c:pt>
                <c:pt idx="9">
                  <c:v>0.409306628740906</c:v>
                </c:pt>
                <c:pt idx="10">
                  <c:v>0.400730837725588</c:v>
                </c:pt>
                <c:pt idx="11">
                  <c:v>0.479244352372497</c:v>
                </c:pt>
                <c:pt idx="12">
                  <c:v>0.442808303569039</c:v>
                </c:pt>
                <c:pt idx="13">
                  <c:v>0.488420421600591</c:v>
                </c:pt>
                <c:pt idx="14">
                  <c:v>0.478494863287936</c:v>
                </c:pt>
              </c:numCache>
            </c:numRef>
          </c:val>
        </c:ser>
        <c:ser>
          <c:idx val="6"/>
          <c:order val="6"/>
          <c:tx>
            <c:strRef>
              <c:f>B4_kategorie!$B$42</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B4_kategorie!$C$35:$Q$35</c:f>
              <c:strCache>
                <c:ptCount val="15"/>
                <c:pt idx="0">
                  <c:v>Zvedavosť</c:v>
                </c:pt>
                <c:pt idx="1">
                  <c:v>Radosť</c:v>
                </c:pt>
                <c:pt idx="2">
                  <c:v>Prekvapenie</c:v>
                </c:pt>
                <c:pt idx="3">
                  <c:v>Sklamanie</c:v>
                </c:pt>
                <c:pt idx="4">
                  <c:v>Nadšenie</c:v>
                </c:pt>
                <c:pt idx="5">
                  <c:v>Lásku</c:v>
                </c:pt>
                <c:pt idx="6">
                  <c:v>Nudu</c:v>
                </c:pt>
                <c:pt idx="7">
                  <c:v>Dôveru</c:v>
                </c:pt>
                <c:pt idx="8">
                  <c:v>Ľahostajnosť</c:v>
                </c:pt>
                <c:pt idx="9">
                  <c:v>Uvoľnenie</c:v>
                </c:pt>
                <c:pt idx="10">
                  <c:v>Istotu</c:v>
                </c:pt>
                <c:pt idx="11">
                  <c:v>Znechutenie</c:v>
                </c:pt>
                <c:pt idx="12">
                  <c:v>Smútok</c:v>
                </c:pt>
                <c:pt idx="13">
                  <c:v>Odpor</c:v>
                </c:pt>
                <c:pt idx="14">
                  <c:v>Pýchu</c:v>
                </c:pt>
              </c:strCache>
            </c:strRef>
          </c:cat>
          <c:val>
            <c:numRef>
              <c:f>B4_kategorie!$C$42:$Q$42</c:f>
              <c:numCache>
                <c:formatCode>0%</c:formatCode>
                <c:ptCount val="15"/>
                <c:pt idx="0">
                  <c:v>0.326732673267328</c:v>
                </c:pt>
                <c:pt idx="1">
                  <c:v>0.180693069306931</c:v>
                </c:pt>
                <c:pt idx="2">
                  <c:v>0.227722772277228</c:v>
                </c:pt>
                <c:pt idx="3">
                  <c:v>0.408415841584158</c:v>
                </c:pt>
                <c:pt idx="4">
                  <c:v>0.128712871287129</c:v>
                </c:pt>
                <c:pt idx="5">
                  <c:v>0.0569306930693069</c:v>
                </c:pt>
                <c:pt idx="6">
                  <c:v>0.225247524752475</c:v>
                </c:pt>
                <c:pt idx="7">
                  <c:v>0.0495049504950495</c:v>
                </c:pt>
                <c:pt idx="8">
                  <c:v>0.143564356435644</c:v>
                </c:pt>
                <c:pt idx="9">
                  <c:v>0.0346534653465346</c:v>
                </c:pt>
                <c:pt idx="10">
                  <c:v>0.0792079207920792</c:v>
                </c:pt>
                <c:pt idx="11">
                  <c:v>0.0816831683168317</c:v>
                </c:pt>
                <c:pt idx="12">
                  <c:v>0.178217821782178</c:v>
                </c:pt>
                <c:pt idx="13">
                  <c:v>0.0866336633663367</c:v>
                </c:pt>
                <c:pt idx="14">
                  <c:v>0.00495049504950495</c:v>
                </c:pt>
              </c:numCache>
            </c:numRef>
          </c:val>
        </c:ser>
        <c:dLbls>
          <c:showLegendKey val="0"/>
          <c:showVal val="1"/>
          <c:showCatName val="0"/>
          <c:showSerName val="0"/>
          <c:showPercent val="0"/>
          <c:showBubbleSize val="0"/>
        </c:dLbls>
        <c:gapWidth val="91"/>
        <c:overlap val="100"/>
        <c:axId val="-2094459360"/>
        <c:axId val="-2094489056"/>
      </c:barChart>
      <c:catAx>
        <c:axId val="-2094459360"/>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094489056"/>
        <c:crosses val="autoZero"/>
        <c:auto val="1"/>
        <c:lblAlgn val="ctr"/>
        <c:lblOffset val="100"/>
        <c:noMultiLvlLbl val="0"/>
      </c:catAx>
      <c:valAx>
        <c:axId val="-2094489056"/>
        <c:scaling>
          <c:orientation val="minMax"/>
        </c:scaling>
        <c:delete val="1"/>
        <c:axPos val="t"/>
        <c:numFmt formatCode="0%" sourceLinked="1"/>
        <c:majorTickMark val="out"/>
        <c:minorTickMark val="none"/>
        <c:tickLblPos val="none"/>
        <c:crossAx val="-2094459360"/>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B5_radost!$B$37</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B5_radost!$C$36:$X$36</c:f>
              <c:strCache>
                <c:ptCount val="22"/>
                <c:pt idx="0">
                  <c:v>Bunda, kabát, sako</c:v>
                </c:pt>
                <c:pt idx="1">
                  <c:v>Sveter, mikina</c:v>
                </c:pt>
                <c:pt idx="2">
                  <c:v>Posteľná bielizeň</c:v>
                </c:pt>
                <c:pt idx="3">
                  <c:v>Pyžamo</c:v>
                </c:pt>
                <c:pt idx="4">
                  <c:v>Šaty, sukňa</c:v>
                </c:pt>
                <c:pt idx="5">
                  <c:v>Nohavice, šortky, džínsy</c:v>
                </c:pt>
                <c:pt idx="6">
                  <c:v>Tričko</c:v>
                </c:pt>
                <c:pt idx="7">
                  <c:v>Košeľa</c:v>
                </c:pt>
                <c:pt idx="8">
                  <c:v>Spodná bielizeň</c:v>
                </c:pt>
                <c:pt idx="9">
                  <c:v>Ponožky</c:v>
                </c:pt>
                <c:pt idx="10">
                  <c:v>Uteráky</c:v>
                </c:pt>
                <c:pt idx="11">
                  <c:v>Šatka, šál</c:v>
                </c:pt>
                <c:pt idx="12">
                  <c:v>Čiapka, rukavice</c:v>
                </c:pt>
                <c:pt idx="13">
                  <c:v>Papuče</c:v>
                </c:pt>
                <c:pt idx="14">
                  <c:v>Záclony alebo závesy</c:v>
                </c:pt>
                <c:pt idx="15">
                  <c:v>Top</c:v>
                </c:pt>
                <c:pt idx="16">
                  <c:v>Legíny</c:v>
                </c:pt>
                <c:pt idx="17">
                  <c:v>Pančuchy</c:v>
                </c:pt>
                <c:pt idx="18">
                  <c:v>Overal</c:v>
                </c:pt>
                <c:pt idx="19">
                  <c:v>Plavky</c:v>
                </c:pt>
                <c:pt idx="20">
                  <c:v>Utierky</c:v>
                </c:pt>
                <c:pt idx="21">
                  <c:v>Niečo iné</c:v>
                </c:pt>
              </c:strCache>
            </c:strRef>
          </c:cat>
          <c:val>
            <c:numRef>
              <c:f>B5_radost!$C$37:$X$37</c:f>
              <c:numCache>
                <c:formatCode>0%</c:formatCode>
                <c:ptCount val="22"/>
                <c:pt idx="0">
                  <c:v>0.148194997385624</c:v>
                </c:pt>
                <c:pt idx="1">
                  <c:v>0.130137597249337</c:v>
                </c:pt>
                <c:pt idx="2">
                  <c:v>0.0803574693836988</c:v>
                </c:pt>
                <c:pt idx="3">
                  <c:v>0.0760904582440926</c:v>
                </c:pt>
                <c:pt idx="4">
                  <c:v>0.0724084594896078</c:v>
                </c:pt>
                <c:pt idx="5">
                  <c:v>0.0603091515466273</c:v>
                </c:pt>
                <c:pt idx="6">
                  <c:v>0.0563529789339916</c:v>
                </c:pt>
                <c:pt idx="7">
                  <c:v>0.0523665104920739</c:v>
                </c:pt>
                <c:pt idx="8">
                  <c:v>0.0492040932596966</c:v>
                </c:pt>
                <c:pt idx="9">
                  <c:v>0.0356916996492839</c:v>
                </c:pt>
                <c:pt idx="10">
                  <c:v>0.0350413530507795</c:v>
                </c:pt>
                <c:pt idx="11">
                  <c:v>0.0335429325927106</c:v>
                </c:pt>
                <c:pt idx="12">
                  <c:v>0.0199810152154198</c:v>
                </c:pt>
                <c:pt idx="13">
                  <c:v>0.0198124152323121</c:v>
                </c:pt>
                <c:pt idx="14">
                  <c:v>0.0124089917722346</c:v>
                </c:pt>
                <c:pt idx="15">
                  <c:v>0.00997003623236162</c:v>
                </c:pt>
                <c:pt idx="16">
                  <c:v>0.00663213968629772</c:v>
                </c:pt>
                <c:pt idx="17">
                  <c:v>0.00475775221569758</c:v>
                </c:pt>
                <c:pt idx="18">
                  <c:v>0.00132642793725954</c:v>
                </c:pt>
                <c:pt idx="19">
                  <c:v>0.0</c:v>
                </c:pt>
                <c:pt idx="20">
                  <c:v>0.0</c:v>
                </c:pt>
                <c:pt idx="21">
                  <c:v>0.0954135204308942</c:v>
                </c:pt>
              </c:numCache>
            </c:numRef>
          </c:val>
        </c:ser>
        <c:ser>
          <c:idx val="1"/>
          <c:order val="1"/>
          <c:tx>
            <c:strRef>
              <c:f>B5_radost!$B$38</c:f>
              <c:strCache>
                <c:ptCount val="1"/>
                <c:pt idx="0">
                  <c:v>20%</c:v>
                </c:pt>
              </c:strCache>
            </c:strRef>
          </c:tx>
          <c:spPr>
            <a:noFill/>
            <a:ln w="25400">
              <a:noFill/>
            </a:ln>
          </c:spPr>
          <c:invertIfNegative val="0"/>
          <c:dLbls>
            <c:delete val="1"/>
          </c:dLbls>
          <c:cat>
            <c:strRef>
              <c:f>B5_radost!$C$36:$X$36</c:f>
              <c:strCache>
                <c:ptCount val="22"/>
                <c:pt idx="0">
                  <c:v>Bunda, kabát, sako</c:v>
                </c:pt>
                <c:pt idx="1">
                  <c:v>Sveter, mikina</c:v>
                </c:pt>
                <c:pt idx="2">
                  <c:v>Posteľná bielizeň</c:v>
                </c:pt>
                <c:pt idx="3">
                  <c:v>Pyžamo</c:v>
                </c:pt>
                <c:pt idx="4">
                  <c:v>Šaty, sukňa</c:v>
                </c:pt>
                <c:pt idx="5">
                  <c:v>Nohavice, šortky, džínsy</c:v>
                </c:pt>
                <c:pt idx="6">
                  <c:v>Tričko</c:v>
                </c:pt>
                <c:pt idx="7">
                  <c:v>Košeľa</c:v>
                </c:pt>
                <c:pt idx="8">
                  <c:v>Spodná bielizeň</c:v>
                </c:pt>
                <c:pt idx="9">
                  <c:v>Ponožky</c:v>
                </c:pt>
                <c:pt idx="10">
                  <c:v>Uteráky</c:v>
                </c:pt>
                <c:pt idx="11">
                  <c:v>Šatka, šál</c:v>
                </c:pt>
                <c:pt idx="12">
                  <c:v>Čiapka, rukavice</c:v>
                </c:pt>
                <c:pt idx="13">
                  <c:v>Papuče</c:v>
                </c:pt>
                <c:pt idx="14">
                  <c:v>Záclony alebo závesy</c:v>
                </c:pt>
                <c:pt idx="15">
                  <c:v>Top</c:v>
                </c:pt>
                <c:pt idx="16">
                  <c:v>Legíny</c:v>
                </c:pt>
                <c:pt idx="17">
                  <c:v>Pančuchy</c:v>
                </c:pt>
                <c:pt idx="18">
                  <c:v>Overal</c:v>
                </c:pt>
                <c:pt idx="19">
                  <c:v>Plavky</c:v>
                </c:pt>
                <c:pt idx="20">
                  <c:v>Utierky</c:v>
                </c:pt>
                <c:pt idx="21">
                  <c:v>Niečo iné</c:v>
                </c:pt>
              </c:strCache>
            </c:strRef>
          </c:cat>
          <c:val>
            <c:numRef>
              <c:f>B5_radost!$C$38:$X$38</c:f>
              <c:numCache>
                <c:formatCode>0%</c:formatCode>
                <c:ptCount val="22"/>
                <c:pt idx="0">
                  <c:v>0.0518050026143764</c:v>
                </c:pt>
                <c:pt idx="1">
                  <c:v>0.0698624027506627</c:v>
                </c:pt>
                <c:pt idx="2">
                  <c:v>0.119642530616301</c:v>
                </c:pt>
                <c:pt idx="3">
                  <c:v>0.123909541755907</c:v>
                </c:pt>
                <c:pt idx="4">
                  <c:v>0.127591540510392</c:v>
                </c:pt>
                <c:pt idx="5">
                  <c:v>0.139690848453373</c:v>
                </c:pt>
                <c:pt idx="6">
                  <c:v>0.143647021066009</c:v>
                </c:pt>
                <c:pt idx="7">
                  <c:v>0.147633489507927</c:v>
                </c:pt>
                <c:pt idx="8">
                  <c:v>0.150795906740304</c:v>
                </c:pt>
                <c:pt idx="9">
                  <c:v>0.164308300350716</c:v>
                </c:pt>
                <c:pt idx="10">
                  <c:v>0.164958646949221</c:v>
                </c:pt>
                <c:pt idx="11">
                  <c:v>0.166457067407289</c:v>
                </c:pt>
                <c:pt idx="12">
                  <c:v>0.18001898478458</c:v>
                </c:pt>
                <c:pt idx="13">
                  <c:v>0.180187584767688</c:v>
                </c:pt>
                <c:pt idx="14">
                  <c:v>0.187591008227765</c:v>
                </c:pt>
                <c:pt idx="15">
                  <c:v>0.190029963767638</c:v>
                </c:pt>
                <c:pt idx="16">
                  <c:v>0.193367860313702</c:v>
                </c:pt>
                <c:pt idx="17">
                  <c:v>0.195242247784302</c:v>
                </c:pt>
                <c:pt idx="18">
                  <c:v>0.19867357206274</c:v>
                </c:pt>
                <c:pt idx="19">
                  <c:v>0.2</c:v>
                </c:pt>
                <c:pt idx="20">
                  <c:v>0.2</c:v>
                </c:pt>
                <c:pt idx="21">
                  <c:v>0.104586479569106</c:v>
                </c:pt>
              </c:numCache>
            </c:numRef>
          </c:val>
        </c:ser>
        <c:ser>
          <c:idx val="2"/>
          <c:order val="2"/>
          <c:tx>
            <c:strRef>
              <c:f>B5_radost!$B$39</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B5_radost!$C$36:$X$36</c:f>
              <c:strCache>
                <c:ptCount val="22"/>
                <c:pt idx="0">
                  <c:v>Bunda, kabát, sako</c:v>
                </c:pt>
                <c:pt idx="1">
                  <c:v>Sveter, mikina</c:v>
                </c:pt>
                <c:pt idx="2">
                  <c:v>Posteľná bielizeň</c:v>
                </c:pt>
                <c:pt idx="3">
                  <c:v>Pyžamo</c:v>
                </c:pt>
                <c:pt idx="4">
                  <c:v>Šaty, sukňa</c:v>
                </c:pt>
                <c:pt idx="5">
                  <c:v>Nohavice, šortky, džínsy</c:v>
                </c:pt>
                <c:pt idx="6">
                  <c:v>Tričko</c:v>
                </c:pt>
                <c:pt idx="7">
                  <c:v>Košeľa</c:v>
                </c:pt>
                <c:pt idx="8">
                  <c:v>Spodná bielizeň</c:v>
                </c:pt>
                <c:pt idx="9">
                  <c:v>Ponožky</c:v>
                </c:pt>
                <c:pt idx="10">
                  <c:v>Uteráky</c:v>
                </c:pt>
                <c:pt idx="11">
                  <c:v>Šatka, šál</c:v>
                </c:pt>
                <c:pt idx="12">
                  <c:v>Čiapka, rukavice</c:v>
                </c:pt>
                <c:pt idx="13">
                  <c:v>Papuče</c:v>
                </c:pt>
                <c:pt idx="14">
                  <c:v>Záclony alebo závesy</c:v>
                </c:pt>
                <c:pt idx="15">
                  <c:v>Top</c:v>
                </c:pt>
                <c:pt idx="16">
                  <c:v>Legíny</c:v>
                </c:pt>
                <c:pt idx="17">
                  <c:v>Pančuchy</c:v>
                </c:pt>
                <c:pt idx="18">
                  <c:v>Overal</c:v>
                </c:pt>
                <c:pt idx="19">
                  <c:v>Plavky</c:v>
                </c:pt>
                <c:pt idx="20">
                  <c:v>Utierky</c:v>
                </c:pt>
                <c:pt idx="21">
                  <c:v>Niečo iné</c:v>
                </c:pt>
              </c:strCache>
            </c:strRef>
          </c:cat>
          <c:val>
            <c:numRef>
              <c:f>B5_radost!$C$39:$X$39</c:f>
              <c:numCache>
                <c:formatCode>0%</c:formatCode>
                <c:ptCount val="22"/>
                <c:pt idx="0">
                  <c:v>0.143858585342814</c:v>
                </c:pt>
                <c:pt idx="1">
                  <c:v>0.130030144485638</c:v>
                </c:pt>
                <c:pt idx="2">
                  <c:v>0.0516218389777498</c:v>
                </c:pt>
                <c:pt idx="3">
                  <c:v>0.0554139715040694</c:v>
                </c:pt>
                <c:pt idx="4">
                  <c:v>0.0</c:v>
                </c:pt>
                <c:pt idx="5">
                  <c:v>0.0992865987427946</c:v>
                </c:pt>
                <c:pt idx="6">
                  <c:v>0.105452176402685</c:v>
                </c:pt>
                <c:pt idx="7">
                  <c:v>0.0980546503294377</c:v>
                </c:pt>
                <c:pt idx="8">
                  <c:v>0.0559405426007415</c:v>
                </c:pt>
                <c:pt idx="9">
                  <c:v>0.0405304736495618</c:v>
                </c:pt>
                <c:pt idx="10">
                  <c:v>0.0400923482609021</c:v>
                </c:pt>
                <c:pt idx="11">
                  <c:v>0.0</c:v>
                </c:pt>
                <c:pt idx="12">
                  <c:v>0.0225582146002892</c:v>
                </c:pt>
                <c:pt idx="13">
                  <c:v>0.00669415474169294</c:v>
                </c:pt>
                <c:pt idx="14">
                  <c:v>0.00704584040747029</c:v>
                </c:pt>
                <c:pt idx="15">
                  <c:v>0.00704584040747029</c:v>
                </c:pt>
                <c:pt idx="16">
                  <c:v>0.0</c:v>
                </c:pt>
                <c:pt idx="17">
                  <c:v>0.00704584040747029</c:v>
                </c:pt>
                <c:pt idx="18">
                  <c:v>0.0</c:v>
                </c:pt>
                <c:pt idx="19">
                  <c:v>0.0</c:v>
                </c:pt>
                <c:pt idx="20">
                  <c:v>0.0</c:v>
                </c:pt>
                <c:pt idx="21">
                  <c:v>0.129328779139213</c:v>
                </c:pt>
              </c:numCache>
            </c:numRef>
          </c:val>
        </c:ser>
        <c:ser>
          <c:idx val="3"/>
          <c:order val="3"/>
          <c:tx>
            <c:strRef>
              <c:f>B5_radost!$B$40</c:f>
              <c:strCache>
                <c:ptCount val="1"/>
                <c:pt idx="0">
                  <c:v>40%</c:v>
                </c:pt>
              </c:strCache>
            </c:strRef>
          </c:tx>
          <c:spPr>
            <a:noFill/>
            <a:ln w="25400">
              <a:noFill/>
            </a:ln>
          </c:spPr>
          <c:invertIfNegative val="0"/>
          <c:dLbls>
            <c:delete val="1"/>
          </c:dLbls>
          <c:cat>
            <c:strRef>
              <c:f>B5_radost!$C$36:$X$36</c:f>
              <c:strCache>
                <c:ptCount val="22"/>
                <c:pt idx="0">
                  <c:v>Bunda, kabát, sako</c:v>
                </c:pt>
                <c:pt idx="1">
                  <c:v>Sveter, mikina</c:v>
                </c:pt>
                <c:pt idx="2">
                  <c:v>Posteľná bielizeň</c:v>
                </c:pt>
                <c:pt idx="3">
                  <c:v>Pyžamo</c:v>
                </c:pt>
                <c:pt idx="4">
                  <c:v>Šaty, sukňa</c:v>
                </c:pt>
                <c:pt idx="5">
                  <c:v>Nohavice, šortky, džínsy</c:v>
                </c:pt>
                <c:pt idx="6">
                  <c:v>Tričko</c:v>
                </c:pt>
                <c:pt idx="7">
                  <c:v>Košeľa</c:v>
                </c:pt>
                <c:pt idx="8">
                  <c:v>Spodná bielizeň</c:v>
                </c:pt>
                <c:pt idx="9">
                  <c:v>Ponožky</c:v>
                </c:pt>
                <c:pt idx="10">
                  <c:v>Uteráky</c:v>
                </c:pt>
                <c:pt idx="11">
                  <c:v>Šatka, šál</c:v>
                </c:pt>
                <c:pt idx="12">
                  <c:v>Čiapka, rukavice</c:v>
                </c:pt>
                <c:pt idx="13">
                  <c:v>Papuče</c:v>
                </c:pt>
                <c:pt idx="14">
                  <c:v>Záclony alebo závesy</c:v>
                </c:pt>
                <c:pt idx="15">
                  <c:v>Top</c:v>
                </c:pt>
                <c:pt idx="16">
                  <c:v>Legíny</c:v>
                </c:pt>
                <c:pt idx="17">
                  <c:v>Pančuchy</c:v>
                </c:pt>
                <c:pt idx="18">
                  <c:v>Overal</c:v>
                </c:pt>
                <c:pt idx="19">
                  <c:v>Plavky</c:v>
                </c:pt>
                <c:pt idx="20">
                  <c:v>Utierky</c:v>
                </c:pt>
                <c:pt idx="21">
                  <c:v>Niečo iné</c:v>
                </c:pt>
              </c:strCache>
            </c:strRef>
          </c:cat>
          <c:val>
            <c:numRef>
              <c:f>B5_radost!$C$40:$X$40</c:f>
              <c:numCache>
                <c:formatCode>0%</c:formatCode>
                <c:ptCount val="22"/>
                <c:pt idx="0">
                  <c:v>0.0561414146571863</c:v>
                </c:pt>
                <c:pt idx="1">
                  <c:v>0.069969855514362</c:v>
                </c:pt>
                <c:pt idx="2">
                  <c:v>0.14837816102225</c:v>
                </c:pt>
                <c:pt idx="3">
                  <c:v>0.144586028495931</c:v>
                </c:pt>
                <c:pt idx="4">
                  <c:v>0.2</c:v>
                </c:pt>
                <c:pt idx="5">
                  <c:v>0.100713401257206</c:v>
                </c:pt>
                <c:pt idx="6">
                  <c:v>0.0945478235973151</c:v>
                </c:pt>
                <c:pt idx="7">
                  <c:v>0.101945349670563</c:v>
                </c:pt>
                <c:pt idx="8">
                  <c:v>0.144059457399259</c:v>
                </c:pt>
                <c:pt idx="9">
                  <c:v>0.159469526350438</c:v>
                </c:pt>
                <c:pt idx="10">
                  <c:v>0.159907651739098</c:v>
                </c:pt>
                <c:pt idx="11">
                  <c:v>0.2</c:v>
                </c:pt>
                <c:pt idx="12">
                  <c:v>0.177441785399711</c:v>
                </c:pt>
                <c:pt idx="13">
                  <c:v>0.193305845258307</c:v>
                </c:pt>
                <c:pt idx="14">
                  <c:v>0.19295415959253</c:v>
                </c:pt>
                <c:pt idx="15">
                  <c:v>0.19295415959253</c:v>
                </c:pt>
                <c:pt idx="16">
                  <c:v>0.2</c:v>
                </c:pt>
                <c:pt idx="17">
                  <c:v>0.19295415959253</c:v>
                </c:pt>
                <c:pt idx="18">
                  <c:v>0.2</c:v>
                </c:pt>
                <c:pt idx="19">
                  <c:v>0.2</c:v>
                </c:pt>
                <c:pt idx="20">
                  <c:v>0.2</c:v>
                </c:pt>
                <c:pt idx="21">
                  <c:v>0.0706712208607865</c:v>
                </c:pt>
              </c:numCache>
            </c:numRef>
          </c:val>
        </c:ser>
        <c:ser>
          <c:idx val="4"/>
          <c:order val="4"/>
          <c:tx>
            <c:strRef>
              <c:f>B5_radost!$B$41</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B5_radost!$C$36:$X$36</c:f>
              <c:strCache>
                <c:ptCount val="22"/>
                <c:pt idx="0">
                  <c:v>Bunda, kabát, sako</c:v>
                </c:pt>
                <c:pt idx="1">
                  <c:v>Sveter, mikina</c:v>
                </c:pt>
                <c:pt idx="2">
                  <c:v>Posteľná bielizeň</c:v>
                </c:pt>
                <c:pt idx="3">
                  <c:v>Pyžamo</c:v>
                </c:pt>
                <c:pt idx="4">
                  <c:v>Šaty, sukňa</c:v>
                </c:pt>
                <c:pt idx="5">
                  <c:v>Nohavice, šortky, džínsy</c:v>
                </c:pt>
                <c:pt idx="6">
                  <c:v>Tričko</c:v>
                </c:pt>
                <c:pt idx="7">
                  <c:v>Košeľa</c:v>
                </c:pt>
                <c:pt idx="8">
                  <c:v>Spodná bielizeň</c:v>
                </c:pt>
                <c:pt idx="9">
                  <c:v>Ponožky</c:v>
                </c:pt>
                <c:pt idx="10">
                  <c:v>Uteráky</c:v>
                </c:pt>
                <c:pt idx="11">
                  <c:v>Šatka, šál</c:v>
                </c:pt>
                <c:pt idx="12">
                  <c:v>Čiapka, rukavice</c:v>
                </c:pt>
                <c:pt idx="13">
                  <c:v>Papuče</c:v>
                </c:pt>
                <c:pt idx="14">
                  <c:v>Záclony alebo závesy</c:v>
                </c:pt>
                <c:pt idx="15">
                  <c:v>Top</c:v>
                </c:pt>
                <c:pt idx="16">
                  <c:v>Legíny</c:v>
                </c:pt>
                <c:pt idx="17">
                  <c:v>Pančuchy</c:v>
                </c:pt>
                <c:pt idx="18">
                  <c:v>Overal</c:v>
                </c:pt>
                <c:pt idx="19">
                  <c:v>Plavky</c:v>
                </c:pt>
                <c:pt idx="20">
                  <c:v>Utierky</c:v>
                </c:pt>
                <c:pt idx="21">
                  <c:v>Niečo iné</c:v>
                </c:pt>
              </c:strCache>
            </c:strRef>
          </c:cat>
          <c:val>
            <c:numRef>
              <c:f>B5_radost!$C$41:$X$41</c:f>
              <c:numCache>
                <c:formatCode>0%</c:formatCode>
                <c:ptCount val="22"/>
                <c:pt idx="0">
                  <c:v>0.152311630260572</c:v>
                </c:pt>
                <c:pt idx="1">
                  <c:v>0.130239604063999</c:v>
                </c:pt>
                <c:pt idx="2">
                  <c:v>0.10763671306342</c:v>
                </c:pt>
                <c:pt idx="3">
                  <c:v>0.0957190138822824</c:v>
                </c:pt>
                <c:pt idx="4">
                  <c:v>0.141147094521653</c:v>
                </c:pt>
                <c:pt idx="5">
                  <c:v>0.0233071695104997</c:v>
                </c:pt>
                <c:pt idx="6">
                  <c:v>0.00974223981653774</c:v>
                </c:pt>
                <c:pt idx="7">
                  <c:v>0.00899394889208134</c:v>
                </c:pt>
                <c:pt idx="8">
                  <c:v>0.0428090624037727</c:v>
                </c:pt>
                <c:pt idx="9">
                  <c:v>0.0310981656568174</c:v>
                </c:pt>
                <c:pt idx="10">
                  <c:v>0.0302463536992594</c:v>
                </c:pt>
                <c:pt idx="11">
                  <c:v>0.0653858335140558</c:v>
                </c:pt>
                <c:pt idx="12">
                  <c:v>0.0175344341229608</c:v>
                </c:pt>
                <c:pt idx="13">
                  <c:v>0.0322658126181437</c:v>
                </c:pt>
                <c:pt idx="14">
                  <c:v>0.0175003264986287</c:v>
                </c:pt>
                <c:pt idx="15">
                  <c:v>0.0127460272006307</c:v>
                </c:pt>
                <c:pt idx="16">
                  <c:v>0.0129281475366427</c:v>
                </c:pt>
                <c:pt idx="17">
                  <c:v>0.00258562950732854</c:v>
                </c:pt>
                <c:pt idx="18">
                  <c:v>0.00258562950732854</c:v>
                </c:pt>
                <c:pt idx="19">
                  <c:v>0.0</c:v>
                </c:pt>
                <c:pt idx="20">
                  <c:v>0.0</c:v>
                </c:pt>
                <c:pt idx="21">
                  <c:v>0.0632171637233863</c:v>
                </c:pt>
              </c:numCache>
            </c:numRef>
          </c:val>
        </c:ser>
        <c:ser>
          <c:idx val="5"/>
          <c:order val="5"/>
          <c:tx>
            <c:strRef>
              <c:f>B5_radost!$B$42</c:f>
              <c:strCache>
                <c:ptCount val="1"/>
                <c:pt idx="0">
                  <c:v>60%</c:v>
                </c:pt>
              </c:strCache>
            </c:strRef>
          </c:tx>
          <c:spPr>
            <a:noFill/>
          </c:spPr>
          <c:invertIfNegative val="0"/>
          <c:dLbls>
            <c:delete val="1"/>
          </c:dLbls>
          <c:cat>
            <c:strRef>
              <c:f>B5_radost!$C$36:$X$36</c:f>
              <c:strCache>
                <c:ptCount val="22"/>
                <c:pt idx="0">
                  <c:v>Bunda, kabát, sako</c:v>
                </c:pt>
                <c:pt idx="1">
                  <c:v>Sveter, mikina</c:v>
                </c:pt>
                <c:pt idx="2">
                  <c:v>Posteľná bielizeň</c:v>
                </c:pt>
                <c:pt idx="3">
                  <c:v>Pyžamo</c:v>
                </c:pt>
                <c:pt idx="4">
                  <c:v>Šaty, sukňa</c:v>
                </c:pt>
                <c:pt idx="5">
                  <c:v>Nohavice, šortky, džínsy</c:v>
                </c:pt>
                <c:pt idx="6">
                  <c:v>Tričko</c:v>
                </c:pt>
                <c:pt idx="7">
                  <c:v>Košeľa</c:v>
                </c:pt>
                <c:pt idx="8">
                  <c:v>Spodná bielizeň</c:v>
                </c:pt>
                <c:pt idx="9">
                  <c:v>Ponožky</c:v>
                </c:pt>
                <c:pt idx="10">
                  <c:v>Uteráky</c:v>
                </c:pt>
                <c:pt idx="11">
                  <c:v>Šatka, šál</c:v>
                </c:pt>
                <c:pt idx="12">
                  <c:v>Čiapka, rukavice</c:v>
                </c:pt>
                <c:pt idx="13">
                  <c:v>Papuče</c:v>
                </c:pt>
                <c:pt idx="14">
                  <c:v>Záclony alebo závesy</c:v>
                </c:pt>
                <c:pt idx="15">
                  <c:v>Top</c:v>
                </c:pt>
                <c:pt idx="16">
                  <c:v>Legíny</c:v>
                </c:pt>
                <c:pt idx="17">
                  <c:v>Pančuchy</c:v>
                </c:pt>
                <c:pt idx="18">
                  <c:v>Overal</c:v>
                </c:pt>
                <c:pt idx="19">
                  <c:v>Plavky</c:v>
                </c:pt>
                <c:pt idx="20">
                  <c:v>Utierky</c:v>
                </c:pt>
                <c:pt idx="21">
                  <c:v>Niečo iné</c:v>
                </c:pt>
              </c:strCache>
            </c:strRef>
          </c:cat>
          <c:val>
            <c:numRef>
              <c:f>B5_radost!$C$42:$X$42</c:f>
              <c:numCache>
                <c:formatCode>0%</c:formatCode>
                <c:ptCount val="22"/>
                <c:pt idx="0">
                  <c:v>0.0476883697394283</c:v>
                </c:pt>
                <c:pt idx="1">
                  <c:v>0.0697603959360008</c:v>
                </c:pt>
                <c:pt idx="2">
                  <c:v>0.0923632869365802</c:v>
                </c:pt>
                <c:pt idx="3">
                  <c:v>0.104280986117718</c:v>
                </c:pt>
                <c:pt idx="4">
                  <c:v>0.0588529054783475</c:v>
                </c:pt>
                <c:pt idx="5">
                  <c:v>0.1766928304895</c:v>
                </c:pt>
                <c:pt idx="6">
                  <c:v>0.190257760183462</c:v>
                </c:pt>
                <c:pt idx="7">
                  <c:v>0.191006051107919</c:v>
                </c:pt>
                <c:pt idx="8">
                  <c:v>0.157190937596228</c:v>
                </c:pt>
                <c:pt idx="9">
                  <c:v>0.168901834343183</c:v>
                </c:pt>
                <c:pt idx="10">
                  <c:v>0.169753646300741</c:v>
                </c:pt>
                <c:pt idx="11">
                  <c:v>0.134614166485944</c:v>
                </c:pt>
                <c:pt idx="12">
                  <c:v>0.182465565877039</c:v>
                </c:pt>
                <c:pt idx="13">
                  <c:v>0.167734187381857</c:v>
                </c:pt>
                <c:pt idx="14">
                  <c:v>0.182499673501371</c:v>
                </c:pt>
                <c:pt idx="15">
                  <c:v>0.187253972799369</c:v>
                </c:pt>
                <c:pt idx="16">
                  <c:v>0.187071852463357</c:v>
                </c:pt>
                <c:pt idx="17">
                  <c:v>0.197414370492672</c:v>
                </c:pt>
                <c:pt idx="18">
                  <c:v>0.197414370492672</c:v>
                </c:pt>
                <c:pt idx="19">
                  <c:v>0.2</c:v>
                </c:pt>
                <c:pt idx="20">
                  <c:v>0.2</c:v>
                </c:pt>
                <c:pt idx="21">
                  <c:v>0.136782836276614</c:v>
                </c:pt>
              </c:numCache>
            </c:numRef>
          </c:val>
        </c:ser>
        <c:ser>
          <c:idx val="6"/>
          <c:order val="6"/>
          <c:tx>
            <c:strRef>
              <c:f>B5_radost!$B$43</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B5_radost!$C$36:$X$36</c:f>
              <c:strCache>
                <c:ptCount val="22"/>
                <c:pt idx="0">
                  <c:v>Bunda, kabát, sako</c:v>
                </c:pt>
                <c:pt idx="1">
                  <c:v>Sveter, mikina</c:v>
                </c:pt>
                <c:pt idx="2">
                  <c:v>Posteľná bielizeň</c:v>
                </c:pt>
                <c:pt idx="3">
                  <c:v>Pyžamo</c:v>
                </c:pt>
                <c:pt idx="4">
                  <c:v>Šaty, sukňa</c:v>
                </c:pt>
                <c:pt idx="5">
                  <c:v>Nohavice, šortky, džínsy</c:v>
                </c:pt>
                <c:pt idx="6">
                  <c:v>Tričko</c:v>
                </c:pt>
                <c:pt idx="7">
                  <c:v>Košeľa</c:v>
                </c:pt>
                <c:pt idx="8">
                  <c:v>Spodná bielizeň</c:v>
                </c:pt>
                <c:pt idx="9">
                  <c:v>Ponožky</c:v>
                </c:pt>
                <c:pt idx="10">
                  <c:v>Uteráky</c:v>
                </c:pt>
                <c:pt idx="11">
                  <c:v>Šatka, šál</c:v>
                </c:pt>
                <c:pt idx="12">
                  <c:v>Čiapka, rukavice</c:v>
                </c:pt>
                <c:pt idx="13">
                  <c:v>Papuče</c:v>
                </c:pt>
                <c:pt idx="14">
                  <c:v>Záclony alebo závesy</c:v>
                </c:pt>
                <c:pt idx="15">
                  <c:v>Top</c:v>
                </c:pt>
                <c:pt idx="16">
                  <c:v>Legíny</c:v>
                </c:pt>
                <c:pt idx="17">
                  <c:v>Pančuchy</c:v>
                </c:pt>
                <c:pt idx="18">
                  <c:v>Overal</c:v>
                </c:pt>
                <c:pt idx="19">
                  <c:v>Plavky</c:v>
                </c:pt>
                <c:pt idx="20">
                  <c:v>Utierky</c:v>
                </c:pt>
                <c:pt idx="21">
                  <c:v>Niečo iné</c:v>
                </c:pt>
              </c:strCache>
            </c:strRef>
          </c:cat>
          <c:val>
            <c:numRef>
              <c:f>B5_radost!$C$43:$X$43</c:f>
              <c:numCache>
                <c:formatCode>0%</c:formatCode>
                <c:ptCount val="22"/>
                <c:pt idx="0">
                  <c:v>0.143564356435644</c:v>
                </c:pt>
                <c:pt idx="1">
                  <c:v>0.121287128712871</c:v>
                </c:pt>
                <c:pt idx="2">
                  <c:v>0.047029702970297</c:v>
                </c:pt>
                <c:pt idx="3">
                  <c:v>0.0643564356435645</c:v>
                </c:pt>
                <c:pt idx="4">
                  <c:v>0.051980198019802</c:v>
                </c:pt>
                <c:pt idx="5">
                  <c:v>0.047029702970297</c:v>
                </c:pt>
                <c:pt idx="6">
                  <c:v>0.143564356435644</c:v>
                </c:pt>
                <c:pt idx="7">
                  <c:v>0.0495049504950495</c:v>
                </c:pt>
                <c:pt idx="8">
                  <c:v>0.0816831683168317</c:v>
                </c:pt>
                <c:pt idx="9">
                  <c:v>0.0321782178217822</c:v>
                </c:pt>
                <c:pt idx="10">
                  <c:v>0.0247524752475248</c:v>
                </c:pt>
                <c:pt idx="11">
                  <c:v>0.0371287128712871</c:v>
                </c:pt>
                <c:pt idx="12">
                  <c:v>0.0198019801980198</c:v>
                </c:pt>
                <c:pt idx="13">
                  <c:v>0.00742574257425743</c:v>
                </c:pt>
                <c:pt idx="14">
                  <c:v>0.0173267326732673</c:v>
                </c:pt>
                <c:pt idx="15">
                  <c:v>0.0198019801980198</c:v>
                </c:pt>
                <c:pt idx="16">
                  <c:v>0.00742574257425743</c:v>
                </c:pt>
                <c:pt idx="17">
                  <c:v>0.00742574257425743</c:v>
                </c:pt>
                <c:pt idx="18">
                  <c:v>0.00247524752475248</c:v>
                </c:pt>
                <c:pt idx="19">
                  <c:v>0.00495049504950495</c:v>
                </c:pt>
                <c:pt idx="20">
                  <c:v>0.0</c:v>
                </c:pt>
                <c:pt idx="21">
                  <c:v>0.0693069306930694</c:v>
                </c:pt>
              </c:numCache>
            </c:numRef>
          </c:val>
        </c:ser>
        <c:dLbls>
          <c:showLegendKey val="0"/>
          <c:showVal val="1"/>
          <c:showCatName val="0"/>
          <c:showSerName val="0"/>
          <c:showPercent val="0"/>
          <c:showBubbleSize val="0"/>
        </c:dLbls>
        <c:gapWidth val="91"/>
        <c:overlap val="100"/>
        <c:axId val="-2129469264"/>
        <c:axId val="-2129466768"/>
      </c:barChart>
      <c:catAx>
        <c:axId val="-2129469264"/>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129466768"/>
        <c:crosses val="autoZero"/>
        <c:auto val="1"/>
        <c:lblAlgn val="ctr"/>
        <c:lblOffset val="100"/>
        <c:noMultiLvlLbl val="0"/>
      </c:catAx>
      <c:valAx>
        <c:axId val="-2129466768"/>
        <c:scaling>
          <c:orientation val="minMax"/>
        </c:scaling>
        <c:delete val="1"/>
        <c:axPos val="t"/>
        <c:numFmt formatCode="0%" sourceLinked="1"/>
        <c:majorTickMark val="out"/>
        <c:minorTickMark val="none"/>
        <c:tickLblPos val="none"/>
        <c:crossAx val="-2129469264"/>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B5b_zklamani!$B$37</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B5b_zklamani!$C$36:$X$36</c:f>
              <c:strCache>
                <c:ptCount val="22"/>
                <c:pt idx="0">
                  <c:v>Ponožky</c:v>
                </c:pt>
                <c:pt idx="1">
                  <c:v>Utierky</c:v>
                </c:pt>
                <c:pt idx="2">
                  <c:v>Záclony alebo závesy</c:v>
                </c:pt>
                <c:pt idx="3">
                  <c:v>Legíny</c:v>
                </c:pt>
                <c:pt idx="4">
                  <c:v>Papuče</c:v>
                </c:pt>
                <c:pt idx="5">
                  <c:v>Šaty, sukňa</c:v>
                </c:pt>
                <c:pt idx="6">
                  <c:v>Uteráky</c:v>
                </c:pt>
                <c:pt idx="7">
                  <c:v>Plavky</c:v>
                </c:pt>
                <c:pt idx="8">
                  <c:v>Pyžamo</c:v>
                </c:pt>
                <c:pt idx="9">
                  <c:v>Overal</c:v>
                </c:pt>
                <c:pt idx="10">
                  <c:v>Nohavice, šortky, džínsy</c:v>
                </c:pt>
                <c:pt idx="11">
                  <c:v>Bunda, kabát, sako</c:v>
                </c:pt>
                <c:pt idx="12">
                  <c:v>Pančuchy</c:v>
                </c:pt>
                <c:pt idx="13">
                  <c:v>Posteľná bielizeň</c:v>
                </c:pt>
                <c:pt idx="14">
                  <c:v>Spodná bielizeň</c:v>
                </c:pt>
                <c:pt idx="15">
                  <c:v>Košeľa</c:v>
                </c:pt>
                <c:pt idx="16">
                  <c:v>Šatka, šál</c:v>
                </c:pt>
                <c:pt idx="17">
                  <c:v>Čiapka, rukavice</c:v>
                </c:pt>
                <c:pt idx="18">
                  <c:v>Sveter, mikina</c:v>
                </c:pt>
                <c:pt idx="19">
                  <c:v>Top</c:v>
                </c:pt>
                <c:pt idx="20">
                  <c:v>Tričko</c:v>
                </c:pt>
                <c:pt idx="21">
                  <c:v>Niečo iné</c:v>
                </c:pt>
              </c:strCache>
            </c:strRef>
          </c:cat>
          <c:val>
            <c:numRef>
              <c:f>B5b_zklamani!$C$37:$X$37</c:f>
              <c:numCache>
                <c:formatCode>0%</c:formatCode>
                <c:ptCount val="22"/>
                <c:pt idx="0">
                  <c:v>0.202941976130519</c:v>
                </c:pt>
                <c:pt idx="1">
                  <c:v>0.17691802744346</c:v>
                </c:pt>
                <c:pt idx="2">
                  <c:v>0.161007792160824</c:v>
                </c:pt>
                <c:pt idx="3">
                  <c:v>0.0618938174656077</c:v>
                </c:pt>
                <c:pt idx="4">
                  <c:v>0.0457042426224511</c:v>
                </c:pt>
                <c:pt idx="5">
                  <c:v>0.0416719036662338</c:v>
                </c:pt>
                <c:pt idx="6">
                  <c:v>0.0316522210232743</c:v>
                </c:pt>
                <c:pt idx="7">
                  <c:v>0.0307904938649035</c:v>
                </c:pt>
                <c:pt idx="8">
                  <c:v>0.0273566610549575</c:v>
                </c:pt>
                <c:pt idx="9">
                  <c:v>0.0223285993029104</c:v>
                </c:pt>
                <c:pt idx="10">
                  <c:v>0.0195183419214279</c:v>
                </c:pt>
                <c:pt idx="11">
                  <c:v>0.0177213883034038</c:v>
                </c:pt>
                <c:pt idx="12">
                  <c:v>0.0167466877878656</c:v>
                </c:pt>
                <c:pt idx="13">
                  <c:v>0.0157042314943622</c:v>
                </c:pt>
                <c:pt idx="14">
                  <c:v>0.0122636045981668</c:v>
                </c:pt>
                <c:pt idx="15">
                  <c:v>0.00755719716802877</c:v>
                </c:pt>
                <c:pt idx="16">
                  <c:v>0.00720447963331997</c:v>
                </c:pt>
                <c:pt idx="17">
                  <c:v>0.00509958329214149</c:v>
                </c:pt>
                <c:pt idx="18">
                  <c:v>0.00509958329214149</c:v>
                </c:pt>
                <c:pt idx="19">
                  <c:v>0.00479164056898716</c:v>
                </c:pt>
                <c:pt idx="20">
                  <c:v>0.0</c:v>
                </c:pt>
                <c:pt idx="21">
                  <c:v>0.0860275272050135</c:v>
                </c:pt>
              </c:numCache>
            </c:numRef>
          </c:val>
        </c:ser>
        <c:ser>
          <c:idx val="1"/>
          <c:order val="1"/>
          <c:tx>
            <c:strRef>
              <c:f>B5b_zklamani!$B$38</c:f>
              <c:strCache>
                <c:ptCount val="1"/>
                <c:pt idx="0">
                  <c:v>30%</c:v>
                </c:pt>
              </c:strCache>
            </c:strRef>
          </c:tx>
          <c:spPr>
            <a:noFill/>
            <a:ln w="25400">
              <a:noFill/>
            </a:ln>
          </c:spPr>
          <c:invertIfNegative val="0"/>
          <c:dLbls>
            <c:delete val="1"/>
          </c:dLbls>
          <c:cat>
            <c:strRef>
              <c:f>B5b_zklamani!$C$36:$X$36</c:f>
              <c:strCache>
                <c:ptCount val="22"/>
                <c:pt idx="0">
                  <c:v>Ponožky</c:v>
                </c:pt>
                <c:pt idx="1">
                  <c:v>Utierky</c:v>
                </c:pt>
                <c:pt idx="2">
                  <c:v>Záclony alebo závesy</c:v>
                </c:pt>
                <c:pt idx="3">
                  <c:v>Legíny</c:v>
                </c:pt>
                <c:pt idx="4">
                  <c:v>Papuče</c:v>
                </c:pt>
                <c:pt idx="5">
                  <c:v>Šaty, sukňa</c:v>
                </c:pt>
                <c:pt idx="6">
                  <c:v>Uteráky</c:v>
                </c:pt>
                <c:pt idx="7">
                  <c:v>Plavky</c:v>
                </c:pt>
                <c:pt idx="8">
                  <c:v>Pyžamo</c:v>
                </c:pt>
                <c:pt idx="9">
                  <c:v>Overal</c:v>
                </c:pt>
                <c:pt idx="10">
                  <c:v>Nohavice, šortky, džínsy</c:v>
                </c:pt>
                <c:pt idx="11">
                  <c:v>Bunda, kabát, sako</c:v>
                </c:pt>
                <c:pt idx="12">
                  <c:v>Pančuchy</c:v>
                </c:pt>
                <c:pt idx="13">
                  <c:v>Posteľná bielizeň</c:v>
                </c:pt>
                <c:pt idx="14">
                  <c:v>Spodná bielizeň</c:v>
                </c:pt>
                <c:pt idx="15">
                  <c:v>Košeľa</c:v>
                </c:pt>
                <c:pt idx="16">
                  <c:v>Šatka, šál</c:v>
                </c:pt>
                <c:pt idx="17">
                  <c:v>Čiapka, rukavice</c:v>
                </c:pt>
                <c:pt idx="18">
                  <c:v>Sveter, mikina</c:v>
                </c:pt>
                <c:pt idx="19">
                  <c:v>Top</c:v>
                </c:pt>
                <c:pt idx="20">
                  <c:v>Tričko</c:v>
                </c:pt>
                <c:pt idx="21">
                  <c:v>Niečo iné</c:v>
                </c:pt>
              </c:strCache>
            </c:strRef>
          </c:cat>
          <c:val>
            <c:numRef>
              <c:f>B5b_zklamani!$C$38:$X$38</c:f>
              <c:numCache>
                <c:formatCode>0%</c:formatCode>
                <c:ptCount val="22"/>
                <c:pt idx="0">
                  <c:v>0.0970580238694807</c:v>
                </c:pt>
                <c:pt idx="1">
                  <c:v>0.12308197255654</c:v>
                </c:pt>
                <c:pt idx="2">
                  <c:v>0.138992207839176</c:v>
                </c:pt>
                <c:pt idx="3">
                  <c:v>0.238106182534392</c:v>
                </c:pt>
                <c:pt idx="4">
                  <c:v>0.254295757377549</c:v>
                </c:pt>
                <c:pt idx="5">
                  <c:v>0.258328096333767</c:v>
                </c:pt>
                <c:pt idx="6">
                  <c:v>0.268347778976726</c:v>
                </c:pt>
                <c:pt idx="7">
                  <c:v>0.269209506135096</c:v>
                </c:pt>
                <c:pt idx="8">
                  <c:v>0.272643338945042</c:v>
                </c:pt>
                <c:pt idx="9">
                  <c:v>0.277671400697089</c:v>
                </c:pt>
                <c:pt idx="10">
                  <c:v>0.280481658078572</c:v>
                </c:pt>
                <c:pt idx="11">
                  <c:v>0.282278611696596</c:v>
                </c:pt>
                <c:pt idx="12">
                  <c:v>0.283253312212134</c:v>
                </c:pt>
                <c:pt idx="13">
                  <c:v>0.284295768505638</c:v>
                </c:pt>
                <c:pt idx="14">
                  <c:v>0.287736395401833</c:v>
                </c:pt>
                <c:pt idx="15">
                  <c:v>0.292442802831971</c:v>
                </c:pt>
                <c:pt idx="16">
                  <c:v>0.29279552036668</c:v>
                </c:pt>
                <c:pt idx="17">
                  <c:v>0.29490041670786</c:v>
                </c:pt>
                <c:pt idx="18">
                  <c:v>0.29490041670786</c:v>
                </c:pt>
                <c:pt idx="19">
                  <c:v>0.295208359431013</c:v>
                </c:pt>
                <c:pt idx="20">
                  <c:v>0.3</c:v>
                </c:pt>
                <c:pt idx="21">
                  <c:v>0.213972472794987</c:v>
                </c:pt>
              </c:numCache>
            </c:numRef>
          </c:val>
        </c:ser>
        <c:ser>
          <c:idx val="2"/>
          <c:order val="2"/>
          <c:tx>
            <c:strRef>
              <c:f>B5b_zklamani!$B$39</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B5b_zklamani!$C$36:$X$36</c:f>
              <c:strCache>
                <c:ptCount val="22"/>
                <c:pt idx="0">
                  <c:v>Ponožky</c:v>
                </c:pt>
                <c:pt idx="1">
                  <c:v>Utierky</c:v>
                </c:pt>
                <c:pt idx="2">
                  <c:v>Záclony alebo závesy</c:v>
                </c:pt>
                <c:pt idx="3">
                  <c:v>Legíny</c:v>
                </c:pt>
                <c:pt idx="4">
                  <c:v>Papuče</c:v>
                </c:pt>
                <c:pt idx="5">
                  <c:v>Šaty, sukňa</c:v>
                </c:pt>
                <c:pt idx="6">
                  <c:v>Uteráky</c:v>
                </c:pt>
                <c:pt idx="7">
                  <c:v>Plavky</c:v>
                </c:pt>
                <c:pt idx="8">
                  <c:v>Pyžamo</c:v>
                </c:pt>
                <c:pt idx="9">
                  <c:v>Overal</c:v>
                </c:pt>
                <c:pt idx="10">
                  <c:v>Nohavice, šortky, džínsy</c:v>
                </c:pt>
                <c:pt idx="11">
                  <c:v>Bunda, kabát, sako</c:v>
                </c:pt>
                <c:pt idx="12">
                  <c:v>Pančuchy</c:v>
                </c:pt>
                <c:pt idx="13">
                  <c:v>Posteľná bielizeň</c:v>
                </c:pt>
                <c:pt idx="14">
                  <c:v>Spodná bielizeň</c:v>
                </c:pt>
                <c:pt idx="15">
                  <c:v>Košeľa</c:v>
                </c:pt>
                <c:pt idx="16">
                  <c:v>Šatka, šál</c:v>
                </c:pt>
                <c:pt idx="17">
                  <c:v>Čiapka, rukavice</c:v>
                </c:pt>
                <c:pt idx="18">
                  <c:v>Sveter, mikina</c:v>
                </c:pt>
                <c:pt idx="19">
                  <c:v>Top</c:v>
                </c:pt>
                <c:pt idx="20">
                  <c:v>Tričko</c:v>
                </c:pt>
                <c:pt idx="21">
                  <c:v>Niečo iné</c:v>
                </c:pt>
              </c:strCache>
            </c:strRef>
          </c:cat>
          <c:val>
            <c:numRef>
              <c:f>B5b_zklamani!$C$39:$X$39</c:f>
              <c:numCache>
                <c:formatCode>0%</c:formatCode>
                <c:ptCount val="22"/>
                <c:pt idx="0">
                  <c:v>0.243848555417163</c:v>
                </c:pt>
                <c:pt idx="1">
                  <c:v>0.0900421074515051</c:v>
                </c:pt>
                <c:pt idx="2">
                  <c:v>0.137164430601121</c:v>
                </c:pt>
                <c:pt idx="3">
                  <c:v>0.090379933583656</c:v>
                </c:pt>
                <c:pt idx="4">
                  <c:v>0.0488082624703889</c:v>
                </c:pt>
                <c:pt idx="5">
                  <c:v>0.0725825599652782</c:v>
                </c:pt>
                <c:pt idx="6">
                  <c:v>0.0358580783756627</c:v>
                </c:pt>
                <c:pt idx="7">
                  <c:v>0.0242282884023058</c:v>
                </c:pt>
                <c:pt idx="8">
                  <c:v>0.0391982259796958</c:v>
                </c:pt>
                <c:pt idx="9">
                  <c:v>0.00704584040747029</c:v>
                </c:pt>
                <c:pt idx="10">
                  <c:v>0.0312741288097762</c:v>
                </c:pt>
                <c:pt idx="11">
                  <c:v>0.0242282884023058</c:v>
                </c:pt>
                <c:pt idx="12">
                  <c:v>0.0167423166210457</c:v>
                </c:pt>
                <c:pt idx="13">
                  <c:v>0.0120699213471467</c:v>
                </c:pt>
                <c:pt idx="14">
                  <c:v>0.0117182356813693</c:v>
                </c:pt>
                <c:pt idx="15">
                  <c:v>0.0</c:v>
                </c:pt>
                <c:pt idx="16">
                  <c:v>0.0120699213471467</c:v>
                </c:pt>
                <c:pt idx="17">
                  <c:v>0.00502408093967638</c:v>
                </c:pt>
                <c:pt idx="18">
                  <c:v>0.00502408093967638</c:v>
                </c:pt>
                <c:pt idx="19">
                  <c:v>0.00502408093967638</c:v>
                </c:pt>
                <c:pt idx="20">
                  <c:v>0.0</c:v>
                </c:pt>
                <c:pt idx="21">
                  <c:v>0.0876686623179342</c:v>
                </c:pt>
              </c:numCache>
            </c:numRef>
          </c:val>
        </c:ser>
        <c:ser>
          <c:idx val="3"/>
          <c:order val="3"/>
          <c:tx>
            <c:strRef>
              <c:f>B5b_zklamani!$B$40</c:f>
              <c:strCache>
                <c:ptCount val="1"/>
                <c:pt idx="0">
                  <c:v>60%</c:v>
                </c:pt>
              </c:strCache>
            </c:strRef>
          </c:tx>
          <c:spPr>
            <a:noFill/>
            <a:ln w="25400">
              <a:noFill/>
            </a:ln>
          </c:spPr>
          <c:invertIfNegative val="0"/>
          <c:dLbls>
            <c:delete val="1"/>
          </c:dLbls>
          <c:cat>
            <c:strRef>
              <c:f>B5b_zklamani!$C$36:$X$36</c:f>
              <c:strCache>
                <c:ptCount val="22"/>
                <c:pt idx="0">
                  <c:v>Ponožky</c:v>
                </c:pt>
                <c:pt idx="1">
                  <c:v>Utierky</c:v>
                </c:pt>
                <c:pt idx="2">
                  <c:v>Záclony alebo závesy</c:v>
                </c:pt>
                <c:pt idx="3">
                  <c:v>Legíny</c:v>
                </c:pt>
                <c:pt idx="4">
                  <c:v>Papuče</c:v>
                </c:pt>
                <c:pt idx="5">
                  <c:v>Šaty, sukňa</c:v>
                </c:pt>
                <c:pt idx="6">
                  <c:v>Uteráky</c:v>
                </c:pt>
                <c:pt idx="7">
                  <c:v>Plavky</c:v>
                </c:pt>
                <c:pt idx="8">
                  <c:v>Pyžamo</c:v>
                </c:pt>
                <c:pt idx="9">
                  <c:v>Overal</c:v>
                </c:pt>
                <c:pt idx="10">
                  <c:v>Nohavice, šortky, džínsy</c:v>
                </c:pt>
                <c:pt idx="11">
                  <c:v>Bunda, kabát, sako</c:v>
                </c:pt>
                <c:pt idx="12">
                  <c:v>Pančuchy</c:v>
                </c:pt>
                <c:pt idx="13">
                  <c:v>Posteľná bielizeň</c:v>
                </c:pt>
                <c:pt idx="14">
                  <c:v>Spodná bielizeň</c:v>
                </c:pt>
                <c:pt idx="15">
                  <c:v>Košeľa</c:v>
                </c:pt>
                <c:pt idx="16">
                  <c:v>Šatka, šál</c:v>
                </c:pt>
                <c:pt idx="17">
                  <c:v>Čiapka, rukavice</c:v>
                </c:pt>
                <c:pt idx="18">
                  <c:v>Sveter, mikina</c:v>
                </c:pt>
                <c:pt idx="19">
                  <c:v>Top</c:v>
                </c:pt>
                <c:pt idx="20">
                  <c:v>Tričko</c:v>
                </c:pt>
                <c:pt idx="21">
                  <c:v>Niečo iné</c:v>
                </c:pt>
              </c:strCache>
            </c:strRef>
          </c:cat>
          <c:val>
            <c:numRef>
              <c:f>B5b_zklamani!$C$40:$X$40</c:f>
              <c:numCache>
                <c:formatCode>0%</c:formatCode>
                <c:ptCount val="22"/>
                <c:pt idx="0">
                  <c:v>0.0561514445828372</c:v>
                </c:pt>
                <c:pt idx="1">
                  <c:v>0.209957892548495</c:v>
                </c:pt>
                <c:pt idx="2">
                  <c:v>0.162835569398879</c:v>
                </c:pt>
                <c:pt idx="3">
                  <c:v>0.209620066416344</c:v>
                </c:pt>
                <c:pt idx="4">
                  <c:v>0.251191737529611</c:v>
                </c:pt>
                <c:pt idx="5">
                  <c:v>0.227417440034722</c:v>
                </c:pt>
                <c:pt idx="6">
                  <c:v>0.264141921624337</c:v>
                </c:pt>
                <c:pt idx="7">
                  <c:v>0.275771711597694</c:v>
                </c:pt>
                <c:pt idx="8">
                  <c:v>0.260801774020304</c:v>
                </c:pt>
                <c:pt idx="9">
                  <c:v>0.29295415959253</c:v>
                </c:pt>
                <c:pt idx="10">
                  <c:v>0.268725871190224</c:v>
                </c:pt>
                <c:pt idx="11">
                  <c:v>0.275771711597694</c:v>
                </c:pt>
                <c:pt idx="12">
                  <c:v>0.283257683378955</c:v>
                </c:pt>
                <c:pt idx="13">
                  <c:v>0.287930078652854</c:v>
                </c:pt>
                <c:pt idx="14">
                  <c:v>0.288281764318631</c:v>
                </c:pt>
                <c:pt idx="15">
                  <c:v>0.3</c:v>
                </c:pt>
                <c:pt idx="16">
                  <c:v>0.287930078652854</c:v>
                </c:pt>
                <c:pt idx="17">
                  <c:v>0.294975919060324</c:v>
                </c:pt>
                <c:pt idx="18">
                  <c:v>0.294975919060324</c:v>
                </c:pt>
                <c:pt idx="19">
                  <c:v>0.294975919060324</c:v>
                </c:pt>
                <c:pt idx="20">
                  <c:v>0.3</c:v>
                </c:pt>
                <c:pt idx="21">
                  <c:v>0.212331337682066</c:v>
                </c:pt>
              </c:numCache>
            </c:numRef>
          </c:val>
        </c:ser>
        <c:ser>
          <c:idx val="4"/>
          <c:order val="4"/>
          <c:tx>
            <c:strRef>
              <c:f>B5b_zklamani!$B$41</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B5b_zklamani!$C$36:$X$36</c:f>
              <c:strCache>
                <c:ptCount val="22"/>
                <c:pt idx="0">
                  <c:v>Ponožky</c:v>
                </c:pt>
                <c:pt idx="1">
                  <c:v>Utierky</c:v>
                </c:pt>
                <c:pt idx="2">
                  <c:v>Záclony alebo závesy</c:v>
                </c:pt>
                <c:pt idx="3">
                  <c:v>Legíny</c:v>
                </c:pt>
                <c:pt idx="4">
                  <c:v>Papuče</c:v>
                </c:pt>
                <c:pt idx="5">
                  <c:v>Šaty, sukňa</c:v>
                </c:pt>
                <c:pt idx="6">
                  <c:v>Uteráky</c:v>
                </c:pt>
                <c:pt idx="7">
                  <c:v>Plavky</c:v>
                </c:pt>
                <c:pt idx="8">
                  <c:v>Pyžamo</c:v>
                </c:pt>
                <c:pt idx="9">
                  <c:v>Overal</c:v>
                </c:pt>
                <c:pt idx="10">
                  <c:v>Nohavice, šortky, džínsy</c:v>
                </c:pt>
                <c:pt idx="11">
                  <c:v>Bunda, kabát, sako</c:v>
                </c:pt>
                <c:pt idx="12">
                  <c:v>Pančuchy</c:v>
                </c:pt>
                <c:pt idx="13">
                  <c:v>Posteľná bielizeň</c:v>
                </c:pt>
                <c:pt idx="14">
                  <c:v>Spodná bielizeň</c:v>
                </c:pt>
                <c:pt idx="15">
                  <c:v>Košeľa</c:v>
                </c:pt>
                <c:pt idx="16">
                  <c:v>Šatka, šál</c:v>
                </c:pt>
                <c:pt idx="17">
                  <c:v>Čiapka, rukavice</c:v>
                </c:pt>
                <c:pt idx="18">
                  <c:v>Sveter, mikina</c:v>
                </c:pt>
                <c:pt idx="19">
                  <c:v>Top</c:v>
                </c:pt>
                <c:pt idx="20">
                  <c:v>Tričko</c:v>
                </c:pt>
                <c:pt idx="21">
                  <c:v>Niečo iné</c:v>
                </c:pt>
              </c:strCache>
            </c:strRef>
          </c:cat>
          <c:val>
            <c:numRef>
              <c:f>B5b_zklamani!$C$41:$X$41</c:f>
              <c:numCache>
                <c:formatCode>0%</c:formatCode>
                <c:ptCount val="22"/>
                <c:pt idx="0">
                  <c:v>0.164108634780431</c:v>
                </c:pt>
                <c:pt idx="1">
                  <c:v>0.259390879365647</c:v>
                </c:pt>
                <c:pt idx="2">
                  <c:v>0.183642718241868</c:v>
                </c:pt>
                <c:pt idx="3">
                  <c:v>0.0348514421254722</c:v>
                </c:pt>
                <c:pt idx="4">
                  <c:v>0.0427575415192431</c:v>
                </c:pt>
                <c:pt idx="5">
                  <c:v>0.0123278693238663</c:v>
                </c:pt>
                <c:pt idx="6">
                  <c:v>0.0276595260318255</c:v>
                </c:pt>
                <c:pt idx="7">
                  <c:v>0.0370201119161416</c:v>
                </c:pt>
                <c:pt idx="8">
                  <c:v>0.0161152534168531</c:v>
                </c:pt>
                <c:pt idx="9">
                  <c:v>0.0368367934200243</c:v>
                </c:pt>
                <c:pt idx="10">
                  <c:v>0.00835836489486746</c:v>
                </c:pt>
                <c:pt idx="11">
                  <c:v>0.0115442726149724</c:v>
                </c:pt>
                <c:pt idx="12">
                  <c:v>0.016750837414067</c:v>
                </c:pt>
                <c:pt idx="13">
                  <c:v>0.0191543465853835</c:v>
                </c:pt>
                <c:pt idx="14">
                  <c:v>0.0127813329850681</c:v>
                </c:pt>
                <c:pt idx="15">
                  <c:v>0.0147313784951828</c:v>
                </c:pt>
                <c:pt idx="16">
                  <c:v>0.00258562950732854</c:v>
                </c:pt>
                <c:pt idx="17">
                  <c:v>0.0051712590146571</c:v>
                </c:pt>
                <c:pt idx="18">
                  <c:v>0.0051712590146571</c:v>
                </c:pt>
                <c:pt idx="19">
                  <c:v>0.00457098080188064</c:v>
                </c:pt>
                <c:pt idx="20">
                  <c:v>0.0</c:v>
                </c:pt>
                <c:pt idx="21">
                  <c:v>0.0844695685305645</c:v>
                </c:pt>
              </c:numCache>
            </c:numRef>
          </c:val>
        </c:ser>
        <c:ser>
          <c:idx val="5"/>
          <c:order val="5"/>
          <c:tx>
            <c:strRef>
              <c:f>B5b_zklamani!$B$42</c:f>
              <c:strCache>
                <c:ptCount val="1"/>
                <c:pt idx="0">
                  <c:v>90%</c:v>
                </c:pt>
              </c:strCache>
            </c:strRef>
          </c:tx>
          <c:spPr>
            <a:noFill/>
          </c:spPr>
          <c:invertIfNegative val="0"/>
          <c:dLbls>
            <c:delete val="1"/>
          </c:dLbls>
          <c:cat>
            <c:strRef>
              <c:f>B5b_zklamani!$C$36:$X$36</c:f>
              <c:strCache>
                <c:ptCount val="22"/>
                <c:pt idx="0">
                  <c:v>Ponožky</c:v>
                </c:pt>
                <c:pt idx="1">
                  <c:v>Utierky</c:v>
                </c:pt>
                <c:pt idx="2">
                  <c:v>Záclony alebo závesy</c:v>
                </c:pt>
                <c:pt idx="3">
                  <c:v>Legíny</c:v>
                </c:pt>
                <c:pt idx="4">
                  <c:v>Papuče</c:v>
                </c:pt>
                <c:pt idx="5">
                  <c:v>Šaty, sukňa</c:v>
                </c:pt>
                <c:pt idx="6">
                  <c:v>Uteráky</c:v>
                </c:pt>
                <c:pt idx="7">
                  <c:v>Plavky</c:v>
                </c:pt>
                <c:pt idx="8">
                  <c:v>Pyžamo</c:v>
                </c:pt>
                <c:pt idx="9">
                  <c:v>Overal</c:v>
                </c:pt>
                <c:pt idx="10">
                  <c:v>Nohavice, šortky, džínsy</c:v>
                </c:pt>
                <c:pt idx="11">
                  <c:v>Bunda, kabát, sako</c:v>
                </c:pt>
                <c:pt idx="12">
                  <c:v>Pančuchy</c:v>
                </c:pt>
                <c:pt idx="13">
                  <c:v>Posteľná bielizeň</c:v>
                </c:pt>
                <c:pt idx="14">
                  <c:v>Spodná bielizeň</c:v>
                </c:pt>
                <c:pt idx="15">
                  <c:v>Košeľa</c:v>
                </c:pt>
                <c:pt idx="16">
                  <c:v>Šatka, šál</c:v>
                </c:pt>
                <c:pt idx="17">
                  <c:v>Čiapka, rukavice</c:v>
                </c:pt>
                <c:pt idx="18">
                  <c:v>Sveter, mikina</c:v>
                </c:pt>
                <c:pt idx="19">
                  <c:v>Top</c:v>
                </c:pt>
                <c:pt idx="20">
                  <c:v>Tričko</c:v>
                </c:pt>
                <c:pt idx="21">
                  <c:v>Niečo iné</c:v>
                </c:pt>
              </c:strCache>
            </c:strRef>
          </c:cat>
          <c:val>
            <c:numRef>
              <c:f>B5b_zklamani!$C$42:$X$42</c:f>
              <c:numCache>
                <c:formatCode>0%</c:formatCode>
                <c:ptCount val="22"/>
                <c:pt idx="0">
                  <c:v>0.135891365219569</c:v>
                </c:pt>
                <c:pt idx="1">
                  <c:v>0.0406091206343537</c:v>
                </c:pt>
                <c:pt idx="2">
                  <c:v>0.116357281758132</c:v>
                </c:pt>
                <c:pt idx="3">
                  <c:v>0.265148557874528</c:v>
                </c:pt>
                <c:pt idx="4">
                  <c:v>0.257242458480757</c:v>
                </c:pt>
                <c:pt idx="5">
                  <c:v>0.287672130676134</c:v>
                </c:pt>
                <c:pt idx="6">
                  <c:v>0.272340473968174</c:v>
                </c:pt>
                <c:pt idx="7">
                  <c:v>0.262979888083859</c:v>
                </c:pt>
                <c:pt idx="8">
                  <c:v>0.283884746583147</c:v>
                </c:pt>
                <c:pt idx="9">
                  <c:v>0.263163206579976</c:v>
                </c:pt>
                <c:pt idx="10">
                  <c:v>0.291641635105132</c:v>
                </c:pt>
                <c:pt idx="11">
                  <c:v>0.288455727385027</c:v>
                </c:pt>
                <c:pt idx="12">
                  <c:v>0.283249162585933</c:v>
                </c:pt>
                <c:pt idx="13">
                  <c:v>0.280845653414616</c:v>
                </c:pt>
                <c:pt idx="14">
                  <c:v>0.287218667014933</c:v>
                </c:pt>
                <c:pt idx="15">
                  <c:v>0.285268621504818</c:v>
                </c:pt>
                <c:pt idx="16">
                  <c:v>0.297414370492672</c:v>
                </c:pt>
                <c:pt idx="17">
                  <c:v>0.294828740985344</c:v>
                </c:pt>
                <c:pt idx="18">
                  <c:v>0.294828740985344</c:v>
                </c:pt>
                <c:pt idx="19">
                  <c:v>0.295429019198119</c:v>
                </c:pt>
                <c:pt idx="20">
                  <c:v>0.3</c:v>
                </c:pt>
                <c:pt idx="21">
                  <c:v>0.215530431469437</c:v>
                </c:pt>
              </c:numCache>
            </c:numRef>
          </c:val>
        </c:ser>
        <c:ser>
          <c:idx val="6"/>
          <c:order val="6"/>
          <c:tx>
            <c:strRef>
              <c:f>B5b_zklamani!$B$43</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B5b_zklamani!$C$36:$X$36</c:f>
              <c:strCache>
                <c:ptCount val="22"/>
                <c:pt idx="0">
                  <c:v>Ponožky</c:v>
                </c:pt>
                <c:pt idx="1">
                  <c:v>Utierky</c:v>
                </c:pt>
                <c:pt idx="2">
                  <c:v>Záclony alebo závesy</c:v>
                </c:pt>
                <c:pt idx="3">
                  <c:v>Legíny</c:v>
                </c:pt>
                <c:pt idx="4">
                  <c:v>Papuče</c:v>
                </c:pt>
                <c:pt idx="5">
                  <c:v>Šaty, sukňa</c:v>
                </c:pt>
                <c:pt idx="6">
                  <c:v>Uteráky</c:v>
                </c:pt>
                <c:pt idx="7">
                  <c:v>Plavky</c:v>
                </c:pt>
                <c:pt idx="8">
                  <c:v>Pyžamo</c:v>
                </c:pt>
                <c:pt idx="9">
                  <c:v>Overal</c:v>
                </c:pt>
                <c:pt idx="10">
                  <c:v>Nohavice, šortky, džínsy</c:v>
                </c:pt>
                <c:pt idx="11">
                  <c:v>Bunda, kabát, sako</c:v>
                </c:pt>
                <c:pt idx="12">
                  <c:v>Pančuchy</c:v>
                </c:pt>
                <c:pt idx="13">
                  <c:v>Posteľná bielizeň</c:v>
                </c:pt>
                <c:pt idx="14">
                  <c:v>Spodná bielizeň</c:v>
                </c:pt>
                <c:pt idx="15">
                  <c:v>Košeľa</c:v>
                </c:pt>
                <c:pt idx="16">
                  <c:v>Šatka, šál</c:v>
                </c:pt>
                <c:pt idx="17">
                  <c:v>Čiapka, rukavice</c:v>
                </c:pt>
                <c:pt idx="18">
                  <c:v>Sveter, mikina</c:v>
                </c:pt>
                <c:pt idx="19">
                  <c:v>Top</c:v>
                </c:pt>
                <c:pt idx="20">
                  <c:v>Tričko</c:v>
                </c:pt>
                <c:pt idx="21">
                  <c:v>Niečo iné</c:v>
                </c:pt>
              </c:strCache>
            </c:strRef>
          </c:cat>
          <c:val>
            <c:numRef>
              <c:f>B5b_zklamani!$C$43:$X$43</c:f>
              <c:numCache>
                <c:formatCode>0%</c:formatCode>
                <c:ptCount val="22"/>
                <c:pt idx="0">
                  <c:v>0.131188118811881</c:v>
                </c:pt>
                <c:pt idx="1">
                  <c:v>0.150990099009901</c:v>
                </c:pt>
                <c:pt idx="2">
                  <c:v>0.143564356435644</c:v>
                </c:pt>
                <c:pt idx="3">
                  <c:v>0.051980198019802</c:v>
                </c:pt>
                <c:pt idx="4">
                  <c:v>0.0915841584158417</c:v>
                </c:pt>
                <c:pt idx="5">
                  <c:v>0.0198019801980198</c:v>
                </c:pt>
                <c:pt idx="6">
                  <c:v>0.0222772277227724</c:v>
                </c:pt>
                <c:pt idx="7">
                  <c:v>0.0198019801980198</c:v>
                </c:pt>
                <c:pt idx="8">
                  <c:v>0.0594059405940594</c:v>
                </c:pt>
                <c:pt idx="9">
                  <c:v>0.0445544554455447</c:v>
                </c:pt>
                <c:pt idx="10">
                  <c:v>0.00742574257425743</c:v>
                </c:pt>
                <c:pt idx="11">
                  <c:v>0.00742574257425743</c:v>
                </c:pt>
                <c:pt idx="12">
                  <c:v>0.0445544554455447</c:v>
                </c:pt>
                <c:pt idx="13">
                  <c:v>0.0198019801980198</c:v>
                </c:pt>
                <c:pt idx="14">
                  <c:v>0.0222772277227724</c:v>
                </c:pt>
                <c:pt idx="15">
                  <c:v>0.0123762376237624</c:v>
                </c:pt>
                <c:pt idx="16">
                  <c:v>0.0148514851485149</c:v>
                </c:pt>
                <c:pt idx="17">
                  <c:v>0.0148514851485149</c:v>
                </c:pt>
                <c:pt idx="18">
                  <c:v>0.00742574257425743</c:v>
                </c:pt>
                <c:pt idx="19">
                  <c:v>0.00742574257425743</c:v>
                </c:pt>
                <c:pt idx="20">
                  <c:v>0.00990099009900993</c:v>
                </c:pt>
                <c:pt idx="21">
                  <c:v>0.0965346534653466</c:v>
                </c:pt>
              </c:numCache>
            </c:numRef>
          </c:val>
        </c:ser>
        <c:dLbls>
          <c:showLegendKey val="0"/>
          <c:showVal val="1"/>
          <c:showCatName val="0"/>
          <c:showSerName val="0"/>
          <c:showPercent val="0"/>
          <c:showBubbleSize val="0"/>
        </c:dLbls>
        <c:gapWidth val="91"/>
        <c:overlap val="100"/>
        <c:axId val="-2129532720"/>
        <c:axId val="-2129530224"/>
      </c:barChart>
      <c:catAx>
        <c:axId val="-2129532720"/>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129530224"/>
        <c:crosses val="autoZero"/>
        <c:auto val="1"/>
        <c:lblAlgn val="ctr"/>
        <c:lblOffset val="100"/>
        <c:noMultiLvlLbl val="0"/>
      </c:catAx>
      <c:valAx>
        <c:axId val="-2129530224"/>
        <c:scaling>
          <c:orientation val="minMax"/>
        </c:scaling>
        <c:delete val="1"/>
        <c:axPos val="t"/>
        <c:numFmt formatCode="0%" sourceLinked="1"/>
        <c:majorTickMark val="out"/>
        <c:minorTickMark val="none"/>
        <c:tickLblPos val="none"/>
        <c:crossAx val="-2129532720"/>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22526521243148"/>
          <c:y val="0.0545970209930499"/>
          <c:w val="0.626896294145613"/>
          <c:h val="0.806716282765025"/>
        </c:manualLayout>
      </c:layout>
      <c:barChart>
        <c:barDir val="col"/>
        <c:grouping val="percentStacked"/>
        <c:varyColors val="0"/>
        <c:ser>
          <c:idx val="2"/>
          <c:order val="0"/>
          <c:tx>
            <c:strRef>
              <c:f>'B6_vetsi radost'!$C$21</c:f>
              <c:strCache>
                <c:ptCount val="1"/>
                <c:pt idx="0">
                  <c:v>Rozhodne súhlasím</c:v>
                </c:pt>
              </c:strCache>
            </c:strRef>
          </c:tx>
          <c:spPr>
            <a:solidFill>
              <a:srgbClr val="C00000"/>
            </a:solidFill>
          </c:spPr>
          <c:invertIfNegative val="0"/>
          <c:dLbls>
            <c:numFmt formatCode="#,##0&quot;%&quot;" sourceLinked="0"/>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'B6_vetsi radost'!$B$22:$B$25</c:f>
              <c:strCache>
                <c:ptCount val="4"/>
                <c:pt idx="0">
                  <c:v>Celkom SR</c:v>
                </c:pt>
                <c:pt idx="1">
                  <c:v>Muži</c:v>
                </c:pt>
                <c:pt idx="2">
                  <c:v>Ženy</c:v>
                </c:pt>
                <c:pt idx="3">
                  <c:v>Celkom ČR</c:v>
                </c:pt>
              </c:strCache>
            </c:strRef>
          </c:cat>
          <c:val>
            <c:numRef>
              <c:f>'B6_vetsi radost'!$C$22:$C$25</c:f>
              <c:numCache>
                <c:formatCode>0</c:formatCode>
                <c:ptCount val="4"/>
                <c:pt idx="0">
                  <c:v>30.79791460917685</c:v>
                </c:pt>
                <c:pt idx="1">
                  <c:v>17.99938543910103</c:v>
                </c:pt>
                <c:pt idx="2">
                  <c:v>42.94778538076928</c:v>
                </c:pt>
                <c:pt idx="3">
                  <c:v>44.55445544554448</c:v>
                </c:pt>
              </c:numCache>
            </c:numRef>
          </c:val>
        </c:ser>
        <c:ser>
          <c:idx val="3"/>
          <c:order val="1"/>
          <c:tx>
            <c:strRef>
              <c:f>'B6_vetsi radost'!$D$21</c:f>
              <c:strCache>
                <c:ptCount val="1"/>
                <c:pt idx="0">
                  <c:v>Skôr súhlasím</c:v>
                </c:pt>
              </c:strCache>
            </c:strRef>
          </c:tx>
          <c:spPr>
            <a:solidFill>
              <a:srgbClr val="F34E0D"/>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'B6_vetsi radost'!$B$22:$B$25</c:f>
              <c:strCache>
                <c:ptCount val="4"/>
                <c:pt idx="0">
                  <c:v>Celkom SR</c:v>
                </c:pt>
                <c:pt idx="1">
                  <c:v>Muži</c:v>
                </c:pt>
                <c:pt idx="2">
                  <c:v>Ženy</c:v>
                </c:pt>
                <c:pt idx="3">
                  <c:v>Celkom ČR</c:v>
                </c:pt>
              </c:strCache>
            </c:strRef>
          </c:cat>
          <c:val>
            <c:numRef>
              <c:f>'B6_vetsi radost'!$D$22:$D$25</c:f>
              <c:numCache>
                <c:formatCode>0</c:formatCode>
                <c:ptCount val="4"/>
                <c:pt idx="0">
                  <c:v>46.5120259573652</c:v>
                </c:pt>
                <c:pt idx="1">
                  <c:v>54.26709509646052</c:v>
                </c:pt>
                <c:pt idx="2">
                  <c:v>39.15000125806809</c:v>
                </c:pt>
                <c:pt idx="3">
                  <c:v>35.14851485148515</c:v>
                </c:pt>
              </c:numCache>
            </c:numRef>
          </c:val>
        </c:ser>
        <c:ser>
          <c:idx val="4"/>
          <c:order val="2"/>
          <c:tx>
            <c:strRef>
              <c:f>'B6_vetsi radost'!$E$21</c:f>
              <c:strCache>
                <c:ptCount val="1"/>
                <c:pt idx="0">
                  <c:v>Skôr nesúhlasím</c:v>
                </c:pt>
              </c:strCache>
            </c:strRef>
          </c:tx>
          <c:spPr>
            <a:solidFill>
              <a:srgbClr val="FFA102"/>
            </a:solidFill>
          </c:spPr>
          <c:invertIfNegative val="0"/>
          <c:dLbls>
            <c:numFmt formatCode="#,##0&quot;%&quot;" sourceLinked="0"/>
            <c:spPr>
              <a:noFill/>
              <a:ln>
                <a:noFill/>
              </a:ln>
              <a:effectLst/>
            </c:spPr>
            <c:txPr>
              <a:bodyPr/>
              <a:lstStyle/>
              <a:p>
                <a:pPr>
                  <a:defRPr sz="105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'B6_vetsi radost'!$B$22:$B$25</c:f>
              <c:strCache>
                <c:ptCount val="4"/>
                <c:pt idx="0">
                  <c:v>Celkom SR</c:v>
                </c:pt>
                <c:pt idx="1">
                  <c:v>Muži</c:v>
                </c:pt>
                <c:pt idx="2">
                  <c:v>Ženy</c:v>
                </c:pt>
                <c:pt idx="3">
                  <c:v>Celkom ČR</c:v>
                </c:pt>
              </c:strCache>
            </c:strRef>
          </c:cat>
          <c:val>
            <c:numRef>
              <c:f>'B6_vetsi radost'!$E$22:$E$25</c:f>
              <c:numCache>
                <c:formatCode>0</c:formatCode>
                <c:ptCount val="4"/>
                <c:pt idx="0">
                  <c:v>16.70887674210147</c:v>
                </c:pt>
                <c:pt idx="1">
                  <c:v>18.86998298559886</c:v>
                </c:pt>
                <c:pt idx="2">
                  <c:v>14.65730024973651</c:v>
                </c:pt>
                <c:pt idx="3">
                  <c:v>14.35643564356439</c:v>
                </c:pt>
              </c:numCache>
            </c:numRef>
          </c:val>
        </c:ser>
        <c:ser>
          <c:idx val="5"/>
          <c:order val="3"/>
          <c:tx>
            <c:strRef>
              <c:f>'B6_vetsi radost'!$F$21</c:f>
              <c:strCache>
                <c:ptCount val="1"/>
                <c:pt idx="0">
                  <c:v>Rozhodne nesúhlasím</c:v>
                </c:pt>
              </c:strCache>
            </c:strRef>
          </c:tx>
          <c:spPr>
            <a:solidFill>
              <a:srgbClr val="8B8278"/>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'B6_vetsi radost'!$B$22:$B$25</c:f>
              <c:strCache>
                <c:ptCount val="4"/>
                <c:pt idx="0">
                  <c:v>Celkom SR</c:v>
                </c:pt>
                <c:pt idx="1">
                  <c:v>Muži</c:v>
                </c:pt>
                <c:pt idx="2">
                  <c:v>Ženy</c:v>
                </c:pt>
                <c:pt idx="3">
                  <c:v>Celkom ČR</c:v>
                </c:pt>
              </c:strCache>
            </c:strRef>
          </c:cat>
          <c:val>
            <c:numRef>
              <c:f>'B6_vetsi radost'!$F$22:$F$25</c:f>
              <c:numCache>
                <c:formatCode>0</c:formatCode>
                <c:ptCount val="4"/>
                <c:pt idx="0">
                  <c:v>5.98118269135647</c:v>
                </c:pt>
                <c:pt idx="1">
                  <c:v>8.863536478839627</c:v>
                </c:pt>
                <c:pt idx="2">
                  <c:v>3.244913111426097</c:v>
                </c:pt>
                <c:pt idx="3">
                  <c:v>5.940594059405932</c:v>
                </c:pt>
              </c:numCache>
            </c:numRef>
          </c:val>
        </c:ser>
        <c:dLbls>
          <c:showLegendKey val="0"/>
          <c:showVal val="1"/>
          <c:showCatName val="0"/>
          <c:showSerName val="0"/>
          <c:showPercent val="0"/>
          <c:showBubbleSize val="0"/>
        </c:dLbls>
        <c:gapWidth val="150"/>
        <c:overlap val="100"/>
        <c:axId val="-2092772912"/>
        <c:axId val="-2092770128"/>
      </c:barChart>
      <c:catAx>
        <c:axId val="-2092772912"/>
        <c:scaling>
          <c:orientation val="minMax"/>
        </c:scaling>
        <c:delete val="0"/>
        <c:axPos val="b"/>
        <c:numFmt formatCode="General" sourceLinked="1"/>
        <c:majorTickMark val="out"/>
        <c:minorTickMark val="none"/>
        <c:tickLblPos val="low"/>
        <c:spPr>
          <a:ln>
            <a:noFill/>
          </a:ln>
        </c:spPr>
        <c:txPr>
          <a:bodyPr/>
          <a:lstStyle/>
          <a:p>
            <a:pPr>
              <a:defRPr sz="1050"/>
            </a:pPr>
            <a:endParaRPr lang="en-US"/>
          </a:p>
        </c:txPr>
        <c:crossAx val="-2092770128"/>
        <c:crosses val="autoZero"/>
        <c:auto val="1"/>
        <c:lblAlgn val="ctr"/>
        <c:lblOffset val="100"/>
        <c:noMultiLvlLbl val="0"/>
      </c:catAx>
      <c:valAx>
        <c:axId val="-2092770128"/>
        <c:scaling>
          <c:orientation val="minMax"/>
        </c:scaling>
        <c:delete val="1"/>
        <c:axPos val="l"/>
        <c:numFmt formatCode="0%" sourceLinked="1"/>
        <c:majorTickMark val="out"/>
        <c:minorTickMark val="none"/>
        <c:tickLblPos val="none"/>
        <c:crossAx val="-2092772912"/>
        <c:crosses val="autoZero"/>
        <c:crossBetween val="between"/>
      </c:valAx>
      <c:spPr>
        <a:noFill/>
        <a:ln>
          <a:noFill/>
        </a:ln>
      </c:spPr>
    </c:plotArea>
    <c:legend>
      <c:legendPos val="r"/>
      <c:layout>
        <c:manualLayout>
          <c:xMode val="edge"/>
          <c:yMode val="edge"/>
          <c:x val="0.631369711729629"/>
          <c:y val="0.0356796078710522"/>
          <c:w val="0.32605121692327"/>
          <c:h val="0.848765198667101"/>
        </c:manualLayout>
      </c:layout>
      <c:overlay val="0"/>
      <c:txPr>
        <a:bodyPr/>
        <a:lstStyle/>
        <a:p>
          <a:pPr>
            <a:defRPr sz="105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22526521243148"/>
          <c:y val="0.0545970209930499"/>
          <c:w val="0.626896294145613"/>
          <c:h val="0.806716282765025"/>
        </c:manualLayout>
      </c:layout>
      <c:barChart>
        <c:barDir val="col"/>
        <c:grouping val="percentStacked"/>
        <c:varyColors val="0"/>
        <c:ser>
          <c:idx val="2"/>
          <c:order val="0"/>
          <c:tx>
            <c:strRef>
              <c:f>'B6_mene nudne'!$C$21</c:f>
              <c:strCache>
                <c:ptCount val="1"/>
                <c:pt idx="0">
                  <c:v>Rozhodne súhlasím</c:v>
                </c:pt>
              </c:strCache>
            </c:strRef>
          </c:tx>
          <c:spPr>
            <a:solidFill>
              <a:srgbClr val="C00000"/>
            </a:solidFill>
          </c:spPr>
          <c:invertIfNegative val="0"/>
          <c:dLbls>
            <c:numFmt formatCode="#,##0&quot;%&quot;" sourceLinked="0"/>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'B6_mene nudne'!$B$22:$B$25</c:f>
              <c:strCache>
                <c:ptCount val="4"/>
                <c:pt idx="0">
                  <c:v>Celkom SR</c:v>
                </c:pt>
                <c:pt idx="1">
                  <c:v>Muži</c:v>
                </c:pt>
                <c:pt idx="2">
                  <c:v>Ženy</c:v>
                </c:pt>
                <c:pt idx="3">
                  <c:v>Celkom ČR</c:v>
                </c:pt>
              </c:strCache>
            </c:strRef>
          </c:cat>
          <c:val>
            <c:numRef>
              <c:f>'B6_mene nudne'!$C$22:$C$25</c:f>
              <c:numCache>
                <c:formatCode>0</c:formatCode>
                <c:ptCount val="4"/>
                <c:pt idx="0">
                  <c:v>28.08558611765269</c:v>
                </c:pt>
                <c:pt idx="1">
                  <c:v>19.00300715407243</c:v>
                </c:pt>
                <c:pt idx="2">
                  <c:v>36.70783944175324</c:v>
                </c:pt>
                <c:pt idx="3">
                  <c:v>35.14851485148515</c:v>
                </c:pt>
              </c:numCache>
            </c:numRef>
          </c:val>
        </c:ser>
        <c:ser>
          <c:idx val="3"/>
          <c:order val="1"/>
          <c:tx>
            <c:strRef>
              <c:f>'B6_mene nudne'!$D$21</c:f>
              <c:strCache>
                <c:ptCount val="1"/>
                <c:pt idx="0">
                  <c:v>Skôr súhlasím</c:v>
                </c:pt>
              </c:strCache>
            </c:strRef>
          </c:tx>
          <c:spPr>
            <a:solidFill>
              <a:srgbClr val="F34E0D"/>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'B6_mene nudne'!$B$22:$B$25</c:f>
              <c:strCache>
                <c:ptCount val="4"/>
                <c:pt idx="0">
                  <c:v>Celkom SR</c:v>
                </c:pt>
                <c:pt idx="1">
                  <c:v>Muži</c:v>
                </c:pt>
                <c:pt idx="2">
                  <c:v>Ženy</c:v>
                </c:pt>
                <c:pt idx="3">
                  <c:v>Celkom ČR</c:v>
                </c:pt>
              </c:strCache>
            </c:strRef>
          </c:cat>
          <c:val>
            <c:numRef>
              <c:f>'B6_mene nudne'!$D$22:$D$25</c:f>
              <c:numCache>
                <c:formatCode>0</c:formatCode>
                <c:ptCount val="4"/>
                <c:pt idx="0">
                  <c:v>47.33108086101596</c:v>
                </c:pt>
                <c:pt idx="1">
                  <c:v>49.95176517573328</c:v>
                </c:pt>
                <c:pt idx="2">
                  <c:v>44.84321875328231</c:v>
                </c:pt>
                <c:pt idx="3">
                  <c:v>43.81188118811872</c:v>
                </c:pt>
              </c:numCache>
            </c:numRef>
          </c:val>
        </c:ser>
        <c:ser>
          <c:idx val="4"/>
          <c:order val="2"/>
          <c:tx>
            <c:strRef>
              <c:f>'B6_mene nudne'!$E$21</c:f>
              <c:strCache>
                <c:ptCount val="1"/>
                <c:pt idx="0">
                  <c:v>Skôr nesúhlasím</c:v>
                </c:pt>
              </c:strCache>
            </c:strRef>
          </c:tx>
          <c:spPr>
            <a:solidFill>
              <a:srgbClr val="FFA102"/>
            </a:solidFill>
          </c:spPr>
          <c:invertIfNegative val="0"/>
          <c:dLbls>
            <c:numFmt formatCode="#,##0&quot;%&quot;" sourceLinked="0"/>
            <c:spPr>
              <a:noFill/>
              <a:ln>
                <a:noFill/>
              </a:ln>
              <a:effectLst/>
            </c:spPr>
            <c:txPr>
              <a:bodyPr/>
              <a:lstStyle/>
              <a:p>
                <a:pPr>
                  <a:defRPr sz="105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'B6_mene nudne'!$B$22:$B$25</c:f>
              <c:strCache>
                <c:ptCount val="4"/>
                <c:pt idx="0">
                  <c:v>Celkom SR</c:v>
                </c:pt>
                <c:pt idx="1">
                  <c:v>Muži</c:v>
                </c:pt>
                <c:pt idx="2">
                  <c:v>Ženy</c:v>
                </c:pt>
                <c:pt idx="3">
                  <c:v>Celkom ČR</c:v>
                </c:pt>
              </c:strCache>
            </c:strRef>
          </c:cat>
          <c:val>
            <c:numRef>
              <c:f>'B6_mene nudne'!$E$22:$E$25</c:f>
              <c:numCache>
                <c:formatCode>0</c:formatCode>
                <c:ptCount val="4"/>
                <c:pt idx="0">
                  <c:v>18.67612879467233</c:v>
                </c:pt>
                <c:pt idx="1">
                  <c:v>25.68851792347713</c:v>
                </c:pt>
                <c:pt idx="2">
                  <c:v>12.01914340338976</c:v>
                </c:pt>
                <c:pt idx="3">
                  <c:v>15.34653465346538</c:v>
                </c:pt>
              </c:numCache>
            </c:numRef>
          </c:val>
        </c:ser>
        <c:ser>
          <c:idx val="5"/>
          <c:order val="3"/>
          <c:tx>
            <c:strRef>
              <c:f>'B6_mene nudne'!$F$21</c:f>
              <c:strCache>
                <c:ptCount val="1"/>
                <c:pt idx="0">
                  <c:v>Rozhodne nesúhlasím</c:v>
                </c:pt>
              </c:strCache>
            </c:strRef>
          </c:tx>
          <c:spPr>
            <a:solidFill>
              <a:srgbClr val="8B8278"/>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'B6_mene nudne'!$B$22:$B$25</c:f>
              <c:strCache>
                <c:ptCount val="4"/>
                <c:pt idx="0">
                  <c:v>Celkom SR</c:v>
                </c:pt>
                <c:pt idx="1">
                  <c:v>Muži</c:v>
                </c:pt>
                <c:pt idx="2">
                  <c:v>Ženy</c:v>
                </c:pt>
                <c:pt idx="3">
                  <c:v>Celkom ČR</c:v>
                </c:pt>
              </c:strCache>
            </c:strRef>
          </c:cat>
          <c:val>
            <c:numRef>
              <c:f>'B6_mene nudne'!$F$22:$F$25</c:f>
              <c:numCache>
                <c:formatCode>0</c:formatCode>
                <c:ptCount val="4"/>
                <c:pt idx="0">
                  <c:v>5.907204226658926</c:v>
                </c:pt>
                <c:pt idx="1">
                  <c:v>5.356709746717026</c:v>
                </c:pt>
                <c:pt idx="2">
                  <c:v>6.429798401574553</c:v>
                </c:pt>
                <c:pt idx="3">
                  <c:v>5.693069306930696</c:v>
                </c:pt>
              </c:numCache>
            </c:numRef>
          </c:val>
        </c:ser>
        <c:dLbls>
          <c:showLegendKey val="0"/>
          <c:showVal val="1"/>
          <c:showCatName val="0"/>
          <c:showSerName val="0"/>
          <c:showPercent val="0"/>
          <c:showBubbleSize val="0"/>
        </c:dLbls>
        <c:gapWidth val="150"/>
        <c:overlap val="100"/>
        <c:axId val="-2095720064"/>
        <c:axId val="-2095736848"/>
      </c:barChart>
      <c:catAx>
        <c:axId val="-2095720064"/>
        <c:scaling>
          <c:orientation val="minMax"/>
        </c:scaling>
        <c:delete val="0"/>
        <c:axPos val="b"/>
        <c:numFmt formatCode="General" sourceLinked="1"/>
        <c:majorTickMark val="out"/>
        <c:minorTickMark val="none"/>
        <c:tickLblPos val="low"/>
        <c:spPr>
          <a:ln>
            <a:noFill/>
          </a:ln>
        </c:spPr>
        <c:txPr>
          <a:bodyPr/>
          <a:lstStyle/>
          <a:p>
            <a:pPr>
              <a:defRPr sz="1050"/>
            </a:pPr>
            <a:endParaRPr lang="en-US"/>
          </a:p>
        </c:txPr>
        <c:crossAx val="-2095736848"/>
        <c:crosses val="autoZero"/>
        <c:auto val="1"/>
        <c:lblAlgn val="ctr"/>
        <c:lblOffset val="100"/>
        <c:noMultiLvlLbl val="0"/>
      </c:catAx>
      <c:valAx>
        <c:axId val="-2095736848"/>
        <c:scaling>
          <c:orientation val="minMax"/>
        </c:scaling>
        <c:delete val="1"/>
        <c:axPos val="l"/>
        <c:numFmt formatCode="0%" sourceLinked="1"/>
        <c:majorTickMark val="out"/>
        <c:minorTickMark val="none"/>
        <c:tickLblPos val="none"/>
        <c:crossAx val="-2095720064"/>
        <c:crosses val="autoZero"/>
        <c:crossBetween val="between"/>
      </c:valAx>
      <c:spPr>
        <a:noFill/>
        <a:ln>
          <a:noFill/>
        </a:ln>
      </c:spPr>
    </c:plotArea>
    <c:legend>
      <c:legendPos val="r"/>
      <c:layout>
        <c:manualLayout>
          <c:xMode val="edge"/>
          <c:yMode val="edge"/>
          <c:x val="0.631369711729629"/>
          <c:y val="0.0356796078710522"/>
          <c:w val="0.32605121692327"/>
          <c:h val="0.848765198667101"/>
        </c:manualLayout>
      </c:layout>
      <c:overlay val="0"/>
      <c:txPr>
        <a:bodyPr/>
        <a:lstStyle/>
        <a:p>
          <a:pPr>
            <a:defRPr sz="105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'T2'!$B$43</c:f>
              <c:strCache>
                <c:ptCount val="1"/>
                <c:pt idx="0">
                  <c:v>Celkom SR</c:v>
                </c:pt>
              </c:strCache>
            </c:strRef>
          </c:tx>
          <c:spPr>
            <a:solidFill>
              <a:srgbClr val="002F5E"/>
            </a:solidFill>
            <a:ln w="25400">
              <a:noFill/>
            </a:ln>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dLblPos val="inBase"/>
              <c:showLegendKey val="0"/>
              <c:showVal val="1"/>
              <c:showCatName val="0"/>
              <c:showSerName val="0"/>
              <c:showPercent val="0"/>
              <c:showBubbleSize val="0"/>
              <c:extLst>
                <c:ext xmlns:c15="http://schemas.microsoft.com/office/drawing/2012/chart" uri="{CE6537A1-D6FC-4f65-9D91-7224C49458BB}"/>
              </c:extLst>
            </c:dLbl>
            <c:dLbl>
              <c:idx val="3"/>
              <c:dLblPos val="inBase"/>
              <c:showLegendKey val="0"/>
              <c:showVal val="1"/>
              <c:showCatName val="0"/>
              <c:showSerName val="0"/>
              <c:showPercent val="0"/>
              <c:showBubbleSize val="0"/>
              <c:extLst>
                <c:ext xmlns:c15="http://schemas.microsoft.com/office/drawing/2012/chart" uri="{CE6537A1-D6FC-4f65-9D91-7224C49458BB}"/>
              </c:extLst>
            </c:dLbl>
            <c:dLbl>
              <c:idx val="4"/>
              <c:dLblPos val="inBase"/>
              <c:showLegendKey val="0"/>
              <c:showVal val="1"/>
              <c:showCatName val="0"/>
              <c:showSerName val="0"/>
              <c:showPercent val="0"/>
              <c:showBubbleSize val="0"/>
              <c:extLst>
                <c:ext xmlns:c15="http://schemas.microsoft.com/office/drawing/2012/chart" uri="{CE6537A1-D6FC-4f65-9D91-7224C49458BB}"/>
              </c:extLst>
            </c:dLbl>
            <c:dLbl>
              <c:idx val="5"/>
              <c:dLblPos val="inBase"/>
              <c:showLegendKey val="0"/>
              <c:showVal val="1"/>
              <c:showCatName val="0"/>
              <c:showSerName val="0"/>
              <c:showPercent val="0"/>
              <c:showBubbleSize val="0"/>
              <c:extLst>
                <c:ext xmlns:c15="http://schemas.microsoft.com/office/drawing/2012/chart" uri="{CE6537A1-D6FC-4f65-9D91-7224C49458BB}"/>
              </c:extLst>
            </c:dLbl>
            <c:dLbl>
              <c:idx val="6"/>
              <c:dLblPos val="inBase"/>
              <c:showLegendKey val="0"/>
              <c:showVal val="1"/>
              <c:showCatName val="0"/>
              <c:showSerName val="0"/>
              <c:showPercent val="0"/>
              <c:showBubbleSize val="0"/>
              <c:extLst>
                <c:ext xmlns:c15="http://schemas.microsoft.com/office/drawing/2012/chart" uri="{CE6537A1-D6FC-4f65-9D91-7224C49458BB}"/>
              </c:extLst>
            </c:dLbl>
            <c:dLbl>
              <c:idx val="7"/>
              <c:dLblPos val="inBase"/>
              <c:showLegendKey val="0"/>
              <c:showVal val="1"/>
              <c:showCatName val="0"/>
              <c:showSerName val="0"/>
              <c:showPercent val="0"/>
              <c:showBubbleSize val="0"/>
              <c:extLst>
                <c:ext xmlns:c15="http://schemas.microsoft.com/office/drawing/2012/chart" uri="{CE6537A1-D6FC-4f65-9D91-7224C49458BB}"/>
              </c:extLst>
            </c:dLbl>
            <c:dLbl>
              <c:idx val="8"/>
              <c:dLblPos val="inBase"/>
              <c:showLegendKey val="0"/>
              <c:showVal val="1"/>
              <c:showCatName val="0"/>
              <c:showSerName val="0"/>
              <c:showPercent val="0"/>
              <c:showBubbleSize val="0"/>
              <c:extLst>
                <c:ext xmlns:c15="http://schemas.microsoft.com/office/drawing/2012/chart" uri="{CE6537A1-D6FC-4f65-9D91-7224C49458BB}"/>
              </c:extLst>
            </c:dLbl>
            <c:dLbl>
              <c:idx val="9"/>
              <c:dLblPos val="inBase"/>
              <c:showLegendKey val="0"/>
              <c:showVal val="1"/>
              <c:showCatName val="0"/>
              <c:showSerName val="0"/>
              <c:showPercent val="0"/>
              <c:showBubbleSize val="0"/>
              <c:extLst>
                <c:ext xmlns:c15="http://schemas.microsoft.com/office/drawing/2012/chart" uri="{CE6537A1-D6FC-4f65-9D91-7224C49458BB}"/>
              </c:extLst>
            </c:dLbl>
            <c:dLbl>
              <c:idx val="10"/>
              <c:dLblPos val="inBase"/>
              <c:showLegendKey val="0"/>
              <c:showVal val="1"/>
              <c:showCatName val="0"/>
              <c:showSerName val="0"/>
              <c:showPercent val="0"/>
              <c:showBubbleSize val="0"/>
              <c:extLst>
                <c:ext xmlns:c15="http://schemas.microsoft.com/office/drawing/2012/chart" uri="{CE6537A1-D6FC-4f65-9D91-7224C49458BB}"/>
              </c:extLst>
            </c:dLbl>
            <c:dLbl>
              <c:idx val="11"/>
              <c:dLblPos val="inBase"/>
              <c:showLegendKey val="0"/>
              <c:showVal val="1"/>
              <c:showCatName val="0"/>
              <c:showSerName val="0"/>
              <c:showPercent val="0"/>
              <c:showBubbleSize val="0"/>
              <c:extLst>
                <c:ext xmlns:c15="http://schemas.microsoft.com/office/drawing/2012/chart" uri="{CE6537A1-D6FC-4f65-9D91-7224C49458BB}"/>
              </c:extLst>
            </c:dLbl>
            <c:dLbl>
              <c:idx val="12"/>
              <c:dLblPos val="inBase"/>
              <c:showLegendKey val="0"/>
              <c:showVal val="1"/>
              <c:showCatName val="0"/>
              <c:showSerName val="0"/>
              <c:showPercent val="0"/>
              <c:showBubbleSize val="0"/>
              <c:extLst>
                <c:ext xmlns:c15="http://schemas.microsoft.com/office/drawing/2012/chart" uri="{CE6537A1-D6FC-4f65-9D91-7224C49458BB}"/>
              </c:extLst>
            </c:dLbl>
            <c:dLbl>
              <c:idx val="13"/>
              <c:dLblPos val="inBase"/>
              <c:showLegendKey val="0"/>
              <c:showVal val="1"/>
              <c:showCatName val="0"/>
              <c:showSerName val="0"/>
              <c:showPercent val="0"/>
              <c:showBubbleSize val="0"/>
              <c:extLst>
                <c:ext xmlns:c15="http://schemas.microsoft.com/office/drawing/2012/chart" uri="{CE6537A1-D6FC-4f65-9D91-7224C49458BB}"/>
              </c:extLst>
            </c:dLbl>
            <c:dLbl>
              <c:idx val="16"/>
              <c:numFmt formatCode="#,##0&quot;%&quot;" sourceLinked="0"/>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'T2'!$X$43:$AR$43</c:f>
              <c:numCache>
                <c:formatCode>0%</c:formatCode>
                <c:ptCount val="21"/>
                <c:pt idx="0">
                  <c:v>0.0538326080116273</c:v>
                </c:pt>
                <c:pt idx="1">
                  <c:v>0.0442791845735567</c:v>
                </c:pt>
                <c:pt idx="2">
                  <c:v>0.0442182139371445</c:v>
                </c:pt>
                <c:pt idx="3">
                  <c:v>0.0334928945291203</c:v>
                </c:pt>
                <c:pt idx="4">
                  <c:v>0.0259667605738913</c:v>
                </c:pt>
                <c:pt idx="5">
                  <c:v>0.0242875147425011</c:v>
                </c:pt>
                <c:pt idx="6">
                  <c:v>0.0221225239465135</c:v>
                </c:pt>
                <c:pt idx="7">
                  <c:v>0.0217477082791665</c:v>
                </c:pt>
                <c:pt idx="8">
                  <c:v>0.0157478982816844</c:v>
                </c:pt>
                <c:pt idx="9">
                  <c:v>0.013061100953376</c:v>
                </c:pt>
                <c:pt idx="10">
                  <c:v>0.0112871615518638</c:v>
                </c:pt>
                <c:pt idx="11">
                  <c:v>0.0112641473353518</c:v>
                </c:pt>
                <c:pt idx="12">
                  <c:v>0.00932121929564964</c:v>
                </c:pt>
                <c:pt idx="13">
                  <c:v>0.00788325175859951</c:v>
                </c:pt>
                <c:pt idx="14">
                  <c:v>0.00695880893300249</c:v>
                </c:pt>
                <c:pt idx="15">
                  <c:v>0.00634230883055981</c:v>
                </c:pt>
                <c:pt idx="16">
                  <c:v>0.00461389578163773</c:v>
                </c:pt>
                <c:pt idx="17">
                  <c:v>0.00326005335920448</c:v>
                </c:pt>
                <c:pt idx="18">
                  <c:v>0.00234491315136477</c:v>
                </c:pt>
                <c:pt idx="19">
                  <c:v>0.00194292803970224</c:v>
                </c:pt>
                <c:pt idx="20">
                  <c:v>0.0428290381607727</c:v>
                </c:pt>
              </c:numCache>
            </c:numRef>
          </c:val>
        </c:ser>
        <c:ser>
          <c:idx val="1"/>
          <c:order val="1"/>
          <c:tx>
            <c:strRef>
              <c:f>'T2'!$B$44</c:f>
              <c:strCache>
                <c:ptCount val="1"/>
                <c:pt idx="0">
                  <c:v>80%</c:v>
                </c:pt>
              </c:strCache>
            </c:strRef>
          </c:tx>
          <c:spPr>
            <a:noFill/>
            <a:ln w="25400">
              <a:noFill/>
            </a:ln>
          </c:spPr>
          <c:invertIfNegative val="0"/>
          <c:dLbls>
            <c:delete val="1"/>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'T2'!$X$44:$AR$44</c:f>
              <c:numCache>
                <c:formatCode>0%</c:formatCode>
                <c:ptCount val="21"/>
                <c:pt idx="0">
                  <c:v>0.746167391988373</c:v>
                </c:pt>
                <c:pt idx="1">
                  <c:v>0.755720815426446</c:v>
                </c:pt>
                <c:pt idx="2">
                  <c:v>0.755781786062857</c:v>
                </c:pt>
                <c:pt idx="3">
                  <c:v>0.766507105470881</c:v>
                </c:pt>
                <c:pt idx="4">
                  <c:v>0.77403323942611</c:v>
                </c:pt>
                <c:pt idx="5">
                  <c:v>0.775712485257499</c:v>
                </c:pt>
                <c:pt idx="6">
                  <c:v>0.777877476053489</c:v>
                </c:pt>
                <c:pt idx="7">
                  <c:v>0.778252291720833</c:v>
                </c:pt>
                <c:pt idx="8">
                  <c:v>0.784252101718314</c:v>
                </c:pt>
                <c:pt idx="9">
                  <c:v>0.786938899046623</c:v>
                </c:pt>
                <c:pt idx="10">
                  <c:v>0.788712838448137</c:v>
                </c:pt>
                <c:pt idx="11">
                  <c:v>0.788735852664649</c:v>
                </c:pt>
                <c:pt idx="12">
                  <c:v>0.790678780704349</c:v>
                </c:pt>
                <c:pt idx="13">
                  <c:v>0.792116748241399</c:v>
                </c:pt>
                <c:pt idx="14">
                  <c:v>0.793041191066997</c:v>
                </c:pt>
                <c:pt idx="15">
                  <c:v>0.793657691169441</c:v>
                </c:pt>
                <c:pt idx="16">
                  <c:v>0.795386104218361</c:v>
                </c:pt>
                <c:pt idx="17">
                  <c:v>0.796739946640797</c:v>
                </c:pt>
                <c:pt idx="18">
                  <c:v>0.797655086848636</c:v>
                </c:pt>
                <c:pt idx="19">
                  <c:v>0.798057071960298</c:v>
                </c:pt>
                <c:pt idx="20">
                  <c:v>0.757170961839226</c:v>
                </c:pt>
              </c:numCache>
            </c:numRef>
          </c:val>
        </c:ser>
        <c:ser>
          <c:idx val="2"/>
          <c:order val="2"/>
          <c:tx>
            <c:strRef>
              <c:f>'T2'!$B$45</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'T2'!$X$45:$AR$45</c:f>
              <c:numCache>
                <c:formatCode>0%</c:formatCode>
                <c:ptCount val="21"/>
                <c:pt idx="0">
                  <c:v>0.017094002286823</c:v>
                </c:pt>
                <c:pt idx="1">
                  <c:v>0.0187640760888396</c:v>
                </c:pt>
                <c:pt idx="2">
                  <c:v>0.0533783525026488</c:v>
                </c:pt>
                <c:pt idx="3">
                  <c:v>0.0525865354630817</c:v>
                </c:pt>
                <c:pt idx="4">
                  <c:v>0.0200824642250788</c:v>
                </c:pt>
                <c:pt idx="5">
                  <c:v>0.0175341336606128</c:v>
                </c:pt>
                <c:pt idx="6">
                  <c:v>0.0204341498908562</c:v>
                </c:pt>
                <c:pt idx="7">
                  <c:v>0.00704584040747029</c:v>
                </c:pt>
                <c:pt idx="8">
                  <c:v>0.0133883094833859</c:v>
                </c:pt>
                <c:pt idx="9">
                  <c:v>0.00704584040747029</c:v>
                </c:pt>
                <c:pt idx="10">
                  <c:v>0.0137399951491632</c:v>
                </c:pt>
                <c:pt idx="11">
                  <c:v>0.0</c:v>
                </c:pt>
                <c:pt idx="12">
                  <c:v>0.0</c:v>
                </c:pt>
                <c:pt idx="13">
                  <c:v>0.0</c:v>
                </c:pt>
                <c:pt idx="14">
                  <c:v>0.0</c:v>
                </c:pt>
                <c:pt idx="15">
                  <c:v>0.0</c:v>
                </c:pt>
                <c:pt idx="16">
                  <c:v>0.0</c:v>
                </c:pt>
                <c:pt idx="17">
                  <c:v>0.00669415474169294</c:v>
                </c:pt>
                <c:pt idx="18">
                  <c:v>0.0</c:v>
                </c:pt>
                <c:pt idx="19">
                  <c:v>0.0</c:v>
                </c:pt>
                <c:pt idx="20">
                  <c:v>0.0554139715040694</c:v>
                </c:pt>
              </c:numCache>
            </c:numRef>
          </c:val>
        </c:ser>
        <c:ser>
          <c:idx val="3"/>
          <c:order val="3"/>
          <c:tx>
            <c:strRef>
              <c:f>'T2'!$B$46</c:f>
              <c:strCache>
                <c:ptCount val="1"/>
                <c:pt idx="0">
                  <c:v>160%</c:v>
                </c:pt>
              </c:strCache>
            </c:strRef>
          </c:tx>
          <c:spPr>
            <a:noFill/>
            <a:ln w="25400">
              <a:noFill/>
            </a:ln>
          </c:spPr>
          <c:invertIfNegative val="0"/>
          <c:dLbls>
            <c:delete val="1"/>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'T2'!$X$46:$AR$46</c:f>
              <c:numCache>
                <c:formatCode>0%</c:formatCode>
                <c:ptCount val="21"/>
                <c:pt idx="0">
                  <c:v>0.782905997713178</c:v>
                </c:pt>
                <c:pt idx="1">
                  <c:v>0.78123592391116</c:v>
                </c:pt>
                <c:pt idx="2">
                  <c:v>0.746621647497352</c:v>
                </c:pt>
                <c:pt idx="3">
                  <c:v>0.747413464536918</c:v>
                </c:pt>
                <c:pt idx="4">
                  <c:v>0.779917535774921</c:v>
                </c:pt>
                <c:pt idx="5">
                  <c:v>0.782465866339388</c:v>
                </c:pt>
                <c:pt idx="6">
                  <c:v>0.779565850109145</c:v>
                </c:pt>
                <c:pt idx="7">
                  <c:v>0.79295415959253</c:v>
                </c:pt>
                <c:pt idx="8">
                  <c:v>0.786611690516615</c:v>
                </c:pt>
                <c:pt idx="9">
                  <c:v>0.79295415959253</c:v>
                </c:pt>
                <c:pt idx="10">
                  <c:v>0.786260004850836</c:v>
                </c:pt>
                <c:pt idx="11">
                  <c:v>0.8</c:v>
                </c:pt>
                <c:pt idx="12">
                  <c:v>0.8</c:v>
                </c:pt>
                <c:pt idx="13">
                  <c:v>0.8</c:v>
                </c:pt>
                <c:pt idx="14">
                  <c:v>0.8</c:v>
                </c:pt>
                <c:pt idx="15">
                  <c:v>0.8</c:v>
                </c:pt>
                <c:pt idx="16">
                  <c:v>0.8</c:v>
                </c:pt>
                <c:pt idx="17">
                  <c:v>0.793305845258307</c:v>
                </c:pt>
                <c:pt idx="18">
                  <c:v>0.8</c:v>
                </c:pt>
                <c:pt idx="19">
                  <c:v>0.8</c:v>
                </c:pt>
                <c:pt idx="20">
                  <c:v>0.744586028495931</c:v>
                </c:pt>
              </c:numCache>
            </c:numRef>
          </c:val>
        </c:ser>
        <c:ser>
          <c:idx val="4"/>
          <c:order val="4"/>
          <c:tx>
            <c:strRef>
              <c:f>'T2'!$B$47</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'T2'!$X$47:$AR$47</c:f>
              <c:numCache>
                <c:formatCode>0%</c:formatCode>
                <c:ptCount val="21"/>
                <c:pt idx="0">
                  <c:v>0.088709218124648</c:v>
                </c:pt>
                <c:pt idx="1">
                  <c:v>0.068501129665286</c:v>
                </c:pt>
                <c:pt idx="2">
                  <c:v>0.0355223319071234</c:v>
                </c:pt>
                <c:pt idx="3">
                  <c:v>0.0153669624923967</c:v>
                </c:pt>
                <c:pt idx="4">
                  <c:v>0.0315528274781247</c:v>
                </c:pt>
                <c:pt idx="5">
                  <c:v>0.030698619200356</c:v>
                </c:pt>
                <c:pt idx="6">
                  <c:v>0.0237253273872642</c:v>
                </c:pt>
                <c:pt idx="7">
                  <c:v>0.0357044522431355</c:v>
                </c:pt>
                <c:pt idx="8">
                  <c:v>0.0179878977841627</c:v>
                </c:pt>
                <c:pt idx="9">
                  <c:v>0.0187714944930565</c:v>
                </c:pt>
                <c:pt idx="10">
                  <c:v>0.00895864310764393</c:v>
                </c:pt>
                <c:pt idx="11">
                  <c:v>0.0219574022131615</c:v>
                </c:pt>
                <c:pt idx="12">
                  <c:v>0.0181700181201747</c:v>
                </c:pt>
                <c:pt idx="13">
                  <c:v>0.0153669624923967</c:v>
                </c:pt>
                <c:pt idx="14">
                  <c:v>0.0135649296939621</c:v>
                </c:pt>
                <c:pt idx="15">
                  <c:v>0.0123631751083037</c:v>
                </c:pt>
                <c:pt idx="16">
                  <c:v>0.00899394889208134</c:v>
                </c:pt>
                <c:pt idx="17">
                  <c:v>0.0</c:v>
                </c:pt>
                <c:pt idx="18">
                  <c:v>0.00457098080188064</c:v>
                </c:pt>
                <c:pt idx="19">
                  <c:v>0.00378738409298682</c:v>
                </c:pt>
                <c:pt idx="20">
                  <c:v>0.0308819376964734</c:v>
                </c:pt>
              </c:numCache>
            </c:numRef>
          </c:val>
        </c:ser>
        <c:ser>
          <c:idx val="5"/>
          <c:order val="5"/>
          <c:tx>
            <c:strRef>
              <c:f>'T2'!$B$48</c:f>
              <c:strCache>
                <c:ptCount val="1"/>
                <c:pt idx="0">
                  <c:v>240%</c:v>
                </c:pt>
              </c:strCache>
            </c:strRef>
          </c:tx>
          <c:spPr>
            <a:noFill/>
          </c:spPr>
          <c:invertIfNegative val="0"/>
          <c:dLbls>
            <c:delete val="1"/>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'T2'!$X$48:$AR$48</c:f>
              <c:numCache>
                <c:formatCode>0%</c:formatCode>
                <c:ptCount val="21"/>
                <c:pt idx="0">
                  <c:v>0.711290781875351</c:v>
                </c:pt>
                <c:pt idx="1">
                  <c:v>0.731498870334715</c:v>
                </c:pt>
                <c:pt idx="2">
                  <c:v>0.764477668092878</c:v>
                </c:pt>
                <c:pt idx="3">
                  <c:v>0.784633037507604</c:v>
                </c:pt>
                <c:pt idx="4">
                  <c:v>0.768447172521878</c:v>
                </c:pt>
                <c:pt idx="5">
                  <c:v>0.769301380799643</c:v>
                </c:pt>
                <c:pt idx="6">
                  <c:v>0.776274672612737</c:v>
                </c:pt>
                <c:pt idx="7">
                  <c:v>0.764295547756865</c:v>
                </c:pt>
                <c:pt idx="8">
                  <c:v>0.782012102215837</c:v>
                </c:pt>
                <c:pt idx="9">
                  <c:v>0.781228505506943</c:v>
                </c:pt>
                <c:pt idx="10">
                  <c:v>0.791041356892356</c:v>
                </c:pt>
                <c:pt idx="11">
                  <c:v>0.778042597786839</c:v>
                </c:pt>
                <c:pt idx="12">
                  <c:v>0.781829981879825</c:v>
                </c:pt>
                <c:pt idx="13">
                  <c:v>0.784633037507604</c:v>
                </c:pt>
                <c:pt idx="14">
                  <c:v>0.786435070306038</c:v>
                </c:pt>
                <c:pt idx="15">
                  <c:v>0.787636824891695</c:v>
                </c:pt>
                <c:pt idx="16">
                  <c:v>0.791006051107918</c:v>
                </c:pt>
                <c:pt idx="17">
                  <c:v>0.8</c:v>
                </c:pt>
                <c:pt idx="18">
                  <c:v>0.795429019198121</c:v>
                </c:pt>
                <c:pt idx="19">
                  <c:v>0.796212615907012</c:v>
                </c:pt>
                <c:pt idx="20">
                  <c:v>0.769118062303528</c:v>
                </c:pt>
              </c:numCache>
            </c:numRef>
          </c:val>
        </c:ser>
        <c:ser>
          <c:idx val="6"/>
          <c:order val="6"/>
          <c:tx>
            <c:strRef>
              <c:f>'T2'!$B$49</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'T2'!$X$49:$AR$49</c:f>
              <c:numCache>
                <c:formatCode>0%</c:formatCode>
                <c:ptCount val="21"/>
                <c:pt idx="0">
                  <c:v>0.247524752475248</c:v>
                </c:pt>
                <c:pt idx="1">
                  <c:v>0.0</c:v>
                </c:pt>
                <c:pt idx="2">
                  <c:v>0.0495049504950495</c:v>
                </c:pt>
                <c:pt idx="3">
                  <c:v>0.0866336633663367</c:v>
                </c:pt>
                <c:pt idx="4">
                  <c:v>0.232673267326733</c:v>
                </c:pt>
                <c:pt idx="5">
                  <c:v>0.0866336633663367</c:v>
                </c:pt>
                <c:pt idx="6">
                  <c:v>0.0</c:v>
                </c:pt>
                <c:pt idx="7">
                  <c:v>0.25</c:v>
                </c:pt>
                <c:pt idx="8">
                  <c:v>0.0222772277227724</c:v>
                </c:pt>
                <c:pt idx="9">
                  <c:v>0.0123762376237624</c:v>
                </c:pt>
                <c:pt idx="10">
                  <c:v>0.118811881188119</c:v>
                </c:pt>
                <c:pt idx="11">
                  <c:v>0.0272277227722772</c:v>
                </c:pt>
                <c:pt idx="12">
                  <c:v>0.0940594059405943</c:v>
                </c:pt>
                <c:pt idx="13">
                  <c:v>0.0173267326732673</c:v>
                </c:pt>
                <c:pt idx="14">
                  <c:v>0.160891089108911</c:v>
                </c:pt>
                <c:pt idx="15">
                  <c:v>0.0420792079207921</c:v>
                </c:pt>
                <c:pt idx="16">
                  <c:v>0.0</c:v>
                </c:pt>
                <c:pt idx="17">
                  <c:v>0.0148514851485149</c:v>
                </c:pt>
                <c:pt idx="18">
                  <c:v>0.0123762376237624</c:v>
                </c:pt>
                <c:pt idx="19">
                  <c:v>0.0445544554455447</c:v>
                </c:pt>
                <c:pt idx="20">
                  <c:v>0.0148514851485149</c:v>
                </c:pt>
              </c:numCache>
            </c:numRef>
          </c:val>
        </c:ser>
        <c:ser>
          <c:idx val="7"/>
          <c:order val="7"/>
          <c:tx>
            <c:strRef>
              <c:f>'T2'!$B$50</c:f>
              <c:strCache>
                <c:ptCount val="1"/>
                <c:pt idx="0">
                  <c:v>320%</c:v>
                </c:pt>
              </c:strCache>
            </c:strRef>
          </c:tx>
          <c:spPr>
            <a:noFill/>
          </c:spPr>
          <c:invertIfNegative val="0"/>
          <c:dLbls>
            <c:delete val="1"/>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'T2'!$X$50:$AR$50</c:f>
              <c:numCache>
                <c:formatCode>0%</c:formatCode>
                <c:ptCount val="21"/>
                <c:pt idx="0">
                  <c:v>0.552475247524753</c:v>
                </c:pt>
                <c:pt idx="1">
                  <c:v>0.8</c:v>
                </c:pt>
                <c:pt idx="2">
                  <c:v>0.75049504950495</c:v>
                </c:pt>
                <c:pt idx="3">
                  <c:v>0.713366336633663</c:v>
                </c:pt>
                <c:pt idx="4">
                  <c:v>0.567326732673267</c:v>
                </c:pt>
                <c:pt idx="5">
                  <c:v>0.713366336633663</c:v>
                </c:pt>
                <c:pt idx="6">
                  <c:v>0.8</c:v>
                </c:pt>
                <c:pt idx="7">
                  <c:v>0.55</c:v>
                </c:pt>
                <c:pt idx="8">
                  <c:v>0.777722772277228</c:v>
                </c:pt>
                <c:pt idx="9">
                  <c:v>0.787623762376238</c:v>
                </c:pt>
                <c:pt idx="10">
                  <c:v>0.681188118811881</c:v>
                </c:pt>
                <c:pt idx="11">
                  <c:v>0.772772277227724</c:v>
                </c:pt>
                <c:pt idx="12">
                  <c:v>0.705940594059407</c:v>
                </c:pt>
                <c:pt idx="13">
                  <c:v>0.782673267326733</c:v>
                </c:pt>
                <c:pt idx="14">
                  <c:v>0.63910891089109</c:v>
                </c:pt>
                <c:pt idx="15">
                  <c:v>0.757920792079209</c:v>
                </c:pt>
                <c:pt idx="16">
                  <c:v>0.8</c:v>
                </c:pt>
                <c:pt idx="17">
                  <c:v>0.785148514851486</c:v>
                </c:pt>
                <c:pt idx="18">
                  <c:v>0.787623762376238</c:v>
                </c:pt>
                <c:pt idx="19">
                  <c:v>0.755445544554456</c:v>
                </c:pt>
                <c:pt idx="20">
                  <c:v>0.785148514851486</c:v>
                </c:pt>
              </c:numCache>
            </c:numRef>
          </c:val>
        </c:ser>
        <c:ser>
          <c:idx val="10"/>
          <c:order val="8"/>
          <c:tx>
            <c:strRef>
              <c:f>'T2'!$B$51</c:f>
              <c:strCache>
                <c:ptCount val="1"/>
                <c:pt idx="0">
                  <c:v>Celkom Fashion leto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'T2'!$X$51:$AR$51</c:f>
              <c:numCache>
                <c:formatCode>0%</c:formatCode>
                <c:ptCount val="21"/>
                <c:pt idx="0">
                  <c:v>0.0663155959259022</c:v>
                </c:pt>
                <c:pt idx="1">
                  <c:v>0.0598294022508489</c:v>
                </c:pt>
                <c:pt idx="2">
                  <c:v>0.0656584033683565</c:v>
                </c:pt>
                <c:pt idx="3">
                  <c:v>0.0402726680959659</c:v>
                </c:pt>
                <c:pt idx="4">
                  <c:v>0.0534669599878578</c:v>
                </c:pt>
                <c:pt idx="5">
                  <c:v>0.0228990680959659</c:v>
                </c:pt>
                <c:pt idx="6">
                  <c:v>0.0393965352116795</c:v>
                </c:pt>
                <c:pt idx="7">
                  <c:v>0.0297666356635335</c:v>
                </c:pt>
                <c:pt idx="8">
                  <c:v>0.00780914594594596</c:v>
                </c:pt>
                <c:pt idx="9">
                  <c:v>0.0105909167446145</c:v>
                </c:pt>
                <c:pt idx="10">
                  <c:v>0.0410446010567968</c:v>
                </c:pt>
                <c:pt idx="11">
                  <c:v>0.0130905902459858</c:v>
                </c:pt>
                <c:pt idx="12">
                  <c:v>0.0</c:v>
                </c:pt>
                <c:pt idx="13">
                  <c:v>0.00191292972972973</c:v>
                </c:pt>
                <c:pt idx="14">
                  <c:v>0.0</c:v>
                </c:pt>
                <c:pt idx="15">
                  <c:v>0.0</c:v>
                </c:pt>
                <c:pt idx="16">
                  <c:v>0.0049660972972973</c:v>
                </c:pt>
                <c:pt idx="17">
                  <c:v>0.00523399690615446</c:v>
                </c:pt>
                <c:pt idx="18">
                  <c:v>0.00652294054054054</c:v>
                </c:pt>
                <c:pt idx="19">
                  <c:v>0.00816173527239063</c:v>
                </c:pt>
                <c:pt idx="20">
                  <c:v>0.0323464194473172</c:v>
                </c:pt>
              </c:numCache>
            </c:numRef>
          </c:val>
        </c:ser>
        <c:ser>
          <c:idx val="11"/>
          <c:order val="9"/>
          <c:tx>
            <c:strRef>
              <c:f>'T2'!$B$52</c:f>
              <c:strCache>
                <c:ptCount val="1"/>
                <c:pt idx="0">
                  <c:v>400%</c:v>
                </c:pt>
              </c:strCache>
            </c:strRef>
          </c:tx>
          <c:spPr>
            <a:noFill/>
          </c:spPr>
          <c:invertIfNegative val="0"/>
          <c:dLbls>
            <c:delete val="1"/>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'T2'!$X$52:$AR$52</c:f>
              <c:numCache>
                <c:formatCode>0%</c:formatCode>
                <c:ptCount val="21"/>
                <c:pt idx="0">
                  <c:v>0.733684404074099</c:v>
                </c:pt>
                <c:pt idx="1">
                  <c:v>0.740170597749152</c:v>
                </c:pt>
                <c:pt idx="2">
                  <c:v>0.734341596631644</c:v>
                </c:pt>
                <c:pt idx="3">
                  <c:v>0.759727331904035</c:v>
                </c:pt>
                <c:pt idx="4">
                  <c:v>0.746533040012141</c:v>
                </c:pt>
                <c:pt idx="5">
                  <c:v>0.777100931904034</c:v>
                </c:pt>
                <c:pt idx="6">
                  <c:v>0.760603464788321</c:v>
                </c:pt>
                <c:pt idx="7">
                  <c:v>0.770233364336465</c:v>
                </c:pt>
                <c:pt idx="8">
                  <c:v>0.792190854054055</c:v>
                </c:pt>
                <c:pt idx="9">
                  <c:v>0.789409083255386</c:v>
                </c:pt>
                <c:pt idx="10">
                  <c:v>0.758955398943204</c:v>
                </c:pt>
                <c:pt idx="11">
                  <c:v>0.786909409754014</c:v>
                </c:pt>
                <c:pt idx="12">
                  <c:v>0.8</c:v>
                </c:pt>
                <c:pt idx="13">
                  <c:v>0.79808707027027</c:v>
                </c:pt>
                <c:pt idx="14">
                  <c:v>0.8</c:v>
                </c:pt>
                <c:pt idx="15">
                  <c:v>0.8</c:v>
                </c:pt>
                <c:pt idx="16">
                  <c:v>0.795033902702701</c:v>
                </c:pt>
                <c:pt idx="17">
                  <c:v>0.794766003093845</c:v>
                </c:pt>
                <c:pt idx="18">
                  <c:v>0.793477059459459</c:v>
                </c:pt>
                <c:pt idx="19">
                  <c:v>0.791838264727608</c:v>
                </c:pt>
                <c:pt idx="20">
                  <c:v>0.767653580552684</c:v>
                </c:pt>
              </c:numCache>
            </c:numRef>
          </c:val>
        </c:ser>
        <c:ser>
          <c:idx val="12"/>
          <c:order val="10"/>
          <c:tx>
            <c:strRef>
              <c:f>'T2'!$B$53</c:f>
              <c:strCache>
                <c:ptCount val="1"/>
                <c:pt idx="0">
                  <c:v>Celkom Fashion jar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'T2'!$X$42:$AR$42</c:f>
              <c:strCache>
                <c:ptCount val="21"/>
                <c:pt idx="0">
                  <c:v>Astratex</c:v>
                </c:pt>
                <c:pt idx="1">
                  <c:v>STOKLASA</c:v>
                </c:pt>
                <c:pt idx="2">
                  <c:v>Queens</c:v>
                </c:pt>
                <c:pt idx="3">
                  <c:v>Skateshop</c:v>
                </c:pt>
                <c:pt idx="4">
                  <c:v>UrbanStore</c:v>
                </c:pt>
                <c:pt idx="5">
                  <c:v>Answear</c:v>
                </c:pt>
                <c:pt idx="6">
                  <c:v>Topgal</c:v>
                </c:pt>
                <c:pt idx="7">
                  <c:v>Fler</c:v>
                </c:pt>
                <c:pt idx="8">
                  <c:v>UrbanLux</c:v>
                </c:pt>
                <c:pt idx="9">
                  <c:v>Girlshop</c:v>
                </c:pt>
                <c:pt idx="10">
                  <c:v>Sam73</c:v>
                </c:pt>
                <c:pt idx="11">
                  <c:v>Fresh labels</c:v>
                </c:pt>
                <c:pt idx="12">
                  <c:v>Vinted</c:v>
                </c:pt>
                <c:pt idx="13">
                  <c:v>Youngprimitive</c:v>
                </c:pt>
                <c:pt idx="14">
                  <c:v>Domodi</c:v>
                </c:pt>
                <c:pt idx="15">
                  <c:v>Botyk</c:v>
                </c:pt>
                <c:pt idx="16">
                  <c:v>LORIA</c:v>
                </c:pt>
                <c:pt idx="17">
                  <c:v>Catgang</c:v>
                </c:pt>
                <c:pt idx="18">
                  <c:v>Tamsinlondon</c:v>
                </c:pt>
                <c:pt idx="19">
                  <c:v>Represhop.eu</c:v>
                </c:pt>
                <c:pt idx="20">
                  <c:v>Žiadne z uvedených</c:v>
                </c:pt>
              </c:strCache>
            </c:strRef>
          </c:cat>
          <c:val>
            <c:numRef>
              <c:f>'T2'!$X$53:$AR$53</c:f>
              <c:numCache>
                <c:formatCode>0%</c:formatCode>
                <c:ptCount val="21"/>
                <c:pt idx="0">
                  <c:v>0.0829268292682929</c:v>
                </c:pt>
                <c:pt idx="1">
                  <c:v>0.0585365853658537</c:v>
                </c:pt>
                <c:pt idx="2">
                  <c:v>0.0731707317073171</c:v>
                </c:pt>
                <c:pt idx="3">
                  <c:v>0.0390243902439024</c:v>
                </c:pt>
                <c:pt idx="4">
                  <c:v>0.0439024390243904</c:v>
                </c:pt>
                <c:pt idx="5">
                  <c:v>0.0195121951219512</c:v>
                </c:pt>
                <c:pt idx="6">
                  <c:v>0.024390243902439</c:v>
                </c:pt>
                <c:pt idx="7">
                  <c:v>0.0341463414634146</c:v>
                </c:pt>
                <c:pt idx="8">
                  <c:v>0.024390243902439</c:v>
                </c:pt>
                <c:pt idx="9">
                  <c:v>0.0146341463414634</c:v>
                </c:pt>
                <c:pt idx="10">
                  <c:v>0.0390243902439024</c:v>
                </c:pt>
                <c:pt idx="11">
                  <c:v>0.00487804878048782</c:v>
                </c:pt>
                <c:pt idx="12">
                  <c:v>0.0</c:v>
                </c:pt>
                <c:pt idx="13">
                  <c:v>0.0</c:v>
                </c:pt>
                <c:pt idx="14">
                  <c:v>0.0</c:v>
                </c:pt>
                <c:pt idx="15">
                  <c:v>0.0</c:v>
                </c:pt>
                <c:pt idx="16">
                  <c:v>0.0</c:v>
                </c:pt>
                <c:pt idx="17">
                  <c:v>0.00487804878048782</c:v>
                </c:pt>
                <c:pt idx="18">
                  <c:v>0.0</c:v>
                </c:pt>
                <c:pt idx="19">
                  <c:v>0.0</c:v>
                </c:pt>
                <c:pt idx="20">
                  <c:v>0.024390243902439</c:v>
                </c:pt>
              </c:numCache>
            </c:numRef>
          </c:val>
        </c:ser>
        <c:dLbls>
          <c:showLegendKey val="0"/>
          <c:showVal val="1"/>
          <c:showCatName val="0"/>
          <c:showSerName val="0"/>
          <c:showPercent val="0"/>
          <c:showBubbleSize val="0"/>
        </c:dLbls>
        <c:gapWidth val="91"/>
        <c:overlap val="100"/>
        <c:axId val="-2091336640"/>
        <c:axId val="-2091359952"/>
      </c:barChart>
      <c:catAx>
        <c:axId val="-2091336640"/>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091359952"/>
        <c:crosses val="autoZero"/>
        <c:auto val="1"/>
        <c:lblAlgn val="ctr"/>
        <c:lblOffset val="100"/>
        <c:noMultiLvlLbl val="0"/>
      </c:catAx>
      <c:valAx>
        <c:axId val="-2091359952"/>
        <c:scaling>
          <c:orientation val="minMax"/>
        </c:scaling>
        <c:delete val="1"/>
        <c:axPos val="t"/>
        <c:numFmt formatCode="0%" sourceLinked="1"/>
        <c:majorTickMark val="out"/>
        <c:minorTickMark val="none"/>
        <c:tickLblPos val="none"/>
        <c:crossAx val="-2091336640"/>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4363061752473"/>
          <c:y val="0.0685970360768682"/>
          <c:w val="0.101415795643792"/>
          <c:h val="0.866435212816578"/>
        </c:manualLayout>
      </c:layout>
      <c:barChart>
        <c:barDir val="bar"/>
        <c:grouping val="stacked"/>
        <c:varyColors val="0"/>
        <c:ser>
          <c:idx val="2"/>
          <c:order val="0"/>
          <c:tx>
            <c:strRef>
              <c:f>'DO1'!$T$43</c:f>
              <c:strCache>
                <c:ptCount val="1"/>
                <c:pt idx="0">
                  <c:v>Dávam darček</c:v>
                </c:pt>
              </c:strCache>
            </c:strRef>
          </c:tx>
          <c:spPr>
            <a:solidFill>
              <a:srgbClr val="F34E0D"/>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'DO1'!$T$45:$T$61</c:f>
              <c:numCache>
                <c:formatCode>0</c:formatCode>
                <c:ptCount val="17"/>
                <c:pt idx="0">
                  <c:v>76.91854025224597</c:v>
                </c:pt>
                <c:pt idx="1">
                  <c:v>75.98553238326705</c:v>
                </c:pt>
                <c:pt idx="2">
                  <c:v>63.71752869479229</c:v>
                </c:pt>
                <c:pt idx="3">
                  <c:v>61.1659122081414</c:v>
                </c:pt>
                <c:pt idx="4">
                  <c:v>54.69085609466146</c:v>
                </c:pt>
                <c:pt idx="5">
                  <c:v>33.35765653718855</c:v>
                </c:pt>
                <c:pt idx="6">
                  <c:v>26.16463672286233</c:v>
                </c:pt>
                <c:pt idx="7">
                  <c:v>25.69556583195272</c:v>
                </c:pt>
                <c:pt idx="8">
                  <c:v>23.6212094741343</c:v>
                </c:pt>
                <c:pt idx="9">
                  <c:v>22.54383789570459</c:v>
                </c:pt>
                <c:pt idx="10">
                  <c:v>13.96059791072051</c:v>
                </c:pt>
                <c:pt idx="11">
                  <c:v>13.95048574437026</c:v>
                </c:pt>
                <c:pt idx="12">
                  <c:v>10.60015674538343</c:v>
                </c:pt>
                <c:pt idx="13">
                  <c:v>9.681138281320509</c:v>
                </c:pt>
                <c:pt idx="14">
                  <c:v>8.127288849161607</c:v>
                </c:pt>
                <c:pt idx="15">
                  <c:v>4.383934863175122</c:v>
                </c:pt>
                <c:pt idx="16">
                  <c:v>3.232891593994794</c:v>
                </c:pt>
              </c:numCache>
            </c:numRef>
          </c:val>
        </c:ser>
        <c:ser>
          <c:idx val="3"/>
          <c:order val="1"/>
          <c:tx>
            <c:strRef>
              <c:f>'DO1'!$U$43</c:f>
              <c:strCache>
                <c:ptCount val="1"/>
                <c:pt idx="0">
                  <c:v>Nedávam darček</c:v>
                </c:pt>
              </c:strCache>
            </c:strRef>
          </c:tx>
          <c:spPr>
            <a:solidFill>
              <a:srgbClr val="FFA102"/>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'DO1'!$U$45:$U$61</c:f>
              <c:numCache>
                <c:formatCode>0</c:formatCode>
                <c:ptCount val="17"/>
                <c:pt idx="0">
                  <c:v>11.40888497335845</c:v>
                </c:pt>
                <c:pt idx="1">
                  <c:v>5.324145302134627</c:v>
                </c:pt>
                <c:pt idx="2">
                  <c:v>6.836354858283065</c:v>
                </c:pt>
                <c:pt idx="3">
                  <c:v>29.51850396562619</c:v>
                </c:pt>
                <c:pt idx="4">
                  <c:v>14.56706239908955</c:v>
                </c:pt>
                <c:pt idx="5">
                  <c:v>23.40929924675119</c:v>
                </c:pt>
                <c:pt idx="6">
                  <c:v>64.33659506202986</c:v>
                </c:pt>
                <c:pt idx="7">
                  <c:v>45.66821507048665</c:v>
                </c:pt>
                <c:pt idx="8">
                  <c:v>22.97062727052699</c:v>
                </c:pt>
                <c:pt idx="9">
                  <c:v>32.78001863137676</c:v>
                </c:pt>
                <c:pt idx="10">
                  <c:v>18.9570396524961</c:v>
                </c:pt>
                <c:pt idx="11">
                  <c:v>67.06796226492687</c:v>
                </c:pt>
                <c:pt idx="12">
                  <c:v>66.82030481857774</c:v>
                </c:pt>
                <c:pt idx="13">
                  <c:v>77.35774176115858</c:v>
                </c:pt>
                <c:pt idx="14">
                  <c:v>77.41463263691116</c:v>
                </c:pt>
                <c:pt idx="15">
                  <c:v>15.21817627693879</c:v>
                </c:pt>
                <c:pt idx="16">
                  <c:v>15.97569007930888</c:v>
                </c:pt>
              </c:numCache>
            </c:numRef>
          </c:val>
        </c:ser>
        <c:ser>
          <c:idx val="0"/>
          <c:order val="2"/>
          <c:tx>
            <c:strRef>
              <c:f>'DO1'!$V$43</c:f>
              <c:strCache>
                <c:ptCount val="1"/>
                <c:pt idx="0">
                  <c:v>Nemám takú osobu</c:v>
                </c:pt>
              </c:strCache>
            </c:strRef>
          </c:tx>
          <c:spPr>
            <a:solidFill>
              <a:srgbClr val="FBD753"/>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'DO1'!$V$45:$V$61</c:f>
              <c:numCache>
                <c:formatCode>0</c:formatCode>
                <c:ptCount val="17"/>
                <c:pt idx="0">
                  <c:v>11.67257477439557</c:v>
                </c:pt>
                <c:pt idx="1">
                  <c:v>18.69032231459829</c:v>
                </c:pt>
                <c:pt idx="2">
                  <c:v>29.44611644692457</c:v>
                </c:pt>
                <c:pt idx="3">
                  <c:v>9.315583826232648</c:v>
                </c:pt>
                <c:pt idx="4">
                  <c:v>30.74208150624912</c:v>
                </c:pt>
                <c:pt idx="5">
                  <c:v>43.23304421606016</c:v>
                </c:pt>
                <c:pt idx="6">
                  <c:v>9.498768215107842</c:v>
                </c:pt>
                <c:pt idx="7">
                  <c:v>28.63621909756068</c:v>
                </c:pt>
                <c:pt idx="8">
                  <c:v>53.40816325533857</c:v>
                </c:pt>
                <c:pt idx="9">
                  <c:v>44.6761434729186</c:v>
                </c:pt>
                <c:pt idx="10">
                  <c:v>67.08236243678319</c:v>
                </c:pt>
                <c:pt idx="11">
                  <c:v>18.98155199070293</c:v>
                </c:pt>
                <c:pt idx="12">
                  <c:v>22.57953843603866</c:v>
                </c:pt>
                <c:pt idx="13">
                  <c:v>12.96111995752085</c:v>
                </c:pt>
                <c:pt idx="14">
                  <c:v>14.45807851392727</c:v>
                </c:pt>
                <c:pt idx="15">
                  <c:v>80.39788885988584</c:v>
                </c:pt>
                <c:pt idx="16">
                  <c:v>80.79141832669629</c:v>
                </c:pt>
              </c:numCache>
            </c:numRef>
          </c:val>
        </c:ser>
        <c:dLbls>
          <c:showLegendKey val="0"/>
          <c:showVal val="1"/>
          <c:showCatName val="0"/>
          <c:showSerName val="0"/>
          <c:showPercent val="0"/>
          <c:showBubbleSize val="0"/>
        </c:dLbls>
        <c:gapWidth val="150"/>
        <c:overlap val="100"/>
        <c:axId val="-2129571088"/>
        <c:axId val="-2129568208"/>
      </c:barChart>
      <c:catAx>
        <c:axId val="-2129571088"/>
        <c:scaling>
          <c:orientation val="maxMin"/>
        </c:scaling>
        <c:delete val="0"/>
        <c:axPos val="l"/>
        <c:numFmt formatCode="General" sourceLinked="1"/>
        <c:majorTickMark val="out"/>
        <c:minorTickMark val="none"/>
        <c:tickLblPos val="nextTo"/>
        <c:spPr>
          <a:ln>
            <a:noFill/>
          </a:ln>
        </c:spPr>
        <c:txPr>
          <a:bodyPr/>
          <a:lstStyle/>
          <a:p>
            <a:pPr>
              <a:defRPr sz="900"/>
            </a:pPr>
            <a:endParaRPr lang="en-US"/>
          </a:p>
        </c:txPr>
        <c:crossAx val="-2129568208"/>
        <c:crosses val="autoZero"/>
        <c:auto val="1"/>
        <c:lblAlgn val="ctr"/>
        <c:lblOffset val="100"/>
        <c:noMultiLvlLbl val="0"/>
      </c:catAx>
      <c:valAx>
        <c:axId val="-2129568208"/>
        <c:scaling>
          <c:orientation val="minMax"/>
          <c:max val="100.0"/>
          <c:min val="0.0"/>
        </c:scaling>
        <c:delete val="1"/>
        <c:axPos val="t"/>
        <c:numFmt formatCode="0" sourceLinked="1"/>
        <c:majorTickMark val="out"/>
        <c:minorTickMark val="none"/>
        <c:tickLblPos val="none"/>
        <c:crossAx val="-2129571088"/>
        <c:crosses val="autoZero"/>
        <c:crossBetween val="between"/>
      </c:valAx>
      <c:spPr>
        <a:noFill/>
        <a:ln>
          <a:noFill/>
        </a:ln>
      </c:spPr>
    </c:plotArea>
    <c:legend>
      <c:legendPos val="b"/>
      <c:layout>
        <c:manualLayout>
          <c:xMode val="edge"/>
          <c:yMode val="edge"/>
          <c:x val="0.331144673978417"/>
          <c:y val="0.943347624769883"/>
          <c:w val="0.470958118497194"/>
          <c:h val="0.0258558064181358"/>
        </c:manualLayout>
      </c:layout>
      <c:overlay val="0"/>
      <c:spPr>
        <a:noFill/>
      </c:spPr>
      <c:txPr>
        <a:bodyPr/>
        <a:lstStyle/>
        <a:p>
          <a:pPr>
            <a:defRPr>
              <a:solidFill>
                <a:schemeClr val="tx1"/>
              </a:solidFill>
            </a:defRPr>
          </a:pPr>
          <a:endParaRPr lang="en-US"/>
        </a:p>
      </c:txPr>
    </c:legend>
    <c:plotVisOnly val="1"/>
    <c:dispBlanksAs val="gap"/>
    <c:showDLblsOverMax val="0"/>
  </c:chart>
  <c:spPr>
    <a:noFill/>
    <a:ln>
      <a:noFill/>
    </a:ln>
  </c:spPr>
  <c:txPr>
    <a:bodyPr/>
    <a:lstStyle/>
    <a:p>
      <a:pPr>
        <a:defRPr sz="1050">
          <a:latin typeface="Helvetica"/>
          <a:cs typeface="Helvetica Neue"/>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355157475162"/>
          <c:y val="0.02054255750005"/>
          <c:w val="0.441238475156394"/>
          <c:h val="0.86515497978309"/>
        </c:manualLayout>
      </c:layout>
      <c:barChart>
        <c:barDir val="bar"/>
        <c:grouping val="stacked"/>
        <c:varyColors val="0"/>
        <c:ser>
          <c:idx val="2"/>
          <c:order val="0"/>
          <c:tx>
            <c:strRef>
              <c:f>'DO1'!$AC$43</c:f>
              <c:strCache>
                <c:ptCount val="1"/>
              </c:strCache>
            </c:strRef>
          </c:tx>
          <c:spPr>
            <a:solidFill>
              <a:srgbClr val="F34E0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'DO1'!$AC$45:$AC$61</c:f>
              <c:numCache>
                <c:formatCode>0</c:formatCode>
                <c:ptCount val="17"/>
                <c:pt idx="0">
                  <c:v>79.95049504950495</c:v>
                </c:pt>
                <c:pt idx="1">
                  <c:v>81.43564356435642</c:v>
                </c:pt>
                <c:pt idx="2">
                  <c:v>65.5940594059408</c:v>
                </c:pt>
                <c:pt idx="3">
                  <c:v>56.43564356435634</c:v>
                </c:pt>
                <c:pt idx="4">
                  <c:v>60.64356435643564</c:v>
                </c:pt>
                <c:pt idx="5">
                  <c:v>39.60396039603961</c:v>
                </c:pt>
                <c:pt idx="6">
                  <c:v>36.38613861386138</c:v>
                </c:pt>
                <c:pt idx="7">
                  <c:v>26.48514851485145</c:v>
                </c:pt>
                <c:pt idx="8">
                  <c:v>32.92079207920792</c:v>
                </c:pt>
                <c:pt idx="9">
                  <c:v>40.59405940594053</c:v>
                </c:pt>
                <c:pt idx="10">
                  <c:v>17.32673267326726</c:v>
                </c:pt>
                <c:pt idx="11">
                  <c:v>19.05940594059406</c:v>
                </c:pt>
                <c:pt idx="12">
                  <c:v>16.58415841584163</c:v>
                </c:pt>
                <c:pt idx="13">
                  <c:v>8.415841584158416</c:v>
                </c:pt>
                <c:pt idx="14">
                  <c:v>12.62376237623762</c:v>
                </c:pt>
                <c:pt idx="15">
                  <c:v>7.920792079207921</c:v>
                </c:pt>
                <c:pt idx="16">
                  <c:v>7.673267326732681</c:v>
                </c:pt>
              </c:numCache>
            </c:numRef>
          </c:val>
        </c:ser>
        <c:ser>
          <c:idx val="3"/>
          <c:order val="1"/>
          <c:tx>
            <c:strRef>
              <c:f>'DO1'!$AD$43</c:f>
              <c:strCache>
                <c:ptCount val="1"/>
              </c:strCache>
            </c:strRef>
          </c:tx>
          <c:spPr>
            <a:solidFill>
              <a:srgbClr val="FFA102"/>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'DO1'!$AD$45:$AD$61</c:f>
              <c:numCache>
                <c:formatCode>0</c:formatCode>
                <c:ptCount val="17"/>
                <c:pt idx="0">
                  <c:v>6.435643564356441</c:v>
                </c:pt>
                <c:pt idx="1">
                  <c:v>1.980198019801981</c:v>
                </c:pt>
                <c:pt idx="2">
                  <c:v>2.722772277227725</c:v>
                </c:pt>
                <c:pt idx="3">
                  <c:v>28.96039603960389</c:v>
                </c:pt>
                <c:pt idx="4">
                  <c:v>12.62376237623762</c:v>
                </c:pt>
                <c:pt idx="5">
                  <c:v>17.32673267326726</c:v>
                </c:pt>
                <c:pt idx="6">
                  <c:v>55.94059405940595</c:v>
                </c:pt>
                <c:pt idx="7">
                  <c:v>41.08910891089111</c:v>
                </c:pt>
                <c:pt idx="8">
                  <c:v>13.1188118811881</c:v>
                </c:pt>
                <c:pt idx="9">
                  <c:v>13.86138613861387</c:v>
                </c:pt>
                <c:pt idx="10">
                  <c:v>15.0990099009901</c:v>
                </c:pt>
                <c:pt idx="11">
                  <c:v>63.61386138613859</c:v>
                </c:pt>
                <c:pt idx="12">
                  <c:v>65.34653465346535</c:v>
                </c:pt>
                <c:pt idx="13">
                  <c:v>79.95049504950495</c:v>
                </c:pt>
                <c:pt idx="14">
                  <c:v>69.30693069306925</c:v>
                </c:pt>
                <c:pt idx="15">
                  <c:v>10.8910891089109</c:v>
                </c:pt>
                <c:pt idx="16">
                  <c:v>11.38613861386141</c:v>
                </c:pt>
              </c:numCache>
            </c:numRef>
          </c:val>
        </c:ser>
        <c:ser>
          <c:idx val="0"/>
          <c:order val="2"/>
          <c:tx>
            <c:strRef>
              <c:f>'DO1'!$AE$43</c:f>
              <c:strCache>
                <c:ptCount val="1"/>
              </c:strCache>
            </c:strRef>
          </c:tx>
          <c:spPr>
            <a:solidFill>
              <a:srgbClr val="FBD753"/>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'DO1'!$AE$45:$AE$61</c:f>
              <c:numCache>
                <c:formatCode>0</c:formatCode>
                <c:ptCount val="17"/>
                <c:pt idx="0">
                  <c:v>13.6138613861386</c:v>
                </c:pt>
                <c:pt idx="1">
                  <c:v>16.58415841584163</c:v>
                </c:pt>
                <c:pt idx="2">
                  <c:v>31.68316831683169</c:v>
                </c:pt>
                <c:pt idx="3">
                  <c:v>14.6039603960396</c:v>
                </c:pt>
                <c:pt idx="4">
                  <c:v>26.7326732673267</c:v>
                </c:pt>
                <c:pt idx="5">
                  <c:v>43.06930693069308</c:v>
                </c:pt>
                <c:pt idx="6">
                  <c:v>7.673267326732681</c:v>
                </c:pt>
                <c:pt idx="7">
                  <c:v>32.42574257425743</c:v>
                </c:pt>
                <c:pt idx="8">
                  <c:v>53.96039603960396</c:v>
                </c:pt>
                <c:pt idx="9">
                  <c:v>45.54455445544543</c:v>
                </c:pt>
                <c:pt idx="10">
                  <c:v>67.5742574257427</c:v>
                </c:pt>
                <c:pt idx="11">
                  <c:v>17.32673267326726</c:v>
                </c:pt>
                <c:pt idx="12">
                  <c:v>18.06930693069304</c:v>
                </c:pt>
                <c:pt idx="13">
                  <c:v>11.63366336633662</c:v>
                </c:pt>
                <c:pt idx="14">
                  <c:v>18.06930693069304</c:v>
                </c:pt>
                <c:pt idx="15">
                  <c:v>81.18811881188088</c:v>
                </c:pt>
                <c:pt idx="16">
                  <c:v>80.94059405940596</c:v>
                </c:pt>
              </c:numCache>
            </c:numRef>
          </c:val>
        </c:ser>
        <c:dLbls>
          <c:showLegendKey val="0"/>
          <c:showVal val="1"/>
          <c:showCatName val="0"/>
          <c:showSerName val="0"/>
          <c:showPercent val="0"/>
          <c:showBubbleSize val="0"/>
        </c:dLbls>
        <c:gapWidth val="150"/>
        <c:overlap val="100"/>
        <c:axId val="-2125520448"/>
        <c:axId val="-2125518992"/>
      </c:barChart>
      <c:catAx>
        <c:axId val="-2125520448"/>
        <c:scaling>
          <c:orientation val="maxMin"/>
        </c:scaling>
        <c:delete val="1"/>
        <c:axPos val="l"/>
        <c:numFmt formatCode="General" sourceLinked="1"/>
        <c:majorTickMark val="out"/>
        <c:minorTickMark val="none"/>
        <c:tickLblPos val="none"/>
        <c:crossAx val="-2125518992"/>
        <c:crosses val="autoZero"/>
        <c:auto val="1"/>
        <c:lblAlgn val="ctr"/>
        <c:lblOffset val="100"/>
        <c:noMultiLvlLbl val="0"/>
      </c:catAx>
      <c:valAx>
        <c:axId val="-2125518992"/>
        <c:scaling>
          <c:orientation val="minMax"/>
          <c:max val="100.0"/>
          <c:min val="0.0"/>
        </c:scaling>
        <c:delete val="1"/>
        <c:axPos val="t"/>
        <c:numFmt formatCode="0" sourceLinked="1"/>
        <c:majorTickMark val="out"/>
        <c:minorTickMark val="none"/>
        <c:tickLblPos val="none"/>
        <c:crossAx val="-2125520448"/>
        <c:crosses val="autoZero"/>
        <c:crossBetween val="between"/>
      </c:valAx>
      <c:spPr>
        <a:noFill/>
        <a:ln>
          <a:noFill/>
        </a:ln>
      </c:spPr>
    </c:plotArea>
    <c:plotVisOnly val="1"/>
    <c:dispBlanksAs val="gap"/>
    <c:showDLblsOverMax val="0"/>
  </c:chart>
  <c:spPr>
    <a:noFill/>
    <a:ln>
      <a:noFill/>
    </a:ln>
  </c:spPr>
  <c:txPr>
    <a:bodyPr/>
    <a:lstStyle/>
    <a:p>
      <a:pPr>
        <a:defRPr sz="800">
          <a:latin typeface="Helvetica"/>
          <a:cs typeface="Helvetica Neue"/>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355157475162"/>
          <c:y val="0.02054255750005"/>
          <c:w val="0.441238475156394"/>
          <c:h val="0.86515497978309"/>
        </c:manualLayout>
      </c:layout>
      <c:barChart>
        <c:barDir val="bar"/>
        <c:grouping val="stacked"/>
        <c:varyColors val="0"/>
        <c:ser>
          <c:idx val="2"/>
          <c:order val="0"/>
          <c:tx>
            <c:strRef>
              <c:f>'DO1'!$Z$43</c:f>
              <c:strCache>
                <c:ptCount val="1"/>
              </c:strCache>
            </c:strRef>
          </c:tx>
          <c:spPr>
            <a:solidFill>
              <a:srgbClr val="F34E0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'DO1'!$Z$45:$Z$61</c:f>
              <c:numCache>
                <c:formatCode>0</c:formatCode>
                <c:ptCount val="17"/>
                <c:pt idx="0">
                  <c:v>78.62461603960955</c:v>
                </c:pt>
                <c:pt idx="1">
                  <c:v>77.3633847863221</c:v>
                </c:pt>
                <c:pt idx="2">
                  <c:v>66.13390876969318</c:v>
                </c:pt>
                <c:pt idx="3">
                  <c:v>60.61634953365601</c:v>
                </c:pt>
                <c:pt idx="4">
                  <c:v>57.5854757434483</c:v>
                </c:pt>
                <c:pt idx="5">
                  <c:v>33.48375035295801</c:v>
                </c:pt>
                <c:pt idx="6">
                  <c:v>35.5985189143553</c:v>
                </c:pt>
                <c:pt idx="7">
                  <c:v>27.51450872040902</c:v>
                </c:pt>
                <c:pt idx="8">
                  <c:v>23.88930757928122</c:v>
                </c:pt>
                <c:pt idx="9">
                  <c:v>24.94443133124772</c:v>
                </c:pt>
                <c:pt idx="10">
                  <c:v>14.54266029085737</c:v>
                </c:pt>
                <c:pt idx="11">
                  <c:v>19.23157199803983</c:v>
                </c:pt>
                <c:pt idx="12">
                  <c:v>9.690215704763753</c:v>
                </c:pt>
                <c:pt idx="13">
                  <c:v>12.57380366708882</c:v>
                </c:pt>
                <c:pt idx="14">
                  <c:v>9.134684778054818</c:v>
                </c:pt>
                <c:pt idx="15">
                  <c:v>3.552233190712343</c:v>
                </c:pt>
                <c:pt idx="16">
                  <c:v>2.454303172049002</c:v>
                </c:pt>
              </c:numCache>
            </c:numRef>
          </c:val>
        </c:ser>
        <c:ser>
          <c:idx val="3"/>
          <c:order val="1"/>
          <c:tx>
            <c:strRef>
              <c:f>'DO1'!$AA$43</c:f>
              <c:strCache>
                <c:ptCount val="1"/>
              </c:strCache>
            </c:strRef>
          </c:tx>
          <c:spPr>
            <a:solidFill>
              <a:srgbClr val="FFA102"/>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'DO1'!$AA$45:$AA$61</c:f>
              <c:numCache>
                <c:formatCode>0</c:formatCode>
                <c:ptCount val="17"/>
                <c:pt idx="0">
                  <c:v>9.544886871719796</c:v>
                </c:pt>
                <c:pt idx="1">
                  <c:v>2.30885452299449</c:v>
                </c:pt>
                <c:pt idx="2">
                  <c:v>3.350167482813393</c:v>
                </c:pt>
                <c:pt idx="3">
                  <c:v>28.19149314312943</c:v>
                </c:pt>
                <c:pt idx="4">
                  <c:v>11.41838592657115</c:v>
                </c:pt>
                <c:pt idx="5">
                  <c:v>22.15789433745547</c:v>
                </c:pt>
                <c:pt idx="6">
                  <c:v>56.88340184812201</c:v>
                </c:pt>
                <c:pt idx="7">
                  <c:v>45.90823131998506</c:v>
                </c:pt>
                <c:pt idx="8">
                  <c:v>19.08612334898525</c:v>
                </c:pt>
                <c:pt idx="9">
                  <c:v>31.11740810810923</c:v>
                </c:pt>
                <c:pt idx="10">
                  <c:v>13.84741590813147</c:v>
                </c:pt>
                <c:pt idx="11">
                  <c:v>61.13705393996983</c:v>
                </c:pt>
                <c:pt idx="12">
                  <c:v>72.17237210539454</c:v>
                </c:pt>
                <c:pt idx="13">
                  <c:v>76.47958994168554</c:v>
                </c:pt>
                <c:pt idx="14">
                  <c:v>78.99757132946644</c:v>
                </c:pt>
                <c:pt idx="15">
                  <c:v>11.46794182852812</c:v>
                </c:pt>
                <c:pt idx="16">
                  <c:v>12.9027944688137</c:v>
                </c:pt>
              </c:numCache>
            </c:numRef>
          </c:val>
        </c:ser>
        <c:ser>
          <c:idx val="0"/>
          <c:order val="2"/>
          <c:tx>
            <c:strRef>
              <c:f>'DO1'!$AB$43</c:f>
              <c:strCache>
                <c:ptCount val="1"/>
              </c:strCache>
            </c:strRef>
          </c:tx>
          <c:spPr>
            <a:solidFill>
              <a:srgbClr val="FBD753"/>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'DO1'!$AB$45:$AB$61</c:f>
              <c:numCache>
                <c:formatCode>0</c:formatCode>
                <c:ptCount val="17"/>
                <c:pt idx="0">
                  <c:v>11.83049708867065</c:v>
                </c:pt>
                <c:pt idx="1">
                  <c:v>20.32776069068343</c:v>
                </c:pt>
                <c:pt idx="2">
                  <c:v>30.51592374749343</c:v>
                </c:pt>
                <c:pt idx="3">
                  <c:v>11.19215732321447</c:v>
                </c:pt>
                <c:pt idx="4">
                  <c:v>30.99613832998051</c:v>
                </c:pt>
                <c:pt idx="5">
                  <c:v>44.35835530958662</c:v>
                </c:pt>
                <c:pt idx="6">
                  <c:v>7.518079237522858</c:v>
                </c:pt>
                <c:pt idx="7">
                  <c:v>26.57725995960609</c:v>
                </c:pt>
                <c:pt idx="8">
                  <c:v>57.02456907173334</c:v>
                </c:pt>
                <c:pt idx="9">
                  <c:v>43.93816056064305</c:v>
                </c:pt>
                <c:pt idx="10">
                  <c:v>71.6099238010111</c:v>
                </c:pt>
                <c:pt idx="11">
                  <c:v>19.63137406199047</c:v>
                </c:pt>
                <c:pt idx="12">
                  <c:v>18.13741218984129</c:v>
                </c:pt>
                <c:pt idx="13">
                  <c:v>10.94660639122566</c:v>
                </c:pt>
                <c:pt idx="14">
                  <c:v>11.86774389247873</c:v>
                </c:pt>
                <c:pt idx="15">
                  <c:v>84.97982498075946</c:v>
                </c:pt>
                <c:pt idx="16">
                  <c:v>84.64290235913724</c:v>
                </c:pt>
              </c:numCache>
            </c:numRef>
          </c:val>
        </c:ser>
        <c:dLbls>
          <c:showLegendKey val="0"/>
          <c:showVal val="1"/>
          <c:showCatName val="0"/>
          <c:showSerName val="0"/>
          <c:showPercent val="0"/>
          <c:showBubbleSize val="0"/>
        </c:dLbls>
        <c:gapWidth val="150"/>
        <c:overlap val="100"/>
        <c:axId val="-2092891232"/>
        <c:axId val="-2092794832"/>
      </c:barChart>
      <c:catAx>
        <c:axId val="-2092891232"/>
        <c:scaling>
          <c:orientation val="maxMin"/>
        </c:scaling>
        <c:delete val="1"/>
        <c:axPos val="l"/>
        <c:numFmt formatCode="General" sourceLinked="1"/>
        <c:majorTickMark val="out"/>
        <c:minorTickMark val="none"/>
        <c:tickLblPos val="none"/>
        <c:crossAx val="-2092794832"/>
        <c:crosses val="autoZero"/>
        <c:auto val="1"/>
        <c:lblAlgn val="ctr"/>
        <c:lblOffset val="100"/>
        <c:noMultiLvlLbl val="0"/>
      </c:catAx>
      <c:valAx>
        <c:axId val="-2092794832"/>
        <c:scaling>
          <c:orientation val="minMax"/>
          <c:max val="100.0"/>
          <c:min val="0.0"/>
        </c:scaling>
        <c:delete val="1"/>
        <c:axPos val="t"/>
        <c:numFmt formatCode="0" sourceLinked="1"/>
        <c:majorTickMark val="out"/>
        <c:minorTickMark val="none"/>
        <c:tickLblPos val="none"/>
        <c:crossAx val="-2092891232"/>
        <c:crosses val="autoZero"/>
        <c:crossBetween val="between"/>
      </c:valAx>
      <c:spPr>
        <a:noFill/>
        <a:ln>
          <a:noFill/>
        </a:ln>
      </c:spPr>
    </c:plotArea>
    <c:plotVisOnly val="1"/>
    <c:dispBlanksAs val="gap"/>
    <c:showDLblsOverMax val="0"/>
  </c:chart>
  <c:spPr>
    <a:noFill/>
    <a:ln>
      <a:noFill/>
    </a:ln>
  </c:spPr>
  <c:txPr>
    <a:bodyPr/>
    <a:lstStyle/>
    <a:p>
      <a:pPr>
        <a:defRPr sz="800">
          <a:latin typeface="Helvetica"/>
          <a:cs typeface="Helvetica Neue"/>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355157475162"/>
          <c:y val="0.02054255750005"/>
          <c:w val="0.441238475156394"/>
          <c:h val="0.86515497978309"/>
        </c:manualLayout>
      </c:layout>
      <c:barChart>
        <c:barDir val="bar"/>
        <c:grouping val="stacked"/>
        <c:varyColors val="0"/>
        <c:ser>
          <c:idx val="2"/>
          <c:order val="0"/>
          <c:tx>
            <c:strRef>
              <c:f>'DO1'!$W$43</c:f>
              <c:strCache>
                <c:ptCount val="1"/>
              </c:strCache>
            </c:strRef>
          </c:tx>
          <c:spPr>
            <a:solidFill>
              <a:srgbClr val="F34E0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'DO1'!$W$45:$W$61</c:f>
              <c:numCache>
                <c:formatCode>0</c:formatCode>
                <c:ptCount val="17"/>
                <c:pt idx="0">
                  <c:v>75.12138033660393</c:v>
                </c:pt>
                <c:pt idx="1">
                  <c:v>74.5341190716302</c:v>
                </c:pt>
                <c:pt idx="2">
                  <c:v>61.172142702135</c:v>
                </c:pt>
                <c:pt idx="3">
                  <c:v>61.74481498434415</c:v>
                </c:pt>
                <c:pt idx="4">
                  <c:v>51.64169823053878</c:v>
                </c:pt>
                <c:pt idx="5">
                  <c:v>33.2248308133905</c:v>
                </c:pt>
                <c:pt idx="6">
                  <c:v>16.22709757658759</c:v>
                </c:pt>
                <c:pt idx="7">
                  <c:v>23.77951305622774</c:v>
                </c:pt>
                <c:pt idx="8">
                  <c:v>23.33879812312734</c:v>
                </c:pt>
                <c:pt idx="9">
                  <c:v>20.01508136093323</c:v>
                </c:pt>
                <c:pt idx="10">
                  <c:v>13.34746033164405</c:v>
                </c:pt>
                <c:pt idx="11">
                  <c:v>8.387452380648454</c:v>
                </c:pt>
                <c:pt idx="12">
                  <c:v>11.55867780049202</c:v>
                </c:pt>
                <c:pt idx="13">
                  <c:v>6.63403901458716</c:v>
                </c:pt>
                <c:pt idx="14">
                  <c:v>7.066109975399328</c:v>
                </c:pt>
                <c:pt idx="15">
                  <c:v>5.260039499670842</c:v>
                </c:pt>
                <c:pt idx="16">
                  <c:v>4.053047364956171</c:v>
                </c:pt>
              </c:numCache>
            </c:numRef>
          </c:val>
        </c:ser>
        <c:ser>
          <c:idx val="3"/>
          <c:order val="1"/>
          <c:tx>
            <c:strRef>
              <c:f>'DO1'!$X$43</c:f>
              <c:strCache>
                <c:ptCount val="1"/>
              </c:strCache>
            </c:strRef>
          </c:tx>
          <c:spPr>
            <a:solidFill>
              <a:srgbClr val="FFA102"/>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'DO1'!$X$45:$X$61</c:f>
              <c:numCache>
                <c:formatCode>0</c:formatCode>
                <c:ptCount val="17"/>
                <c:pt idx="0">
                  <c:v>13.37239837405787</c:v>
                </c:pt>
                <c:pt idx="1">
                  <c:v>8.50041669782025</c:v>
                </c:pt>
                <c:pt idx="2">
                  <c:v>10.5086631203281</c:v>
                </c:pt>
                <c:pt idx="3">
                  <c:v>30.91636136180865</c:v>
                </c:pt>
                <c:pt idx="4">
                  <c:v>17.8838406956027</c:v>
                </c:pt>
                <c:pt idx="5">
                  <c:v>24.72751427440779</c:v>
                </c:pt>
                <c:pt idx="6">
                  <c:v>72.18770002863076</c:v>
                </c:pt>
                <c:pt idx="7">
                  <c:v>45.41538481177476</c:v>
                </c:pt>
                <c:pt idx="8">
                  <c:v>27.06251743839343</c:v>
                </c:pt>
                <c:pt idx="9">
                  <c:v>34.53139275547591</c:v>
                </c:pt>
                <c:pt idx="10">
                  <c:v>24.33945645097464</c:v>
                </c:pt>
                <c:pt idx="11">
                  <c:v>73.3155104593888</c:v>
                </c:pt>
                <c:pt idx="12">
                  <c:v>61.18250087989797</c:v>
                </c:pt>
                <c:pt idx="13">
                  <c:v>78.28277642930995</c:v>
                </c:pt>
                <c:pt idx="14">
                  <c:v>75.74718387042065</c:v>
                </c:pt>
                <c:pt idx="15">
                  <c:v>19.16862858091136</c:v>
                </c:pt>
                <c:pt idx="16">
                  <c:v>19.21264171829043</c:v>
                </c:pt>
              </c:numCache>
            </c:numRef>
          </c:val>
        </c:ser>
        <c:ser>
          <c:idx val="0"/>
          <c:order val="2"/>
          <c:tx>
            <c:strRef>
              <c:f>'DO1'!$Y$43</c:f>
              <c:strCache>
                <c:ptCount val="1"/>
              </c:strCache>
            </c:strRef>
          </c:tx>
          <c:spPr>
            <a:solidFill>
              <a:srgbClr val="FBD753"/>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'DO1'!$S$45:$S$61</c:f>
              <c:strCache>
                <c:ptCount val="17"/>
                <c:pt idx="0">
                  <c:v>Mame</c:v>
                </c:pt>
                <c:pt idx="1">
                  <c:v>Partnerovi / partnerke</c:v>
                </c:pt>
                <c:pt idx="2">
                  <c:v>Deťom</c:v>
                </c:pt>
                <c:pt idx="3">
                  <c:v>Súrodencom</c:v>
                </c:pt>
                <c:pt idx="4">
                  <c:v>Otcovi</c:v>
                </c:pt>
                <c:pt idx="5">
                  <c:v>Svokre</c:v>
                </c:pt>
                <c:pt idx="6">
                  <c:v>Kamarátom, s ktorými som bežne v kontakte</c:v>
                </c:pt>
                <c:pt idx="7">
                  <c:v>Švagrinej / švagrovi</c:v>
                </c:pt>
                <c:pt idx="8">
                  <c:v>Svokrovi</c:v>
                </c:pt>
                <c:pt idx="9">
                  <c:v>Babke / dedkovi</c:v>
                </c:pt>
                <c:pt idx="10">
                  <c:v>Neveste / zaťovi</c:v>
                </c:pt>
                <c:pt idx="11">
                  <c:v>Kolegom v práci</c:v>
                </c:pt>
                <c:pt idx="12">
                  <c:v>Tete / strýkovi</c:v>
                </c:pt>
                <c:pt idx="13">
                  <c:v>Kamarátom z detstva alebo mladosti, aj keď nie sme často v kontakte</c:v>
                </c:pt>
                <c:pt idx="14">
                  <c:v>Sesternici / bratrancovi</c:v>
                </c:pt>
                <c:pt idx="15">
                  <c:v>Otčimovi</c:v>
                </c:pt>
                <c:pt idx="16">
                  <c:v>Macoche</c:v>
                </c:pt>
              </c:strCache>
            </c:strRef>
          </c:cat>
          <c:val>
            <c:numRef>
              <c:f>'DO1'!$Y$45:$Y$61</c:f>
              <c:numCache>
                <c:formatCode>0</c:formatCode>
                <c:ptCount val="17"/>
                <c:pt idx="0">
                  <c:v>11.50622128933782</c:v>
                </c:pt>
                <c:pt idx="1">
                  <c:v>16.96546423054963</c:v>
                </c:pt>
                <c:pt idx="2">
                  <c:v>28.31919417753697</c:v>
                </c:pt>
                <c:pt idx="3">
                  <c:v>7.338823653847207</c:v>
                </c:pt>
                <c:pt idx="4">
                  <c:v>30.47446107385859</c:v>
                </c:pt>
                <c:pt idx="5">
                  <c:v>42.04765491220164</c:v>
                </c:pt>
                <c:pt idx="6">
                  <c:v>11.58520239478152</c:v>
                </c:pt>
                <c:pt idx="7">
                  <c:v>30.80510213199743</c:v>
                </c:pt>
                <c:pt idx="8">
                  <c:v>49.59868443847916</c:v>
                </c:pt>
                <c:pt idx="9">
                  <c:v>45.45352588359087</c:v>
                </c:pt>
                <c:pt idx="10">
                  <c:v>62.31308321738121</c:v>
                </c:pt>
                <c:pt idx="11">
                  <c:v>18.29703715996273</c:v>
                </c:pt>
                <c:pt idx="12">
                  <c:v>27.25882131960999</c:v>
                </c:pt>
                <c:pt idx="13">
                  <c:v>15.08318455610286</c:v>
                </c:pt>
                <c:pt idx="14">
                  <c:v>17.18670615418002</c:v>
                </c:pt>
                <c:pt idx="15">
                  <c:v>75.57133191941776</c:v>
                </c:pt>
                <c:pt idx="16">
                  <c:v>76.73431091675336</c:v>
                </c:pt>
              </c:numCache>
            </c:numRef>
          </c:val>
        </c:ser>
        <c:dLbls>
          <c:showLegendKey val="0"/>
          <c:showVal val="1"/>
          <c:showCatName val="0"/>
          <c:showSerName val="0"/>
          <c:showPercent val="0"/>
          <c:showBubbleSize val="0"/>
        </c:dLbls>
        <c:gapWidth val="150"/>
        <c:overlap val="100"/>
        <c:axId val="-2095199568"/>
        <c:axId val="-2095203392"/>
      </c:barChart>
      <c:catAx>
        <c:axId val="-2095199568"/>
        <c:scaling>
          <c:orientation val="maxMin"/>
        </c:scaling>
        <c:delete val="1"/>
        <c:axPos val="l"/>
        <c:numFmt formatCode="General" sourceLinked="1"/>
        <c:majorTickMark val="out"/>
        <c:minorTickMark val="none"/>
        <c:tickLblPos val="none"/>
        <c:crossAx val="-2095203392"/>
        <c:crosses val="autoZero"/>
        <c:auto val="1"/>
        <c:lblAlgn val="ctr"/>
        <c:lblOffset val="100"/>
        <c:noMultiLvlLbl val="0"/>
      </c:catAx>
      <c:valAx>
        <c:axId val="-2095203392"/>
        <c:scaling>
          <c:orientation val="minMax"/>
          <c:max val="100.0"/>
          <c:min val="0.0"/>
        </c:scaling>
        <c:delete val="1"/>
        <c:axPos val="t"/>
        <c:numFmt formatCode="0" sourceLinked="1"/>
        <c:majorTickMark val="out"/>
        <c:minorTickMark val="none"/>
        <c:tickLblPos val="none"/>
        <c:crossAx val="-2095199568"/>
        <c:crosses val="autoZero"/>
        <c:crossBetween val="between"/>
      </c:valAx>
      <c:spPr>
        <a:noFill/>
        <a:ln>
          <a:noFill/>
        </a:ln>
      </c:spPr>
    </c:plotArea>
    <c:plotVisOnly val="1"/>
    <c:dispBlanksAs val="gap"/>
    <c:showDLblsOverMax val="0"/>
  </c:chart>
  <c:spPr>
    <a:noFill/>
    <a:ln>
      <a:noFill/>
    </a:ln>
  </c:spPr>
  <c:txPr>
    <a:bodyPr/>
    <a:lstStyle/>
    <a:p>
      <a:pPr>
        <a:defRPr sz="800">
          <a:latin typeface="Helvetica"/>
          <a:cs typeface="Helvetica Neue"/>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4949108242229"/>
          <c:y val="0.0245151876320586"/>
          <c:w val="0.600276578578131"/>
          <c:h val="0.932805597183213"/>
        </c:manualLayout>
      </c:layout>
      <c:barChart>
        <c:barDir val="bar"/>
        <c:grouping val="stacked"/>
        <c:varyColors val="0"/>
        <c:ser>
          <c:idx val="0"/>
          <c:order val="0"/>
          <c:tx>
            <c:strRef>
              <c:f>'DO2'!$B$35</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'DO2'!$C$34:$T$34</c:f>
              <c:strCache>
                <c:ptCount val="18"/>
                <c:pt idx="0">
                  <c:v>Svokre</c:v>
                </c:pt>
                <c:pt idx="1">
                  <c:v>Svokrovi</c:v>
                </c:pt>
                <c:pt idx="2">
                  <c:v>Otčimovi</c:v>
                </c:pt>
                <c:pt idx="3">
                  <c:v>Kolegom v práci</c:v>
                </c:pt>
                <c:pt idx="4">
                  <c:v>Macoche</c:v>
                </c:pt>
                <c:pt idx="5">
                  <c:v>Švagrinej / švagrovi</c:v>
                </c:pt>
                <c:pt idx="6">
                  <c:v>Otcovi</c:v>
                </c:pt>
                <c:pt idx="7">
                  <c:v>Súrodencom</c:v>
                </c:pt>
                <c:pt idx="8">
                  <c:v>Sesternici / bratrancovi</c:v>
                </c:pt>
                <c:pt idx="9">
                  <c:v>Tete / strýkovi</c:v>
                </c:pt>
                <c:pt idx="10">
                  <c:v>Babke / dedkovi</c:v>
                </c:pt>
                <c:pt idx="11">
                  <c:v>Mame</c:v>
                </c:pt>
                <c:pt idx="12">
                  <c:v>Partnerovi / partnerke</c:v>
                </c:pt>
                <c:pt idx="13">
                  <c:v>Deťom</c:v>
                </c:pt>
                <c:pt idx="14">
                  <c:v>Kamarátom z detstva alebo mladosti, aj keď nie sme často v kontakte</c:v>
                </c:pt>
                <c:pt idx="15">
                  <c:v>Kamarátom, s ktorými som bežne v kontakte</c:v>
                </c:pt>
                <c:pt idx="16">
                  <c:v>Neveste / zaťovi</c:v>
                </c:pt>
                <c:pt idx="17">
                  <c:v>Všetkým dávam darček s radosťou</c:v>
                </c:pt>
              </c:strCache>
            </c:strRef>
          </c:cat>
          <c:val>
            <c:numRef>
              <c:f>'DO2'!$C$35:$T$35</c:f>
              <c:numCache>
                <c:formatCode>0%</c:formatCode>
                <c:ptCount val="18"/>
                <c:pt idx="0">
                  <c:v>0.326503403764923</c:v>
                </c:pt>
                <c:pt idx="1">
                  <c:v>0.324992529746445</c:v>
                </c:pt>
                <c:pt idx="2">
                  <c:v>0.268163277033873</c:v>
                </c:pt>
                <c:pt idx="3">
                  <c:v>0.216907055803897</c:v>
                </c:pt>
                <c:pt idx="4">
                  <c:v>0.212275863800186</c:v>
                </c:pt>
                <c:pt idx="5">
                  <c:v>0.188787536388212</c:v>
                </c:pt>
                <c:pt idx="6">
                  <c:v>0.175878446504948</c:v>
                </c:pt>
                <c:pt idx="7">
                  <c:v>0.169185435980848</c:v>
                </c:pt>
                <c:pt idx="8">
                  <c:v>0.165176390983189</c:v>
                </c:pt>
                <c:pt idx="9">
                  <c:v>0.139156341716438</c:v>
                </c:pt>
                <c:pt idx="10">
                  <c:v>0.137227042614654</c:v>
                </c:pt>
                <c:pt idx="11">
                  <c:v>0.115689314949183</c:v>
                </c:pt>
                <c:pt idx="12">
                  <c:v>0.111233397914441</c:v>
                </c:pt>
                <c:pt idx="13">
                  <c:v>0.0957549433760278</c:v>
                </c:pt>
                <c:pt idx="14">
                  <c:v>0.0941530899970743</c:v>
                </c:pt>
                <c:pt idx="15">
                  <c:v>0.0653239351677755</c:v>
                </c:pt>
                <c:pt idx="16">
                  <c:v>0.0245786340984943</c:v>
                </c:pt>
                <c:pt idx="17">
                  <c:v>0.59745338302605</c:v>
                </c:pt>
              </c:numCache>
            </c:numRef>
          </c:val>
        </c:ser>
        <c:ser>
          <c:idx val="1"/>
          <c:order val="1"/>
          <c:tx>
            <c:strRef>
              <c:f>'DO2'!$B$36</c:f>
              <c:strCache>
                <c:ptCount val="1"/>
                <c:pt idx="0">
                  <c:v>70%</c:v>
                </c:pt>
              </c:strCache>
            </c:strRef>
          </c:tx>
          <c:spPr>
            <a:noFill/>
            <a:ln w="25400">
              <a:noFill/>
            </a:ln>
          </c:spPr>
          <c:invertIfNegative val="0"/>
          <c:dLbls>
            <c:delete val="1"/>
          </c:dLbls>
          <c:cat>
            <c:strRef>
              <c:f>'DO2'!$C$34:$T$34</c:f>
              <c:strCache>
                <c:ptCount val="18"/>
                <c:pt idx="0">
                  <c:v>Svokre</c:v>
                </c:pt>
                <c:pt idx="1">
                  <c:v>Svokrovi</c:v>
                </c:pt>
                <c:pt idx="2">
                  <c:v>Otčimovi</c:v>
                </c:pt>
                <c:pt idx="3">
                  <c:v>Kolegom v práci</c:v>
                </c:pt>
                <c:pt idx="4">
                  <c:v>Macoche</c:v>
                </c:pt>
                <c:pt idx="5">
                  <c:v>Švagrinej / švagrovi</c:v>
                </c:pt>
                <c:pt idx="6">
                  <c:v>Otcovi</c:v>
                </c:pt>
                <c:pt idx="7">
                  <c:v>Súrodencom</c:v>
                </c:pt>
                <c:pt idx="8">
                  <c:v>Sesternici / bratrancovi</c:v>
                </c:pt>
                <c:pt idx="9">
                  <c:v>Tete / strýkovi</c:v>
                </c:pt>
                <c:pt idx="10">
                  <c:v>Babke / dedkovi</c:v>
                </c:pt>
                <c:pt idx="11">
                  <c:v>Mame</c:v>
                </c:pt>
                <c:pt idx="12">
                  <c:v>Partnerovi / partnerke</c:v>
                </c:pt>
                <c:pt idx="13">
                  <c:v>Deťom</c:v>
                </c:pt>
                <c:pt idx="14">
                  <c:v>Kamarátom z detstva alebo mladosti, aj keď nie sme často v kontakte</c:v>
                </c:pt>
                <c:pt idx="15">
                  <c:v>Kamarátom, s ktorými som bežne v kontakte</c:v>
                </c:pt>
                <c:pt idx="16">
                  <c:v>Neveste / zaťovi</c:v>
                </c:pt>
                <c:pt idx="17">
                  <c:v>Všetkým dávam darček s radosťou</c:v>
                </c:pt>
              </c:strCache>
            </c:strRef>
          </c:cat>
          <c:val>
            <c:numRef>
              <c:f>'DO2'!$C$36:$T$36</c:f>
              <c:numCache>
                <c:formatCode>0%</c:formatCode>
                <c:ptCount val="18"/>
                <c:pt idx="0">
                  <c:v>0.373496596235079</c:v>
                </c:pt>
                <c:pt idx="1">
                  <c:v>0.375007470253557</c:v>
                </c:pt>
                <c:pt idx="2">
                  <c:v>0.431836722966127</c:v>
                </c:pt>
                <c:pt idx="3">
                  <c:v>0.483092944196103</c:v>
                </c:pt>
                <c:pt idx="4">
                  <c:v>0.487724136199814</c:v>
                </c:pt>
                <c:pt idx="5">
                  <c:v>0.511212463611788</c:v>
                </c:pt>
                <c:pt idx="6">
                  <c:v>0.524121553495053</c:v>
                </c:pt>
                <c:pt idx="7">
                  <c:v>0.530814564019151</c:v>
                </c:pt>
                <c:pt idx="8">
                  <c:v>0.534823609016811</c:v>
                </c:pt>
                <c:pt idx="9">
                  <c:v>0.560843658283564</c:v>
                </c:pt>
                <c:pt idx="10">
                  <c:v>0.562772957385346</c:v>
                </c:pt>
                <c:pt idx="11">
                  <c:v>0.584310685050816</c:v>
                </c:pt>
                <c:pt idx="12">
                  <c:v>0.588766602085559</c:v>
                </c:pt>
                <c:pt idx="13">
                  <c:v>0.604245056623975</c:v>
                </c:pt>
                <c:pt idx="14">
                  <c:v>0.605846910002926</c:v>
                </c:pt>
                <c:pt idx="15">
                  <c:v>0.634676064832223</c:v>
                </c:pt>
                <c:pt idx="16">
                  <c:v>0.675421365901506</c:v>
                </c:pt>
                <c:pt idx="17">
                  <c:v>0.102546616973948</c:v>
                </c:pt>
              </c:numCache>
            </c:numRef>
          </c:val>
        </c:ser>
        <c:ser>
          <c:idx val="2"/>
          <c:order val="2"/>
          <c:tx>
            <c:strRef>
              <c:f>'DO2'!$B$37</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'DO2'!$C$34:$T$34</c:f>
              <c:strCache>
                <c:ptCount val="18"/>
                <c:pt idx="0">
                  <c:v>Svokre</c:v>
                </c:pt>
                <c:pt idx="1">
                  <c:v>Svokrovi</c:v>
                </c:pt>
                <c:pt idx="2">
                  <c:v>Otčimovi</c:v>
                </c:pt>
                <c:pt idx="3">
                  <c:v>Kolegom v práci</c:v>
                </c:pt>
                <c:pt idx="4">
                  <c:v>Macoche</c:v>
                </c:pt>
                <c:pt idx="5">
                  <c:v>Švagrinej / švagrovi</c:v>
                </c:pt>
                <c:pt idx="6">
                  <c:v>Otcovi</c:v>
                </c:pt>
                <c:pt idx="7">
                  <c:v>Súrodencom</c:v>
                </c:pt>
                <c:pt idx="8">
                  <c:v>Sesternici / bratrancovi</c:v>
                </c:pt>
                <c:pt idx="9">
                  <c:v>Tete / strýkovi</c:v>
                </c:pt>
                <c:pt idx="10">
                  <c:v>Babke / dedkovi</c:v>
                </c:pt>
                <c:pt idx="11">
                  <c:v>Mame</c:v>
                </c:pt>
                <c:pt idx="12">
                  <c:v>Partnerovi / partnerke</c:v>
                </c:pt>
                <c:pt idx="13">
                  <c:v>Deťom</c:v>
                </c:pt>
                <c:pt idx="14">
                  <c:v>Kamarátom z detstva alebo mladosti, aj keď nie sme často v kontakte</c:v>
                </c:pt>
                <c:pt idx="15">
                  <c:v>Kamarátom, s ktorými som bežne v kontakte</c:v>
                </c:pt>
                <c:pt idx="16">
                  <c:v>Neveste / zaťovi</c:v>
                </c:pt>
                <c:pt idx="17">
                  <c:v>Všetkým dávam darček s radosťou</c:v>
                </c:pt>
              </c:strCache>
            </c:strRef>
          </c:cat>
          <c:val>
            <c:numRef>
              <c:f>'DO2'!$C$37:$T$37</c:f>
              <c:numCache>
                <c:formatCode>0%</c:formatCode>
                <c:ptCount val="18"/>
                <c:pt idx="0">
                  <c:v>0.410501651148641</c:v>
                </c:pt>
                <c:pt idx="1">
                  <c:v>0.38053444121131</c:v>
                </c:pt>
                <c:pt idx="2">
                  <c:v>0.458928924313287</c:v>
                </c:pt>
                <c:pt idx="3">
                  <c:v>0.367620536447117</c:v>
                </c:pt>
                <c:pt idx="4">
                  <c:v>0.347681128446249</c:v>
                </c:pt>
                <c:pt idx="5">
                  <c:v>0.214177309157949</c:v>
                </c:pt>
                <c:pt idx="6">
                  <c:v>0.270569376079474</c:v>
                </c:pt>
                <c:pt idx="7">
                  <c:v>0.23725937417164</c:v>
                </c:pt>
                <c:pt idx="8">
                  <c:v>0.313016402285043</c:v>
                </c:pt>
                <c:pt idx="9">
                  <c:v>0.191354786492603</c:v>
                </c:pt>
                <c:pt idx="10">
                  <c:v>0.16415500047834</c:v>
                </c:pt>
                <c:pt idx="11">
                  <c:v>0.165469126974812</c:v>
                </c:pt>
                <c:pt idx="12">
                  <c:v>0.141009905323899</c:v>
                </c:pt>
                <c:pt idx="13">
                  <c:v>0.11910594633156</c:v>
                </c:pt>
                <c:pt idx="14">
                  <c:v>0.0757318569973624</c:v>
                </c:pt>
                <c:pt idx="15">
                  <c:v>0.030961057058812</c:v>
                </c:pt>
                <c:pt idx="16">
                  <c:v>0.0527878729915838</c:v>
                </c:pt>
                <c:pt idx="17">
                  <c:v>0.517486491577414</c:v>
                </c:pt>
              </c:numCache>
            </c:numRef>
          </c:val>
        </c:ser>
        <c:ser>
          <c:idx val="3"/>
          <c:order val="3"/>
          <c:tx>
            <c:strRef>
              <c:f>'DO2'!$B$38</c:f>
              <c:strCache>
                <c:ptCount val="1"/>
                <c:pt idx="0">
                  <c:v>140%</c:v>
                </c:pt>
              </c:strCache>
            </c:strRef>
          </c:tx>
          <c:spPr>
            <a:noFill/>
            <a:ln w="25400">
              <a:noFill/>
            </a:ln>
          </c:spPr>
          <c:invertIfNegative val="0"/>
          <c:dLbls>
            <c:delete val="1"/>
          </c:dLbls>
          <c:cat>
            <c:strRef>
              <c:f>'DO2'!$C$34:$T$34</c:f>
              <c:strCache>
                <c:ptCount val="18"/>
                <c:pt idx="0">
                  <c:v>Svokre</c:v>
                </c:pt>
                <c:pt idx="1">
                  <c:v>Svokrovi</c:v>
                </c:pt>
                <c:pt idx="2">
                  <c:v>Otčimovi</c:v>
                </c:pt>
                <c:pt idx="3">
                  <c:v>Kolegom v práci</c:v>
                </c:pt>
                <c:pt idx="4">
                  <c:v>Macoche</c:v>
                </c:pt>
                <c:pt idx="5">
                  <c:v>Švagrinej / švagrovi</c:v>
                </c:pt>
                <c:pt idx="6">
                  <c:v>Otcovi</c:v>
                </c:pt>
                <c:pt idx="7">
                  <c:v>Súrodencom</c:v>
                </c:pt>
                <c:pt idx="8">
                  <c:v>Sesternici / bratrancovi</c:v>
                </c:pt>
                <c:pt idx="9">
                  <c:v>Tete / strýkovi</c:v>
                </c:pt>
                <c:pt idx="10">
                  <c:v>Babke / dedkovi</c:v>
                </c:pt>
                <c:pt idx="11">
                  <c:v>Mame</c:v>
                </c:pt>
                <c:pt idx="12">
                  <c:v>Partnerovi / partnerke</c:v>
                </c:pt>
                <c:pt idx="13">
                  <c:v>Deťom</c:v>
                </c:pt>
                <c:pt idx="14">
                  <c:v>Kamarátom z detstva alebo mladosti, aj keď nie sme často v kontakte</c:v>
                </c:pt>
                <c:pt idx="15">
                  <c:v>Kamarátom, s ktorými som bežne v kontakte</c:v>
                </c:pt>
                <c:pt idx="16">
                  <c:v>Neveste / zaťovi</c:v>
                </c:pt>
                <c:pt idx="17">
                  <c:v>Všetkým dávam darček s radosťou</c:v>
                </c:pt>
              </c:strCache>
            </c:strRef>
          </c:cat>
          <c:val>
            <c:numRef>
              <c:f>'DO2'!$C$38:$T$38</c:f>
              <c:numCache>
                <c:formatCode>0%</c:formatCode>
                <c:ptCount val="18"/>
                <c:pt idx="0">
                  <c:v>0.289498348851359</c:v>
                </c:pt>
                <c:pt idx="1">
                  <c:v>0.31946555878869</c:v>
                </c:pt>
                <c:pt idx="2">
                  <c:v>0.241071075686714</c:v>
                </c:pt>
                <c:pt idx="3">
                  <c:v>0.332379463552884</c:v>
                </c:pt>
                <c:pt idx="4">
                  <c:v>0.352318871553752</c:v>
                </c:pt>
                <c:pt idx="5">
                  <c:v>0.485822690842052</c:v>
                </c:pt>
                <c:pt idx="6">
                  <c:v>0.429430623920526</c:v>
                </c:pt>
                <c:pt idx="7">
                  <c:v>0.46274062582836</c:v>
                </c:pt>
                <c:pt idx="8">
                  <c:v>0.386983597714959</c:v>
                </c:pt>
                <c:pt idx="9">
                  <c:v>0.508645213507399</c:v>
                </c:pt>
                <c:pt idx="10">
                  <c:v>0.53584499952166</c:v>
                </c:pt>
                <c:pt idx="11">
                  <c:v>0.534530873025189</c:v>
                </c:pt>
                <c:pt idx="12">
                  <c:v>0.558990094676102</c:v>
                </c:pt>
                <c:pt idx="13">
                  <c:v>0.580894053668442</c:v>
                </c:pt>
                <c:pt idx="14">
                  <c:v>0.624268143002636</c:v>
                </c:pt>
                <c:pt idx="15">
                  <c:v>0.669038942941189</c:v>
                </c:pt>
                <c:pt idx="16">
                  <c:v>0.647212127008416</c:v>
                </c:pt>
                <c:pt idx="17">
                  <c:v>0.182513508422585</c:v>
                </c:pt>
              </c:numCache>
            </c:numRef>
          </c:val>
        </c:ser>
        <c:ser>
          <c:idx val="4"/>
          <c:order val="4"/>
          <c:tx>
            <c:strRef>
              <c:f>'DO2'!$B$39</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'DO2'!$C$34:$T$34</c:f>
              <c:strCache>
                <c:ptCount val="18"/>
                <c:pt idx="0">
                  <c:v>Svokre</c:v>
                </c:pt>
                <c:pt idx="1">
                  <c:v>Svokrovi</c:v>
                </c:pt>
                <c:pt idx="2">
                  <c:v>Otčimovi</c:v>
                </c:pt>
                <c:pt idx="3">
                  <c:v>Kolegom v práci</c:v>
                </c:pt>
                <c:pt idx="4">
                  <c:v>Macoche</c:v>
                </c:pt>
                <c:pt idx="5">
                  <c:v>Švagrinej / švagrovi</c:v>
                </c:pt>
                <c:pt idx="6">
                  <c:v>Otcovi</c:v>
                </c:pt>
                <c:pt idx="7">
                  <c:v>Súrodencom</c:v>
                </c:pt>
                <c:pt idx="8">
                  <c:v>Sesternici / bratrancovi</c:v>
                </c:pt>
                <c:pt idx="9">
                  <c:v>Tete / strýkovi</c:v>
                </c:pt>
                <c:pt idx="10">
                  <c:v>Babke / dedkovi</c:v>
                </c:pt>
                <c:pt idx="11">
                  <c:v>Mame</c:v>
                </c:pt>
                <c:pt idx="12">
                  <c:v>Partnerovi / partnerke</c:v>
                </c:pt>
                <c:pt idx="13">
                  <c:v>Deťom</c:v>
                </c:pt>
                <c:pt idx="14">
                  <c:v>Kamarátom z detstva alebo mladosti, aj keď nie sme často v kontakte</c:v>
                </c:pt>
                <c:pt idx="15">
                  <c:v>Kamarátom, s ktorými som bežne v kontakte</c:v>
                </c:pt>
                <c:pt idx="16">
                  <c:v>Neveste / zaťovi</c:v>
                </c:pt>
                <c:pt idx="17">
                  <c:v>Všetkým dávam darček s radosťou</c:v>
                </c:pt>
              </c:strCache>
            </c:strRef>
          </c:cat>
          <c:val>
            <c:numRef>
              <c:f>'DO2'!$C$39:$T$39</c:f>
              <c:numCache>
                <c:formatCode>0%</c:formatCode>
                <c:ptCount val="18"/>
                <c:pt idx="0">
                  <c:v>0.247378990318462</c:v>
                </c:pt>
                <c:pt idx="1">
                  <c:v>0.273480656517815</c:v>
                </c:pt>
                <c:pt idx="2">
                  <c:v>0.0</c:v>
                </c:pt>
                <c:pt idx="3">
                  <c:v>0.15450786206232</c:v>
                </c:pt>
                <c:pt idx="4">
                  <c:v>0.0</c:v>
                </c:pt>
                <c:pt idx="5">
                  <c:v>0.167956465128702</c:v>
                </c:pt>
                <c:pt idx="6">
                  <c:v>0.0952649919450575</c:v>
                </c:pt>
                <c:pt idx="7">
                  <c:v>0.103358568731132</c:v>
                </c:pt>
                <c:pt idx="8">
                  <c:v>0.0566112475723359</c:v>
                </c:pt>
                <c:pt idx="9">
                  <c:v>0.0800486672156566</c:v>
                </c:pt>
                <c:pt idx="10">
                  <c:v>0.116715479041207</c:v>
                </c:pt>
                <c:pt idx="11">
                  <c:v>0.0705380553762716</c:v>
                </c:pt>
                <c:pt idx="12">
                  <c:v>0.0839998005218854</c:v>
                </c:pt>
                <c:pt idx="13">
                  <c:v>0.075250563655748</c:v>
                </c:pt>
                <c:pt idx="14">
                  <c:v>0.10337968883307</c:v>
                </c:pt>
                <c:pt idx="15">
                  <c:v>0.0801939035795512</c:v>
                </c:pt>
                <c:pt idx="16">
                  <c:v>0.0</c:v>
                </c:pt>
                <c:pt idx="17">
                  <c:v>0.670707721855719</c:v>
                </c:pt>
              </c:numCache>
            </c:numRef>
          </c:val>
        </c:ser>
        <c:ser>
          <c:idx val="5"/>
          <c:order val="5"/>
          <c:tx>
            <c:strRef>
              <c:f>'DO2'!$B$40</c:f>
              <c:strCache>
                <c:ptCount val="1"/>
                <c:pt idx="0">
                  <c:v>210%</c:v>
                </c:pt>
              </c:strCache>
            </c:strRef>
          </c:tx>
          <c:spPr>
            <a:noFill/>
          </c:spPr>
          <c:invertIfNegative val="0"/>
          <c:dLbls>
            <c:delete val="1"/>
          </c:dLbls>
          <c:cat>
            <c:strRef>
              <c:f>'DO2'!$C$34:$T$34</c:f>
              <c:strCache>
                <c:ptCount val="18"/>
                <c:pt idx="0">
                  <c:v>Svokre</c:v>
                </c:pt>
                <c:pt idx="1">
                  <c:v>Svokrovi</c:v>
                </c:pt>
                <c:pt idx="2">
                  <c:v>Otčimovi</c:v>
                </c:pt>
                <c:pt idx="3">
                  <c:v>Kolegom v práci</c:v>
                </c:pt>
                <c:pt idx="4">
                  <c:v>Macoche</c:v>
                </c:pt>
                <c:pt idx="5">
                  <c:v>Švagrinej / švagrovi</c:v>
                </c:pt>
                <c:pt idx="6">
                  <c:v>Otcovi</c:v>
                </c:pt>
                <c:pt idx="7">
                  <c:v>Súrodencom</c:v>
                </c:pt>
                <c:pt idx="8">
                  <c:v>Sesternici / bratrancovi</c:v>
                </c:pt>
                <c:pt idx="9">
                  <c:v>Tete / strýkovi</c:v>
                </c:pt>
                <c:pt idx="10">
                  <c:v>Babke / dedkovi</c:v>
                </c:pt>
                <c:pt idx="11">
                  <c:v>Mame</c:v>
                </c:pt>
                <c:pt idx="12">
                  <c:v>Partnerovi / partnerke</c:v>
                </c:pt>
                <c:pt idx="13">
                  <c:v>Deťom</c:v>
                </c:pt>
                <c:pt idx="14">
                  <c:v>Kamarátom z detstva alebo mladosti, aj keď nie sme často v kontakte</c:v>
                </c:pt>
                <c:pt idx="15">
                  <c:v>Kamarátom, s ktorými som bežne v kontakte</c:v>
                </c:pt>
                <c:pt idx="16">
                  <c:v>Neveste / zaťovi</c:v>
                </c:pt>
                <c:pt idx="17">
                  <c:v>Všetkým dávam darček s radosťou</c:v>
                </c:pt>
              </c:strCache>
            </c:strRef>
          </c:cat>
          <c:val>
            <c:numRef>
              <c:f>'DO2'!$C$40:$T$40</c:f>
              <c:numCache>
                <c:formatCode>0%</c:formatCode>
                <c:ptCount val="18"/>
                <c:pt idx="0">
                  <c:v>0.452621009681538</c:v>
                </c:pt>
                <c:pt idx="1">
                  <c:v>0.426519343482184</c:v>
                </c:pt>
                <c:pt idx="2">
                  <c:v>0.700000000000001</c:v>
                </c:pt>
                <c:pt idx="3">
                  <c:v>0.54549213793768</c:v>
                </c:pt>
                <c:pt idx="4">
                  <c:v>0.700000000000001</c:v>
                </c:pt>
                <c:pt idx="5">
                  <c:v>0.532043534871298</c:v>
                </c:pt>
                <c:pt idx="6">
                  <c:v>0.604735008054944</c:v>
                </c:pt>
                <c:pt idx="7">
                  <c:v>0.596641431268869</c:v>
                </c:pt>
                <c:pt idx="8">
                  <c:v>0.643388752427664</c:v>
                </c:pt>
                <c:pt idx="9">
                  <c:v>0.619951332784344</c:v>
                </c:pt>
                <c:pt idx="10">
                  <c:v>0.583284520958793</c:v>
                </c:pt>
                <c:pt idx="11">
                  <c:v>0.629461944623729</c:v>
                </c:pt>
                <c:pt idx="12">
                  <c:v>0.616000199478116</c:v>
                </c:pt>
                <c:pt idx="13">
                  <c:v>0.624749436344254</c:v>
                </c:pt>
                <c:pt idx="14">
                  <c:v>0.59662031116693</c:v>
                </c:pt>
                <c:pt idx="15">
                  <c:v>0.61980609642045</c:v>
                </c:pt>
                <c:pt idx="16">
                  <c:v>0.700000000000001</c:v>
                </c:pt>
                <c:pt idx="17">
                  <c:v>0.0292922781442813</c:v>
                </c:pt>
              </c:numCache>
            </c:numRef>
          </c:val>
        </c:ser>
        <c:ser>
          <c:idx val="6"/>
          <c:order val="6"/>
          <c:tx>
            <c:strRef>
              <c:f>'DO2'!$B$41</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'DO2'!$C$34:$T$34</c:f>
              <c:strCache>
                <c:ptCount val="18"/>
                <c:pt idx="0">
                  <c:v>Svokre</c:v>
                </c:pt>
                <c:pt idx="1">
                  <c:v>Svokrovi</c:v>
                </c:pt>
                <c:pt idx="2">
                  <c:v>Otčimovi</c:v>
                </c:pt>
                <c:pt idx="3">
                  <c:v>Kolegom v práci</c:v>
                </c:pt>
                <c:pt idx="4">
                  <c:v>Macoche</c:v>
                </c:pt>
                <c:pt idx="5">
                  <c:v>Švagrinej / švagrovi</c:v>
                </c:pt>
                <c:pt idx="6">
                  <c:v>Otcovi</c:v>
                </c:pt>
                <c:pt idx="7">
                  <c:v>Súrodencom</c:v>
                </c:pt>
                <c:pt idx="8">
                  <c:v>Sesternici / bratrancovi</c:v>
                </c:pt>
                <c:pt idx="9">
                  <c:v>Tete / strýkovi</c:v>
                </c:pt>
                <c:pt idx="10">
                  <c:v>Babke / dedkovi</c:v>
                </c:pt>
                <c:pt idx="11">
                  <c:v>Mame</c:v>
                </c:pt>
                <c:pt idx="12">
                  <c:v>Partnerovi / partnerke</c:v>
                </c:pt>
                <c:pt idx="13">
                  <c:v>Deťom</c:v>
                </c:pt>
                <c:pt idx="14">
                  <c:v>Kamarátom z detstva alebo mladosti, aj keď nie sme často v kontakte</c:v>
                </c:pt>
                <c:pt idx="15">
                  <c:v>Kamarátom, s ktorými som bežne v kontakte</c:v>
                </c:pt>
                <c:pt idx="16">
                  <c:v>Neveste / zaťovi</c:v>
                </c:pt>
                <c:pt idx="17">
                  <c:v>Všetkým dávam darček s radosťou</c:v>
                </c:pt>
              </c:strCache>
            </c:strRef>
          </c:cat>
          <c:val>
            <c:numRef>
              <c:f>'DO2'!$C$41:$T$41</c:f>
              <c:numCache>
                <c:formatCode>0%</c:formatCode>
                <c:ptCount val="18"/>
                <c:pt idx="0">
                  <c:v>0.337500000000001</c:v>
                </c:pt>
                <c:pt idx="1">
                  <c:v>0.300751879699249</c:v>
                </c:pt>
                <c:pt idx="2">
                  <c:v>0.15625</c:v>
                </c:pt>
                <c:pt idx="3">
                  <c:v>0.298701298701299</c:v>
                </c:pt>
                <c:pt idx="4">
                  <c:v>0.258064516129032</c:v>
                </c:pt>
                <c:pt idx="5">
                  <c:v>0.233644859813084</c:v>
                </c:pt>
                <c:pt idx="6">
                  <c:v>0.0612244897959184</c:v>
                </c:pt>
                <c:pt idx="7">
                  <c:v>0.0833333333333333</c:v>
                </c:pt>
                <c:pt idx="8">
                  <c:v>0.0980392156862745</c:v>
                </c:pt>
                <c:pt idx="9">
                  <c:v>0.0746268656716418</c:v>
                </c:pt>
                <c:pt idx="10">
                  <c:v>0.109756097560976</c:v>
                </c:pt>
                <c:pt idx="11">
                  <c:v>0.0526315789473684</c:v>
                </c:pt>
                <c:pt idx="12">
                  <c:v>0.0759878419452888</c:v>
                </c:pt>
                <c:pt idx="13">
                  <c:v>0.0641509433962264</c:v>
                </c:pt>
                <c:pt idx="14">
                  <c:v>0.147058823529412</c:v>
                </c:pt>
                <c:pt idx="15">
                  <c:v>0.0748299319727891</c:v>
                </c:pt>
                <c:pt idx="16">
                  <c:v>0.142857142857143</c:v>
                </c:pt>
                <c:pt idx="17">
                  <c:v>0.593434343434342</c:v>
                </c:pt>
              </c:numCache>
            </c:numRef>
          </c:val>
        </c:ser>
        <c:dLbls>
          <c:showLegendKey val="0"/>
          <c:showVal val="1"/>
          <c:showCatName val="0"/>
          <c:showSerName val="0"/>
          <c:showPercent val="0"/>
          <c:showBubbleSize val="0"/>
        </c:dLbls>
        <c:gapWidth val="91"/>
        <c:overlap val="100"/>
        <c:axId val="-2125738336"/>
        <c:axId val="-2125735424"/>
      </c:barChart>
      <c:catAx>
        <c:axId val="-2125738336"/>
        <c:scaling>
          <c:orientation val="maxMin"/>
        </c:scaling>
        <c:delete val="0"/>
        <c:axPos val="l"/>
        <c:numFmt formatCode="General" sourceLinked="1"/>
        <c:majorTickMark val="out"/>
        <c:minorTickMark val="out"/>
        <c:tickLblPos val="nextTo"/>
        <c:spPr>
          <a:ln>
            <a:noFill/>
          </a:ln>
        </c:spPr>
        <c:txPr>
          <a:bodyPr rot="0" vert="horz"/>
          <a:lstStyle/>
          <a:p>
            <a:pPr>
              <a:defRPr sz="800"/>
            </a:pPr>
            <a:endParaRPr lang="en-US"/>
          </a:p>
        </c:txPr>
        <c:crossAx val="-2125735424"/>
        <c:crosses val="autoZero"/>
        <c:auto val="1"/>
        <c:lblAlgn val="ctr"/>
        <c:lblOffset val="100"/>
        <c:noMultiLvlLbl val="0"/>
      </c:catAx>
      <c:valAx>
        <c:axId val="-2125735424"/>
        <c:scaling>
          <c:orientation val="minMax"/>
        </c:scaling>
        <c:delete val="1"/>
        <c:axPos val="t"/>
        <c:numFmt formatCode="0%" sourceLinked="1"/>
        <c:majorTickMark val="out"/>
        <c:minorTickMark val="none"/>
        <c:tickLblPos val="none"/>
        <c:crossAx val="-212573833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47546226612091"/>
          <c:y val="0.116219053126441"/>
          <c:w val="0.694154141454411"/>
          <c:h val="0.701049731016171"/>
        </c:manualLayout>
      </c:layout>
      <c:lineChart>
        <c:grouping val="standard"/>
        <c:varyColors val="0"/>
        <c:ser>
          <c:idx val="0"/>
          <c:order val="0"/>
          <c:tx>
            <c:strRef>
              <c:f>DO7b_SK!$B$26</c:f>
              <c:strCache>
                <c:ptCount val="1"/>
                <c:pt idx="0">
                  <c:v>Partnera / partnerku</c:v>
                </c:pt>
              </c:strCache>
            </c:strRef>
          </c:tx>
          <c:spPr>
            <a:ln>
              <a:solidFill>
                <a:schemeClr val="tx1"/>
              </a:solidFill>
            </a:ln>
          </c:spPr>
          <c:marker>
            <c:symbol val="circle"/>
            <c:size val="3"/>
            <c:spPr>
              <a:noFill/>
              <a:ln>
                <a:solidFill>
                  <a:schemeClr val="tx1"/>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DO7b_SK!$B$27:$B$46</c:f>
              <c:numCache>
                <c:formatCode>0%</c:formatCode>
                <c:ptCount val="20"/>
                <c:pt idx="0">
                  <c:v>1.0</c:v>
                </c:pt>
                <c:pt idx="1">
                  <c:v>0.984227129337538</c:v>
                </c:pt>
                <c:pt idx="2">
                  <c:v>0.955835962145112</c:v>
                </c:pt>
                <c:pt idx="3">
                  <c:v>0.801261829652997</c:v>
                </c:pt>
                <c:pt idx="4">
                  <c:v>0.470031545741325</c:v>
                </c:pt>
                <c:pt idx="5">
                  <c:v>0.438485804416404</c:v>
                </c:pt>
                <c:pt idx="6">
                  <c:v>0.429022082018927</c:v>
                </c:pt>
                <c:pt idx="7">
                  <c:v>0.16403785488959</c:v>
                </c:pt>
                <c:pt idx="8">
                  <c:v>0.123028391167192</c:v>
                </c:pt>
                <c:pt idx="9">
                  <c:v>0.0599369085173503</c:v>
                </c:pt>
                <c:pt idx="10">
                  <c:v>0.0567823343848581</c:v>
                </c:pt>
                <c:pt idx="11">
                  <c:v>0.0315457413249211</c:v>
                </c:pt>
                <c:pt idx="12">
                  <c:v>0.0315457413249211</c:v>
                </c:pt>
                <c:pt idx="13">
                  <c:v>0.0315457413249211</c:v>
                </c:pt>
                <c:pt idx="14">
                  <c:v>0.0315457413249211</c:v>
                </c:pt>
                <c:pt idx="15">
                  <c:v>0.0126182965299685</c:v>
                </c:pt>
                <c:pt idx="16">
                  <c:v>0.00630914826498424</c:v>
                </c:pt>
                <c:pt idx="17" formatCode="0.0%">
                  <c:v>0.00315457413249212</c:v>
                </c:pt>
                <c:pt idx="18" formatCode="0.0%">
                  <c:v>0.00315457413249212</c:v>
                </c:pt>
                <c:pt idx="19">
                  <c:v>0.0</c:v>
                </c:pt>
              </c:numCache>
            </c:numRef>
          </c:val>
          <c:smooth val="0"/>
        </c:ser>
        <c:ser>
          <c:idx val="1"/>
          <c:order val="1"/>
          <c:tx>
            <c:strRef>
              <c:f>DO7b_SK!$C$26</c:f>
              <c:strCache>
                <c:ptCount val="1"/>
                <c:pt idx="0">
                  <c:v>Deti</c:v>
                </c:pt>
              </c:strCache>
            </c:strRef>
          </c:tx>
          <c:spPr>
            <a:ln>
              <a:solidFill>
                <a:srgbClr val="FFA102"/>
              </a:solidFill>
            </a:ln>
          </c:spPr>
          <c:marker>
            <c:symbol val="circle"/>
            <c:size val="3"/>
            <c:spPr>
              <a:noFill/>
              <a:ln>
                <a:solidFill>
                  <a:srgbClr val="FFA102"/>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DO7b_SK!$C$27:$C$46</c:f>
              <c:numCache>
                <c:formatCode>0%</c:formatCode>
                <c:ptCount val="20"/>
                <c:pt idx="0">
                  <c:v>1.0</c:v>
                </c:pt>
                <c:pt idx="1">
                  <c:v>0.981481481481481</c:v>
                </c:pt>
                <c:pt idx="2">
                  <c:v>0.959259259259259</c:v>
                </c:pt>
                <c:pt idx="3">
                  <c:v>0.8</c:v>
                </c:pt>
                <c:pt idx="4">
                  <c:v>0.559259259259259</c:v>
                </c:pt>
                <c:pt idx="5">
                  <c:v>0.514814814814816</c:v>
                </c:pt>
                <c:pt idx="6">
                  <c:v>0.503703703703704</c:v>
                </c:pt>
                <c:pt idx="7">
                  <c:v>0.185185185185185</c:v>
                </c:pt>
                <c:pt idx="8">
                  <c:v>0.140740740740741</c:v>
                </c:pt>
                <c:pt idx="9">
                  <c:v>0.062962962962963</c:v>
                </c:pt>
                <c:pt idx="10">
                  <c:v>0.062962962962963</c:v>
                </c:pt>
                <c:pt idx="11">
                  <c:v>0.0259259259259259</c:v>
                </c:pt>
                <c:pt idx="12">
                  <c:v>0.0259259259259259</c:v>
                </c:pt>
                <c:pt idx="13">
                  <c:v>0.0259259259259259</c:v>
                </c:pt>
                <c:pt idx="14">
                  <c:v>0.0259259259259259</c:v>
                </c:pt>
                <c:pt idx="15">
                  <c:v>0.0111111111111111</c:v>
                </c:pt>
                <c:pt idx="16">
                  <c:v>0.00740740740740741</c:v>
                </c:pt>
                <c:pt idx="17">
                  <c:v>0.00740740740740741</c:v>
                </c:pt>
                <c:pt idx="18">
                  <c:v>0.0</c:v>
                </c:pt>
                <c:pt idx="19">
                  <c:v>0.0</c:v>
                </c:pt>
              </c:numCache>
            </c:numRef>
          </c:val>
          <c:smooth val="0"/>
        </c:ser>
        <c:ser>
          <c:idx val="2"/>
          <c:order val="2"/>
          <c:tx>
            <c:strRef>
              <c:f>DO7b_SK!$D$26</c:f>
              <c:strCache>
                <c:ptCount val="1"/>
                <c:pt idx="0">
                  <c:v>Súrodencov</c:v>
                </c:pt>
              </c:strCache>
            </c:strRef>
          </c:tx>
          <c:spPr>
            <a:ln>
              <a:solidFill>
                <a:schemeClr val="tx1">
                  <a:lumMod val="50000"/>
                  <a:lumOff val="50000"/>
                </a:schemeClr>
              </a:solidFill>
            </a:ln>
          </c:spPr>
          <c:marker>
            <c:symbol val="circle"/>
            <c:size val="3"/>
            <c:spPr>
              <a:noFill/>
              <a:ln>
                <a:solidFill>
                  <a:schemeClr val="tx1">
                    <a:lumMod val="50000"/>
                    <a:lumOff val="50000"/>
                  </a:schemeClr>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DO7b_SK!$D$27:$D$46</c:f>
              <c:numCache>
                <c:formatCode>0%</c:formatCode>
                <c:ptCount val="20"/>
                <c:pt idx="0">
                  <c:v>1.0</c:v>
                </c:pt>
                <c:pt idx="1">
                  <c:v>0.93774319066148</c:v>
                </c:pt>
                <c:pt idx="2">
                  <c:v>0.704280155642022</c:v>
                </c:pt>
                <c:pt idx="3">
                  <c:v>0.287937743190661</c:v>
                </c:pt>
                <c:pt idx="4">
                  <c:v>0.0856031128404669</c:v>
                </c:pt>
                <c:pt idx="5">
                  <c:v>0.0817120622568095</c:v>
                </c:pt>
                <c:pt idx="6">
                  <c:v>0.066147859922179</c:v>
                </c:pt>
                <c:pt idx="7">
                  <c:v>0.0194552529182879</c:v>
                </c:pt>
                <c:pt idx="8">
                  <c:v>0.0194552529182879</c:v>
                </c:pt>
                <c:pt idx="9">
                  <c:v>0.00778210116731518</c:v>
                </c:pt>
                <c:pt idx="10">
                  <c:v>0.00778210116731518</c:v>
                </c:pt>
                <c:pt idx="11">
                  <c:v>0.00778210116731518</c:v>
                </c:pt>
                <c:pt idx="12">
                  <c:v>0.00778210116731518</c:v>
                </c:pt>
                <c:pt idx="13">
                  <c:v>0.00778210116731518</c:v>
                </c:pt>
                <c:pt idx="14">
                  <c:v>0.00778210116731518</c:v>
                </c:pt>
                <c:pt idx="15" formatCode="0.0%">
                  <c:v>0.00389105058365759</c:v>
                </c:pt>
                <c:pt idx="16">
                  <c:v>0.0</c:v>
                </c:pt>
                <c:pt idx="17">
                  <c:v>0.0</c:v>
                </c:pt>
                <c:pt idx="18">
                  <c:v>0.0</c:v>
                </c:pt>
                <c:pt idx="19">
                  <c:v>0.0</c:v>
                </c:pt>
              </c:numCache>
            </c:numRef>
          </c:val>
          <c:smooth val="0"/>
        </c:ser>
        <c:ser>
          <c:idx val="3"/>
          <c:order val="3"/>
          <c:tx>
            <c:strRef>
              <c:f>DO7b_SK!$E$26</c:f>
              <c:strCache>
                <c:ptCount val="1"/>
                <c:pt idx="0">
                  <c:v>Otca</c:v>
                </c:pt>
              </c:strCache>
            </c:strRef>
          </c:tx>
          <c:spPr>
            <a:ln>
              <a:solidFill>
                <a:schemeClr val="accent3">
                  <a:lumMod val="60000"/>
                  <a:lumOff val="40000"/>
                </a:schemeClr>
              </a:solidFill>
            </a:ln>
          </c:spPr>
          <c:marker>
            <c:symbol val="circle"/>
            <c:size val="3"/>
            <c:spPr>
              <a:noFill/>
              <a:ln>
                <a:solidFill>
                  <a:schemeClr val="accent3">
                    <a:lumMod val="60000"/>
                    <a:lumOff val="40000"/>
                  </a:schemeClr>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DO7b_SK!$E$27:$E$46</c:f>
              <c:numCache>
                <c:formatCode>0%</c:formatCode>
                <c:ptCount val="20"/>
                <c:pt idx="0">
                  <c:v>1.0</c:v>
                </c:pt>
                <c:pt idx="1">
                  <c:v>0.937759336099587</c:v>
                </c:pt>
                <c:pt idx="2">
                  <c:v>0.759336099585062</c:v>
                </c:pt>
                <c:pt idx="3">
                  <c:v>0.344398340248963</c:v>
                </c:pt>
                <c:pt idx="4">
                  <c:v>0.141078838174274</c:v>
                </c:pt>
                <c:pt idx="5">
                  <c:v>0.128630705394191</c:v>
                </c:pt>
                <c:pt idx="6">
                  <c:v>0.120331950207469</c:v>
                </c:pt>
                <c:pt idx="7">
                  <c:v>0.033195020746888</c:v>
                </c:pt>
                <c:pt idx="8">
                  <c:v>0.020746887966805</c:v>
                </c:pt>
                <c:pt idx="9">
                  <c:v>0.012448132780083</c:v>
                </c:pt>
                <c:pt idx="10">
                  <c:v>0.012448132780083</c:v>
                </c:pt>
                <c:pt idx="11">
                  <c:v>0.00829875518672199</c:v>
                </c:pt>
                <c:pt idx="12">
                  <c:v>0.00829875518672199</c:v>
                </c:pt>
                <c:pt idx="13">
                  <c:v>0.00829875518672199</c:v>
                </c:pt>
                <c:pt idx="14">
                  <c:v>0.00829875518672199</c:v>
                </c:pt>
                <c:pt idx="15" formatCode="0.0%">
                  <c:v>0.00414937759336101</c:v>
                </c:pt>
                <c:pt idx="16">
                  <c:v>0.0</c:v>
                </c:pt>
                <c:pt idx="17">
                  <c:v>0.0</c:v>
                </c:pt>
                <c:pt idx="18">
                  <c:v>0.0</c:v>
                </c:pt>
                <c:pt idx="19">
                  <c:v>0.0</c:v>
                </c:pt>
              </c:numCache>
            </c:numRef>
          </c:val>
          <c:smooth val="0"/>
        </c:ser>
        <c:ser>
          <c:idx val="4"/>
          <c:order val="4"/>
          <c:tx>
            <c:strRef>
              <c:f>DO7b_SK!$F$26</c:f>
              <c:strCache>
                <c:ptCount val="1"/>
                <c:pt idx="0">
                  <c:v>Mamu</c:v>
                </c:pt>
              </c:strCache>
            </c:strRef>
          </c:tx>
          <c:spPr>
            <a:ln>
              <a:solidFill>
                <a:srgbClr val="C00000"/>
              </a:solidFill>
            </a:ln>
          </c:spPr>
          <c:marker>
            <c:symbol val="circle"/>
            <c:size val="3"/>
            <c:spPr>
              <a:noFill/>
              <a:ln>
                <a:solidFill>
                  <a:srgbClr val="C00000"/>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DO7b_SK!$F$27:$F$46</c:f>
              <c:numCache>
                <c:formatCode>0%</c:formatCode>
                <c:ptCount val="20"/>
                <c:pt idx="0">
                  <c:v>1.0</c:v>
                </c:pt>
                <c:pt idx="1">
                  <c:v>0.963414634146341</c:v>
                </c:pt>
                <c:pt idx="2">
                  <c:v>0.829268292682927</c:v>
                </c:pt>
                <c:pt idx="3">
                  <c:v>0.442073170731707</c:v>
                </c:pt>
                <c:pt idx="4">
                  <c:v>0.173780487804878</c:v>
                </c:pt>
                <c:pt idx="5">
                  <c:v>0.155487804878049</c:v>
                </c:pt>
                <c:pt idx="6">
                  <c:v>0.140243902439024</c:v>
                </c:pt>
                <c:pt idx="7">
                  <c:v>0.0365853658536585</c:v>
                </c:pt>
                <c:pt idx="8">
                  <c:v>0.0213414634146342</c:v>
                </c:pt>
                <c:pt idx="9">
                  <c:v>0.0121951219512195</c:v>
                </c:pt>
                <c:pt idx="10">
                  <c:v>0.0121951219512195</c:v>
                </c:pt>
                <c:pt idx="11">
                  <c:v>0.00914634146341462</c:v>
                </c:pt>
                <c:pt idx="12">
                  <c:v>0.00914634146341462</c:v>
                </c:pt>
                <c:pt idx="13">
                  <c:v>0.00914634146341462</c:v>
                </c:pt>
                <c:pt idx="14">
                  <c:v>0.00914634146341462</c:v>
                </c:pt>
                <c:pt idx="15" formatCode="0.0%">
                  <c:v>0.00304878048780488</c:v>
                </c:pt>
                <c:pt idx="16">
                  <c:v>0.0</c:v>
                </c:pt>
                <c:pt idx="17">
                  <c:v>0.0</c:v>
                </c:pt>
                <c:pt idx="18">
                  <c:v>0.0</c:v>
                </c:pt>
                <c:pt idx="19">
                  <c:v>0.0</c:v>
                </c:pt>
              </c:numCache>
            </c:numRef>
          </c:val>
          <c:smooth val="0"/>
        </c:ser>
        <c:ser>
          <c:idx val="5"/>
          <c:order val="5"/>
          <c:tx>
            <c:strRef>
              <c:f>DO7b_SK!$G$26</c:f>
              <c:strCache>
                <c:ptCount val="1"/>
                <c:pt idx="0">
                  <c:v>Nevestu / zaťa</c:v>
                </c:pt>
              </c:strCache>
            </c:strRef>
          </c:tx>
          <c:spPr>
            <a:ln>
              <a:solidFill>
                <a:srgbClr val="F06C88"/>
              </a:solidFill>
            </a:ln>
          </c:spPr>
          <c:marker>
            <c:symbol val="circle"/>
            <c:size val="3"/>
            <c:spPr>
              <a:noFill/>
              <a:ln>
                <a:solidFill>
                  <a:srgbClr val="F06C88"/>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DO7b_SK!$G$27:$G$46</c:f>
              <c:numCache>
                <c:formatCode>0%</c:formatCode>
                <c:ptCount val="20"/>
                <c:pt idx="0">
                  <c:v>1.0</c:v>
                </c:pt>
                <c:pt idx="1">
                  <c:v>0.823529411764707</c:v>
                </c:pt>
                <c:pt idx="2">
                  <c:v>0.568627450980393</c:v>
                </c:pt>
                <c:pt idx="3">
                  <c:v>0.137254901960784</c:v>
                </c:pt>
                <c:pt idx="4">
                  <c:v>0.0392156862745098</c:v>
                </c:pt>
                <c:pt idx="5">
                  <c:v>0.0392156862745098</c:v>
                </c:pt>
                <c:pt idx="6">
                  <c:v>0.0392156862745098</c:v>
                </c:pt>
                <c:pt idx="7">
                  <c:v>0.0196078431372549</c:v>
                </c:pt>
                <c:pt idx="8">
                  <c:v>0.0196078431372549</c:v>
                </c:pt>
                <c:pt idx="9">
                  <c:v>0.0</c:v>
                </c:pt>
                <c:pt idx="10">
                  <c:v>0.0</c:v>
                </c:pt>
                <c:pt idx="11">
                  <c:v>0.0</c:v>
                </c:pt>
                <c:pt idx="12">
                  <c:v>0.0</c:v>
                </c:pt>
                <c:pt idx="13">
                  <c:v>0.0</c:v>
                </c:pt>
                <c:pt idx="14">
                  <c:v>0.0</c:v>
                </c:pt>
                <c:pt idx="15">
                  <c:v>0.0</c:v>
                </c:pt>
                <c:pt idx="16">
                  <c:v>0.0</c:v>
                </c:pt>
                <c:pt idx="17">
                  <c:v>0.0</c:v>
                </c:pt>
                <c:pt idx="18">
                  <c:v>0.0</c:v>
                </c:pt>
                <c:pt idx="19">
                  <c:v>0.0</c:v>
                </c:pt>
              </c:numCache>
            </c:numRef>
          </c:val>
          <c:smooth val="0"/>
        </c:ser>
        <c:ser>
          <c:idx val="6"/>
          <c:order val="6"/>
          <c:tx>
            <c:strRef>
              <c:f>DO7b_SK!$H$26</c:f>
              <c:strCache>
                <c:ptCount val="1"/>
                <c:pt idx="0">
                  <c:v>Macochu</c:v>
                </c:pt>
              </c:strCache>
            </c:strRef>
          </c:tx>
          <c:marker>
            <c:symbol val="none"/>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DO7b_SK!$H$27:$H$46</c:f>
              <c:numCache>
                <c:formatCode>0%</c:formatCode>
                <c:ptCount val="20"/>
                <c:pt idx="0">
                  <c:v>1.0</c:v>
                </c:pt>
                <c:pt idx="1">
                  <c:v>0.428571428571429</c:v>
                </c:pt>
                <c:pt idx="2">
                  <c:v>0.285714285714287</c:v>
                </c:pt>
                <c:pt idx="3">
                  <c:v>0.0</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numCache>
            </c:numRef>
          </c:val>
          <c:smooth val="0"/>
        </c:ser>
        <c:ser>
          <c:idx val="7"/>
          <c:order val="7"/>
          <c:tx>
            <c:strRef>
              <c:f>DO7b_SK!$I$26</c:f>
              <c:strCache>
                <c:ptCount val="1"/>
                <c:pt idx="0">
                  <c:v>Otčima</c:v>
                </c:pt>
              </c:strCache>
            </c:strRef>
          </c:tx>
          <c:spPr>
            <a:ln>
              <a:solidFill>
                <a:srgbClr val="FFFF00"/>
              </a:solidFill>
              <a:prstDash val="sysDash"/>
            </a:ln>
          </c:spPr>
          <c:marker>
            <c:symbol val="circle"/>
            <c:size val="3"/>
            <c:spPr>
              <a:noFill/>
              <a:ln>
                <a:solidFill>
                  <a:srgbClr val="FFFF00"/>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DO7b_SK!$I$27:$I$46</c:f>
              <c:numCache>
                <c:formatCode>0%</c:formatCode>
                <c:ptCount val="20"/>
                <c:pt idx="0">
                  <c:v>1.0</c:v>
                </c:pt>
                <c:pt idx="1">
                  <c:v>0.611111111111111</c:v>
                </c:pt>
                <c:pt idx="2">
                  <c:v>0.38888888888889</c:v>
                </c:pt>
                <c:pt idx="3">
                  <c:v>0.111111111111111</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numCache>
            </c:numRef>
          </c:val>
          <c:smooth val="0"/>
        </c:ser>
        <c:ser>
          <c:idx val="8"/>
          <c:order val="8"/>
          <c:tx>
            <c:strRef>
              <c:f>DO7b_SK!$J$26</c:f>
              <c:strCache>
                <c:ptCount val="1"/>
                <c:pt idx="0">
                  <c:v>Svokra</c:v>
                </c:pt>
              </c:strCache>
            </c:strRef>
          </c:tx>
          <c:marker>
            <c:symbol val="none"/>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DO7b_SK!$J$27:$J$46</c:f>
              <c:numCache>
                <c:formatCode>0%</c:formatCode>
                <c:ptCount val="20"/>
                <c:pt idx="0">
                  <c:v>1.0</c:v>
                </c:pt>
                <c:pt idx="1">
                  <c:v>0.866666666666667</c:v>
                </c:pt>
                <c:pt idx="2">
                  <c:v>0.542857142857143</c:v>
                </c:pt>
                <c:pt idx="3">
                  <c:v>0.123809523809524</c:v>
                </c:pt>
                <c:pt idx="4">
                  <c:v>0.0761904761904762</c:v>
                </c:pt>
                <c:pt idx="5">
                  <c:v>0.0761904761904762</c:v>
                </c:pt>
                <c:pt idx="6">
                  <c:v>0.0761904761904762</c:v>
                </c:pt>
                <c:pt idx="7">
                  <c:v>0.00952380952380952</c:v>
                </c:pt>
                <c:pt idx="8">
                  <c:v>0.00952380952380952</c:v>
                </c:pt>
                <c:pt idx="9">
                  <c:v>0.00952380952380952</c:v>
                </c:pt>
                <c:pt idx="10">
                  <c:v>0.00952380952380952</c:v>
                </c:pt>
                <c:pt idx="11">
                  <c:v>0.00952380952380952</c:v>
                </c:pt>
                <c:pt idx="12">
                  <c:v>0.00952380952380952</c:v>
                </c:pt>
                <c:pt idx="13">
                  <c:v>0.00952380952380952</c:v>
                </c:pt>
                <c:pt idx="14">
                  <c:v>0.00952380952380952</c:v>
                </c:pt>
                <c:pt idx="15">
                  <c:v>0.0</c:v>
                </c:pt>
                <c:pt idx="16">
                  <c:v>0.0</c:v>
                </c:pt>
                <c:pt idx="17">
                  <c:v>0.0</c:v>
                </c:pt>
                <c:pt idx="18">
                  <c:v>0.0</c:v>
                </c:pt>
                <c:pt idx="19">
                  <c:v>0.0</c:v>
                </c:pt>
              </c:numCache>
            </c:numRef>
          </c:val>
          <c:smooth val="0"/>
        </c:ser>
        <c:ser>
          <c:idx val="9"/>
          <c:order val="9"/>
          <c:tx>
            <c:strRef>
              <c:f>DO7b_SK!$K$26</c:f>
              <c:strCache>
                <c:ptCount val="1"/>
                <c:pt idx="0">
                  <c:v>Svokru</c:v>
                </c:pt>
              </c:strCache>
            </c:strRef>
          </c:tx>
          <c:spPr>
            <a:ln w="19050">
              <a:solidFill>
                <a:srgbClr val="C00000"/>
              </a:solidFill>
              <a:prstDash val="dash"/>
            </a:ln>
          </c:spPr>
          <c:marker>
            <c:symbol val="circle"/>
            <c:size val="3"/>
            <c:spPr>
              <a:noFill/>
              <a:ln>
                <a:solidFill>
                  <a:srgbClr val="C00000"/>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DO7b_SK!$K$27:$K$46</c:f>
              <c:numCache>
                <c:formatCode>0%</c:formatCode>
                <c:ptCount val="20"/>
                <c:pt idx="0">
                  <c:v>1.0</c:v>
                </c:pt>
                <c:pt idx="1">
                  <c:v>0.91095890410959</c:v>
                </c:pt>
                <c:pt idx="2">
                  <c:v>0.575342465753425</c:v>
                </c:pt>
                <c:pt idx="3">
                  <c:v>0.13013698630137</c:v>
                </c:pt>
                <c:pt idx="4">
                  <c:v>0.0410958904109589</c:v>
                </c:pt>
                <c:pt idx="5">
                  <c:v>0.0410958904109589</c:v>
                </c:pt>
                <c:pt idx="6">
                  <c:v>0.0410958904109589</c:v>
                </c:pt>
                <c:pt idx="7">
                  <c:v>0.00684931506849316</c:v>
                </c:pt>
                <c:pt idx="8">
                  <c:v>0.00684931506849316</c:v>
                </c:pt>
                <c:pt idx="9">
                  <c:v>0.00684931506849316</c:v>
                </c:pt>
                <c:pt idx="10">
                  <c:v>0.00684931506849316</c:v>
                </c:pt>
                <c:pt idx="11">
                  <c:v>0.00684931506849316</c:v>
                </c:pt>
                <c:pt idx="12">
                  <c:v>0.00684931506849316</c:v>
                </c:pt>
                <c:pt idx="13">
                  <c:v>0.00684931506849316</c:v>
                </c:pt>
                <c:pt idx="14">
                  <c:v>0.00684931506849316</c:v>
                </c:pt>
                <c:pt idx="15">
                  <c:v>0.0</c:v>
                </c:pt>
                <c:pt idx="16">
                  <c:v>0.0</c:v>
                </c:pt>
                <c:pt idx="17">
                  <c:v>0.0</c:v>
                </c:pt>
                <c:pt idx="18">
                  <c:v>0.0</c:v>
                </c:pt>
                <c:pt idx="19">
                  <c:v>0.0</c:v>
                </c:pt>
              </c:numCache>
            </c:numRef>
          </c:val>
          <c:smooth val="0"/>
        </c:ser>
        <c:ser>
          <c:idx val="10"/>
          <c:order val="10"/>
          <c:tx>
            <c:strRef>
              <c:f>DO7b_SK!$L$26</c:f>
              <c:strCache>
                <c:ptCount val="1"/>
                <c:pt idx="0">
                  <c:v>Švagrinú / švagra</c:v>
                </c:pt>
              </c:strCache>
            </c:strRef>
          </c:tx>
          <c:spPr>
            <a:ln w="22225">
              <a:solidFill>
                <a:srgbClr val="002F5E"/>
              </a:solidFill>
              <a:prstDash val="sysDash"/>
            </a:ln>
          </c:spPr>
          <c:marker>
            <c:symbol val="circle"/>
            <c:size val="3"/>
            <c:spPr>
              <a:noFill/>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DO7b_SK!$L$27:$L$46</c:f>
              <c:numCache>
                <c:formatCode>0%</c:formatCode>
                <c:ptCount val="20"/>
                <c:pt idx="0">
                  <c:v>1.0</c:v>
                </c:pt>
                <c:pt idx="1">
                  <c:v>0.823529411764707</c:v>
                </c:pt>
                <c:pt idx="2">
                  <c:v>0.420168067226892</c:v>
                </c:pt>
                <c:pt idx="3">
                  <c:v>0.0840336134453781</c:v>
                </c:pt>
                <c:pt idx="4">
                  <c:v>0.0168067226890756</c:v>
                </c:pt>
                <c:pt idx="5">
                  <c:v>0.0168067226890756</c:v>
                </c:pt>
                <c:pt idx="6">
                  <c:v>0.0084033613445378</c:v>
                </c:pt>
                <c:pt idx="7">
                  <c:v>0.0084033613445378</c:v>
                </c:pt>
                <c:pt idx="8">
                  <c:v>0.0</c:v>
                </c:pt>
                <c:pt idx="9">
                  <c:v>0.0</c:v>
                </c:pt>
                <c:pt idx="10">
                  <c:v>0.0</c:v>
                </c:pt>
                <c:pt idx="11">
                  <c:v>0.0</c:v>
                </c:pt>
                <c:pt idx="12">
                  <c:v>0.0</c:v>
                </c:pt>
                <c:pt idx="13">
                  <c:v>0.0</c:v>
                </c:pt>
                <c:pt idx="14">
                  <c:v>0.0</c:v>
                </c:pt>
                <c:pt idx="15">
                  <c:v>0.0</c:v>
                </c:pt>
                <c:pt idx="16">
                  <c:v>0.0</c:v>
                </c:pt>
                <c:pt idx="17">
                  <c:v>0.0</c:v>
                </c:pt>
                <c:pt idx="18">
                  <c:v>0.0</c:v>
                </c:pt>
                <c:pt idx="19">
                  <c:v>0.0</c:v>
                </c:pt>
              </c:numCache>
            </c:numRef>
          </c:val>
          <c:smooth val="0"/>
        </c:ser>
        <c:ser>
          <c:idx val="11"/>
          <c:order val="11"/>
          <c:tx>
            <c:strRef>
              <c:f>DO7b_SK!$M$26</c:f>
              <c:strCache>
                <c:ptCount val="1"/>
                <c:pt idx="0">
                  <c:v>Sesternicu / bratranca</c:v>
                </c:pt>
              </c:strCache>
            </c:strRef>
          </c:tx>
          <c:spPr>
            <a:ln>
              <a:solidFill>
                <a:srgbClr val="002F5E"/>
              </a:solidFill>
            </a:ln>
          </c:spPr>
          <c:marker>
            <c:symbol val="circle"/>
            <c:size val="3"/>
            <c:spPr>
              <a:noFill/>
              <a:ln>
                <a:solidFill>
                  <a:srgbClr val="002F5E"/>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DO7b_SK!$M$27:$M$46</c:f>
              <c:numCache>
                <c:formatCode>0%</c:formatCode>
                <c:ptCount val="20"/>
                <c:pt idx="0">
                  <c:v>1.0</c:v>
                </c:pt>
                <c:pt idx="1">
                  <c:v>0.675675675675679</c:v>
                </c:pt>
                <c:pt idx="2">
                  <c:v>0.378378378378379</c:v>
                </c:pt>
                <c:pt idx="3">
                  <c:v>0.0540540540540541</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numCache>
            </c:numRef>
          </c:val>
          <c:smooth val="0"/>
        </c:ser>
        <c:ser>
          <c:idx val="12"/>
          <c:order val="12"/>
          <c:tx>
            <c:strRef>
              <c:f>DO7b_SK!$N$26</c:f>
              <c:strCache>
                <c:ptCount val="1"/>
                <c:pt idx="0">
                  <c:v>Babku / dedka</c:v>
                </c:pt>
              </c:strCache>
            </c:strRef>
          </c:tx>
          <c:spPr>
            <a:ln>
              <a:solidFill>
                <a:srgbClr val="92D050"/>
              </a:solidFill>
            </a:ln>
          </c:spPr>
          <c:marker>
            <c:symbol val="circle"/>
            <c:size val="3"/>
            <c:spPr>
              <a:noFill/>
              <a:ln>
                <a:solidFill>
                  <a:srgbClr val="92D050"/>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DO7b_SK!$N$27:$N$46</c:f>
              <c:numCache>
                <c:formatCode>0%</c:formatCode>
                <c:ptCount val="20"/>
                <c:pt idx="0">
                  <c:v>1.0</c:v>
                </c:pt>
                <c:pt idx="1">
                  <c:v>0.872549019607844</c:v>
                </c:pt>
                <c:pt idx="2">
                  <c:v>0.490196078431372</c:v>
                </c:pt>
                <c:pt idx="3">
                  <c:v>0.156862745098039</c:v>
                </c:pt>
                <c:pt idx="4">
                  <c:v>0.0196078431372549</c:v>
                </c:pt>
                <c:pt idx="5">
                  <c:v>0.0196078431372549</c:v>
                </c:pt>
                <c:pt idx="6">
                  <c:v>0.0196078431372549</c:v>
                </c:pt>
                <c:pt idx="7">
                  <c:v>0.00980392156862745</c:v>
                </c:pt>
                <c:pt idx="8">
                  <c:v>0.00980392156862745</c:v>
                </c:pt>
                <c:pt idx="9">
                  <c:v>0.0</c:v>
                </c:pt>
                <c:pt idx="10">
                  <c:v>0.0</c:v>
                </c:pt>
                <c:pt idx="11">
                  <c:v>0.0</c:v>
                </c:pt>
                <c:pt idx="12">
                  <c:v>0.0</c:v>
                </c:pt>
                <c:pt idx="13">
                  <c:v>0.0</c:v>
                </c:pt>
                <c:pt idx="14">
                  <c:v>0.0</c:v>
                </c:pt>
                <c:pt idx="15">
                  <c:v>0.0</c:v>
                </c:pt>
                <c:pt idx="16">
                  <c:v>0.0</c:v>
                </c:pt>
                <c:pt idx="17">
                  <c:v>0.0</c:v>
                </c:pt>
                <c:pt idx="18">
                  <c:v>0.0</c:v>
                </c:pt>
                <c:pt idx="19">
                  <c:v>0.0</c:v>
                </c:pt>
              </c:numCache>
            </c:numRef>
          </c:val>
          <c:smooth val="0"/>
        </c:ser>
        <c:ser>
          <c:idx val="13"/>
          <c:order val="13"/>
          <c:tx>
            <c:strRef>
              <c:f>DO7b_SK!$O$26</c:f>
              <c:strCache>
                <c:ptCount val="1"/>
                <c:pt idx="0">
                  <c:v>Tetu / strýka</c:v>
                </c:pt>
              </c:strCache>
            </c:strRef>
          </c:tx>
          <c:spPr>
            <a:ln>
              <a:solidFill>
                <a:srgbClr val="6F20A0"/>
              </a:solidFill>
            </a:ln>
          </c:spPr>
          <c:marker>
            <c:symbol val="circle"/>
            <c:size val="3"/>
            <c:spPr>
              <a:noFill/>
              <a:ln>
                <a:solidFill>
                  <a:srgbClr val="6F20A0"/>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DO7b_SK!$O$27:$O$46</c:f>
              <c:numCache>
                <c:formatCode>0%</c:formatCode>
                <c:ptCount val="20"/>
                <c:pt idx="0">
                  <c:v>1.0</c:v>
                </c:pt>
                <c:pt idx="1">
                  <c:v>0.733333333333334</c:v>
                </c:pt>
                <c:pt idx="2">
                  <c:v>0.333333333333333</c:v>
                </c:pt>
                <c:pt idx="3">
                  <c:v>0.111111111111111</c:v>
                </c:pt>
                <c:pt idx="4">
                  <c:v>0.0222222222222222</c:v>
                </c:pt>
                <c:pt idx="5">
                  <c:v>0.0222222222222222</c:v>
                </c:pt>
                <c:pt idx="6">
                  <c:v>0.0222222222222222</c:v>
                </c:pt>
                <c:pt idx="7">
                  <c:v>0.0</c:v>
                </c:pt>
                <c:pt idx="8">
                  <c:v>0.0</c:v>
                </c:pt>
                <c:pt idx="9">
                  <c:v>0.0</c:v>
                </c:pt>
                <c:pt idx="10">
                  <c:v>0.0</c:v>
                </c:pt>
                <c:pt idx="11">
                  <c:v>0.0</c:v>
                </c:pt>
                <c:pt idx="12">
                  <c:v>0.0</c:v>
                </c:pt>
                <c:pt idx="13">
                  <c:v>0.0</c:v>
                </c:pt>
                <c:pt idx="14">
                  <c:v>0.0</c:v>
                </c:pt>
                <c:pt idx="15">
                  <c:v>0.0</c:v>
                </c:pt>
                <c:pt idx="16">
                  <c:v>0.0</c:v>
                </c:pt>
                <c:pt idx="17">
                  <c:v>0.0</c:v>
                </c:pt>
                <c:pt idx="18">
                  <c:v>0.0</c:v>
                </c:pt>
                <c:pt idx="19">
                  <c:v>0.0</c:v>
                </c:pt>
              </c:numCache>
            </c:numRef>
          </c:val>
          <c:smooth val="0"/>
        </c:ser>
        <c:ser>
          <c:idx val="14"/>
          <c:order val="14"/>
          <c:tx>
            <c:strRef>
              <c:f>DO7b_SK!$P$26</c:f>
              <c:strCache>
                <c:ptCount val="1"/>
                <c:pt idx="0">
                  <c:v>Kolegov v práci</c:v>
                </c:pt>
              </c:strCache>
            </c:strRef>
          </c:tx>
          <c:spPr>
            <a:ln w="22225">
              <a:solidFill>
                <a:srgbClr val="0070C0"/>
              </a:solidFill>
              <a:prstDash val="dash"/>
            </a:ln>
          </c:spPr>
          <c:marker>
            <c:symbol val="circle"/>
            <c:size val="3"/>
            <c:spPr>
              <a:noFill/>
              <a:ln>
                <a:solidFill>
                  <a:srgbClr val="0070C0"/>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DO7b_SK!$P$27:$P$46</c:f>
              <c:numCache>
                <c:formatCode>0%</c:formatCode>
                <c:ptCount val="20"/>
                <c:pt idx="0">
                  <c:v>1.0</c:v>
                </c:pt>
                <c:pt idx="1">
                  <c:v>0.569230769230768</c:v>
                </c:pt>
                <c:pt idx="2">
                  <c:v>0.184615384615385</c:v>
                </c:pt>
                <c:pt idx="3">
                  <c:v>0.0923076923076925</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numCache>
            </c:numRef>
          </c:val>
          <c:smooth val="0"/>
        </c:ser>
        <c:ser>
          <c:idx val="15"/>
          <c:order val="15"/>
          <c:tx>
            <c:strRef>
              <c:f>DO7b_SK!$Q$26</c:f>
              <c:strCache>
                <c:ptCount val="1"/>
                <c:pt idx="0">
                  <c:v>Kamarátov, s ktorými som bežne v kontakte</c:v>
                </c:pt>
              </c:strCache>
            </c:strRef>
          </c:tx>
          <c:spPr>
            <a:ln>
              <a:solidFill>
                <a:srgbClr val="FABF8F"/>
              </a:solidFill>
            </a:ln>
          </c:spPr>
          <c:marker>
            <c:symbol val="circle"/>
            <c:size val="3"/>
            <c:spPr>
              <a:noFill/>
              <a:ln>
                <a:solidFill>
                  <a:srgbClr val="FABF8F"/>
                </a:solidFill>
              </a:ln>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DO7b_SK!$Q$27:$Q$46</c:f>
              <c:numCache>
                <c:formatCode>0%</c:formatCode>
                <c:ptCount val="20"/>
                <c:pt idx="0">
                  <c:v>1.0</c:v>
                </c:pt>
                <c:pt idx="1">
                  <c:v>0.79032258064516</c:v>
                </c:pt>
                <c:pt idx="2">
                  <c:v>0.35483870967742</c:v>
                </c:pt>
                <c:pt idx="3">
                  <c:v>0.0403225806451614</c:v>
                </c:pt>
                <c:pt idx="4">
                  <c:v>0.00806451612903228</c:v>
                </c:pt>
                <c:pt idx="5">
                  <c:v>0.00806451612903228</c:v>
                </c:pt>
                <c:pt idx="6">
                  <c:v>0.00806451612903228</c:v>
                </c:pt>
                <c:pt idx="7">
                  <c:v>0.00806451612903228</c:v>
                </c:pt>
                <c:pt idx="8">
                  <c:v>0.00806451612903228</c:v>
                </c:pt>
                <c:pt idx="9">
                  <c:v>0.00806451612903228</c:v>
                </c:pt>
                <c:pt idx="10">
                  <c:v>0.00806451612903228</c:v>
                </c:pt>
                <c:pt idx="11">
                  <c:v>0.00806451612903228</c:v>
                </c:pt>
                <c:pt idx="12">
                  <c:v>0.00806451612903228</c:v>
                </c:pt>
                <c:pt idx="13">
                  <c:v>0.00806451612903228</c:v>
                </c:pt>
                <c:pt idx="14">
                  <c:v>0.00806451612903228</c:v>
                </c:pt>
                <c:pt idx="15">
                  <c:v>0.00806451612903228</c:v>
                </c:pt>
                <c:pt idx="16">
                  <c:v>0.0</c:v>
                </c:pt>
                <c:pt idx="17">
                  <c:v>0.0</c:v>
                </c:pt>
                <c:pt idx="18">
                  <c:v>0.0</c:v>
                </c:pt>
                <c:pt idx="19">
                  <c:v>0.0</c:v>
                </c:pt>
              </c:numCache>
            </c:numRef>
          </c:val>
          <c:smooth val="0"/>
        </c:ser>
        <c:ser>
          <c:idx val="16"/>
          <c:order val="16"/>
          <c:tx>
            <c:strRef>
              <c:f>DO7b_SK!$R$26</c:f>
              <c:strCache>
                <c:ptCount val="1"/>
                <c:pt idx="0">
                  <c:v>Kamarátom z detstva alebo mladosti, aj keď nie sme často v kontakte</c:v>
                </c:pt>
              </c:strCache>
            </c:strRef>
          </c:tx>
          <c:marker>
            <c:symbol val="circle"/>
            <c:size val="3"/>
            <c:spPr>
              <a:noFill/>
            </c:spPr>
          </c:marker>
          <c:cat>
            <c:strRef>
              <c:f>DO7b_SK!$A$27:$A$46</c:f>
              <c:strCache>
                <c:ptCount val="20"/>
                <c:pt idx="0">
                  <c:v>0 Eur</c:v>
                </c:pt>
                <c:pt idx="1">
                  <c:v>10 Eur</c:v>
                </c:pt>
                <c:pt idx="2">
                  <c:v>20 Eur</c:v>
                </c:pt>
                <c:pt idx="3">
                  <c:v>40 Eur</c:v>
                </c:pt>
                <c:pt idx="4">
                  <c:v>60 Eur</c:v>
                </c:pt>
                <c:pt idx="5">
                  <c:v>80 Eur</c:v>
                </c:pt>
                <c:pt idx="6">
                  <c:v>100 Eur</c:v>
                </c:pt>
                <c:pt idx="7">
                  <c:v>150 Eur</c:v>
                </c:pt>
                <c:pt idx="8">
                  <c:v>200 Eur</c:v>
                </c:pt>
                <c:pt idx="9">
                  <c:v>250 Eur</c:v>
                </c:pt>
                <c:pt idx="10">
                  <c:v>300 Eur</c:v>
                </c:pt>
                <c:pt idx="11">
                  <c:v>350 Eur</c:v>
                </c:pt>
                <c:pt idx="12">
                  <c:v>400 Eur</c:v>
                </c:pt>
                <c:pt idx="13">
                  <c:v>450 Eur</c:v>
                </c:pt>
                <c:pt idx="14">
                  <c:v>500 Eur</c:v>
                </c:pt>
                <c:pt idx="15">
                  <c:v>1000 Eur</c:v>
                </c:pt>
                <c:pt idx="16">
                  <c:v>1500 Eur</c:v>
                </c:pt>
                <c:pt idx="17">
                  <c:v>2000 Eur</c:v>
                </c:pt>
                <c:pt idx="18">
                  <c:v>4000 Eur</c:v>
                </c:pt>
                <c:pt idx="19">
                  <c:v>8000 Eur</c:v>
                </c:pt>
              </c:strCache>
            </c:strRef>
          </c:cat>
          <c:val>
            <c:numRef>
              <c:f>DO7b_SK!$R$27:$R$46</c:f>
              <c:numCache>
                <c:formatCode>0%</c:formatCode>
                <c:ptCount val="20"/>
                <c:pt idx="0">
                  <c:v>1.0</c:v>
                </c:pt>
                <c:pt idx="1">
                  <c:v>0.720930232558142</c:v>
                </c:pt>
                <c:pt idx="2">
                  <c:v>0.30232558139535</c:v>
                </c:pt>
                <c:pt idx="3">
                  <c:v>0.0465116279069769</c:v>
                </c:pt>
                <c:pt idx="4">
                  <c:v>0.0</c:v>
                </c:pt>
                <c:pt idx="5">
                  <c:v>0.0</c:v>
                </c:pt>
                <c:pt idx="6">
                  <c:v>0.0</c:v>
                </c:pt>
                <c:pt idx="7">
                  <c:v>0.0</c:v>
                </c:pt>
                <c:pt idx="8">
                  <c:v>0.0</c:v>
                </c:pt>
                <c:pt idx="9">
                  <c:v>0.0</c:v>
                </c:pt>
                <c:pt idx="10">
                  <c:v>0.0</c:v>
                </c:pt>
                <c:pt idx="11">
                  <c:v>0.0</c:v>
                </c:pt>
                <c:pt idx="12">
                  <c:v>0.0</c:v>
                </c:pt>
                <c:pt idx="13">
                  <c:v>0.0</c:v>
                </c:pt>
                <c:pt idx="14">
                  <c:v>0.0</c:v>
                </c:pt>
                <c:pt idx="15">
                  <c:v>0.0</c:v>
                </c:pt>
                <c:pt idx="16">
                  <c:v>0.0</c:v>
                </c:pt>
                <c:pt idx="17">
                  <c:v>0.0</c:v>
                </c:pt>
                <c:pt idx="18">
                  <c:v>0.0</c:v>
                </c:pt>
                <c:pt idx="19">
                  <c:v>0.0</c:v>
                </c:pt>
              </c:numCache>
            </c:numRef>
          </c:val>
          <c:smooth val="0"/>
        </c:ser>
        <c:dLbls>
          <c:showLegendKey val="0"/>
          <c:showVal val="0"/>
          <c:showCatName val="0"/>
          <c:showSerName val="0"/>
          <c:showPercent val="0"/>
          <c:showBubbleSize val="0"/>
        </c:dLbls>
        <c:marker val="1"/>
        <c:smooth val="0"/>
        <c:axId val="-2095898656"/>
        <c:axId val="-2095895776"/>
      </c:lineChart>
      <c:catAx>
        <c:axId val="-2095898656"/>
        <c:scaling>
          <c:orientation val="minMax"/>
        </c:scaling>
        <c:delete val="0"/>
        <c:axPos val="b"/>
        <c:majorGridlines>
          <c:spPr>
            <a:ln>
              <a:solidFill>
                <a:schemeClr val="tx1">
                  <a:alpha val="40000"/>
                </a:schemeClr>
              </a:solidFill>
              <a:prstDash val="sysDash"/>
            </a:ln>
          </c:spPr>
        </c:majorGridlines>
        <c:numFmt formatCode="General" sourceLinked="0"/>
        <c:majorTickMark val="out"/>
        <c:minorTickMark val="none"/>
        <c:tickLblPos val="nextTo"/>
        <c:txPr>
          <a:bodyPr rot="-2700000" vert="horz"/>
          <a:lstStyle/>
          <a:p>
            <a:pPr>
              <a:defRPr/>
            </a:pPr>
            <a:endParaRPr lang="en-US"/>
          </a:p>
        </c:txPr>
        <c:crossAx val="-2095895776"/>
        <c:crosses val="autoZero"/>
        <c:auto val="1"/>
        <c:lblAlgn val="ctr"/>
        <c:lblOffset val="100"/>
        <c:noMultiLvlLbl val="0"/>
      </c:catAx>
      <c:valAx>
        <c:axId val="-2095895776"/>
        <c:scaling>
          <c:orientation val="minMax"/>
          <c:max val="1.0"/>
        </c:scaling>
        <c:delete val="0"/>
        <c:axPos val="l"/>
        <c:majorGridlines>
          <c:spPr>
            <a:ln>
              <a:solidFill>
                <a:schemeClr val="bg1">
                  <a:lumMod val="65000"/>
                </a:schemeClr>
              </a:solidFill>
              <a:prstDash val="sysDash"/>
            </a:ln>
          </c:spPr>
        </c:majorGridlines>
        <c:numFmt formatCode="0%" sourceLinked="1"/>
        <c:majorTickMark val="out"/>
        <c:minorTickMark val="none"/>
        <c:tickLblPos val="nextTo"/>
        <c:crossAx val="-2095898656"/>
        <c:crosses val="autoZero"/>
        <c:crossBetween val="midCat"/>
      </c:valAx>
      <c:spPr>
        <a:noFill/>
      </c:spPr>
    </c:plotArea>
    <c:legend>
      <c:legendPos val="r"/>
      <c:layout>
        <c:manualLayout>
          <c:xMode val="edge"/>
          <c:yMode val="edge"/>
          <c:x val="0.737867150336329"/>
          <c:y val="0.0966137062608983"/>
          <c:w val="0.140644727814318"/>
          <c:h val="0.879817267670645"/>
        </c:manualLayout>
      </c:layout>
      <c:overlay val="0"/>
      <c:txPr>
        <a:bodyPr/>
        <a:lstStyle/>
        <a:p>
          <a:pPr>
            <a:defRPr sz="700"/>
          </a:pPr>
          <a:endParaRPr lang="en-US"/>
        </a:p>
      </c:txPr>
    </c:legend>
    <c:plotVisOnly val="1"/>
    <c:dispBlanksAs val="gap"/>
    <c:showDLblsOverMax val="0"/>
  </c:chart>
  <c:spPr>
    <a:noFill/>
    <a:ln>
      <a:noFill/>
    </a:ln>
  </c:spPr>
  <c:txPr>
    <a:bodyPr/>
    <a:lstStyle/>
    <a:p>
      <a:pPr>
        <a:defRPr>
          <a:latin typeface="Helvetica" panose="020B0604020202020204" pitchFamily="34" charset="0"/>
          <a:cs typeface="Helvetica" panose="020B060402020202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DO6b!$B$37</c:f>
              <c:strCache>
                <c:ptCount val="1"/>
                <c:pt idx="0">
                  <c:v>Celkom SR</c:v>
                </c:pt>
              </c:strCache>
            </c:strRef>
          </c:tx>
          <c:spPr>
            <a:solidFill>
              <a:srgbClr val="002F5E"/>
            </a:solidFill>
            <a:ln w="25400">
              <a:noFill/>
            </a:ln>
          </c:spPr>
          <c:invertIfNegative val="0"/>
          <c:dLbls>
            <c:dLbl>
              <c:idx val="0"/>
              <c:spPr/>
              <c:txPr>
                <a:bodyPr/>
                <a:lstStyle/>
                <a:p>
                  <a:pPr>
                    <a:defRPr>
                      <a:solidFill>
                        <a:schemeClr val="tx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tx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dLblPos val="inBase"/>
              <c:showLegendKey val="0"/>
              <c:showVal val="1"/>
              <c:showCatName val="0"/>
              <c:showSerName val="0"/>
              <c:showPercent val="0"/>
              <c:showBubbleSize val="0"/>
              <c:extLst>
                <c:ext xmlns:c15="http://schemas.microsoft.com/office/drawing/2012/chart" uri="{CE6537A1-D6FC-4f65-9D91-7224C49458BB}"/>
              </c:extLst>
            </c:dLbl>
            <c:dLbl>
              <c:idx val="3"/>
              <c:dLblPos val="inBase"/>
              <c:showLegendKey val="0"/>
              <c:showVal val="1"/>
              <c:showCatName val="0"/>
              <c:showSerName val="0"/>
              <c:showPercent val="0"/>
              <c:showBubbleSize val="0"/>
              <c:extLst>
                <c:ext xmlns:c15="http://schemas.microsoft.com/office/drawing/2012/chart" uri="{CE6537A1-D6FC-4f65-9D91-7224C49458BB}"/>
              </c:extLst>
            </c:dLbl>
            <c:dLbl>
              <c:idx val="4"/>
              <c:dLblPos val="inBase"/>
              <c:showLegendKey val="0"/>
              <c:showVal val="1"/>
              <c:showCatName val="0"/>
              <c:showSerName val="0"/>
              <c:showPercent val="0"/>
              <c:showBubbleSize val="0"/>
              <c:extLst>
                <c:ext xmlns:c15="http://schemas.microsoft.com/office/drawing/2012/chart" uri="{CE6537A1-D6FC-4f65-9D91-7224C49458BB}"/>
              </c:extLst>
            </c:dLbl>
            <c:dLbl>
              <c:idx val="5"/>
              <c:dLblPos val="inBase"/>
              <c:showLegendKey val="0"/>
              <c:showVal val="1"/>
              <c:showCatName val="0"/>
              <c:showSerName val="0"/>
              <c:showPercent val="0"/>
              <c:showBubbleSize val="0"/>
              <c:extLst>
                <c:ext xmlns:c15="http://schemas.microsoft.com/office/drawing/2012/chart" uri="{CE6537A1-D6FC-4f65-9D91-7224C49458BB}"/>
              </c:extLst>
            </c:dLbl>
            <c:dLbl>
              <c:idx val="6"/>
              <c:dLblPos val="inBase"/>
              <c:showLegendKey val="0"/>
              <c:showVal val="1"/>
              <c:showCatName val="0"/>
              <c:showSerName val="0"/>
              <c:showPercent val="0"/>
              <c:showBubbleSize val="0"/>
              <c:extLst>
                <c:ext xmlns:c15="http://schemas.microsoft.com/office/drawing/2012/chart" uri="{CE6537A1-D6FC-4f65-9D91-7224C49458BB}"/>
              </c:extLst>
            </c:dLbl>
            <c:dLbl>
              <c:idx val="7"/>
              <c:dLblPos val="inBase"/>
              <c:showLegendKey val="0"/>
              <c:showVal val="1"/>
              <c:showCatName val="0"/>
              <c:showSerName val="0"/>
              <c:showPercent val="0"/>
              <c:showBubbleSize val="0"/>
              <c:extLst>
                <c:ext xmlns:c15="http://schemas.microsoft.com/office/drawing/2012/chart" uri="{CE6537A1-D6FC-4f65-9D91-7224C49458BB}"/>
              </c:extLst>
            </c:dLbl>
            <c:dLbl>
              <c:idx val="8"/>
              <c:dLblPos val="inBase"/>
              <c:showLegendKey val="0"/>
              <c:showVal val="1"/>
              <c:showCatName val="0"/>
              <c:showSerName val="0"/>
              <c:showPercent val="0"/>
              <c:showBubbleSize val="0"/>
              <c:extLst>
                <c:ext xmlns:c15="http://schemas.microsoft.com/office/drawing/2012/chart" uri="{CE6537A1-D6FC-4f65-9D91-7224C49458BB}"/>
              </c:extLst>
            </c:dLbl>
            <c:dLbl>
              <c:idx val="9"/>
              <c:dLblPos val="inBase"/>
              <c:showLegendKey val="0"/>
              <c:showVal val="1"/>
              <c:showCatName val="0"/>
              <c:showSerName val="0"/>
              <c:showPercent val="0"/>
              <c:showBubbleSize val="0"/>
              <c:extLst>
                <c:ext xmlns:c15="http://schemas.microsoft.com/office/drawing/2012/chart" uri="{CE6537A1-D6FC-4f65-9D91-7224C49458BB}"/>
              </c:extLst>
            </c:dLbl>
            <c:dLbl>
              <c:idx val="10"/>
              <c:dLblPos val="inBase"/>
              <c:showLegendKey val="0"/>
              <c:showVal val="1"/>
              <c:showCatName val="0"/>
              <c:showSerName val="0"/>
              <c:showPercent val="0"/>
              <c:showBubbleSize val="0"/>
              <c:extLst>
                <c:ext xmlns:c15="http://schemas.microsoft.com/office/drawing/2012/chart" uri="{CE6537A1-D6FC-4f65-9D91-7224C49458BB}"/>
              </c:extLst>
            </c:dLbl>
            <c:dLbl>
              <c:idx val="11"/>
              <c:dLblPos val="inBase"/>
              <c:showLegendKey val="0"/>
              <c:showVal val="1"/>
              <c:showCatName val="0"/>
              <c:showSerName val="0"/>
              <c:showPercent val="0"/>
              <c:showBubbleSize val="0"/>
              <c:extLst>
                <c:ext xmlns:c15="http://schemas.microsoft.com/office/drawing/2012/chart" uri="{CE6537A1-D6FC-4f65-9D91-7224C49458BB}"/>
              </c:extLst>
            </c:dLbl>
            <c:dLbl>
              <c:idx val="12"/>
              <c:dLblPos val="inBase"/>
              <c:showLegendKey val="0"/>
              <c:showVal val="1"/>
              <c:showCatName val="0"/>
              <c:showSerName val="0"/>
              <c:showPercent val="0"/>
              <c:showBubbleSize val="0"/>
              <c:extLst>
                <c:ext xmlns:c15="http://schemas.microsoft.com/office/drawing/2012/chart" uri="{CE6537A1-D6FC-4f65-9D91-7224C49458BB}"/>
              </c:extLst>
            </c:dLbl>
            <c:dLbl>
              <c:idx val="13"/>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dLblPos val="inBase"/>
              <c:showLegendKey val="0"/>
              <c:showVal val="1"/>
              <c:showCatName val="0"/>
              <c:showSerName val="0"/>
              <c:showPercent val="0"/>
              <c:showBubbleSize val="0"/>
              <c:extLst>
                <c:ext xmlns:c15="http://schemas.microsoft.com/office/drawing/2012/chart" uri="{CE6537A1-D6FC-4f65-9D91-7224C49458BB}"/>
              </c:extLst>
            </c:dLbl>
            <c:dLbl>
              <c:idx val="41"/>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DO6b!$C$36:$K$36</c:f>
              <c:strCache>
                <c:ptCount val="9"/>
                <c:pt idx="0">
                  <c:v>Už na jar</c:v>
                </c:pt>
                <c:pt idx="1">
                  <c:v>V lete</c:v>
                </c:pt>
                <c:pt idx="2">
                  <c:v>V septembri</c:v>
                </c:pt>
                <c:pt idx="3">
                  <c:v>V októbri</c:v>
                </c:pt>
                <c:pt idx="4">
                  <c:v>V novembri</c:v>
                </c:pt>
                <c:pt idx="5">
                  <c:v>Na začiatku decembra</c:v>
                </c:pt>
                <c:pt idx="6">
                  <c:v>Tesne pred Vianocami</c:v>
                </c:pt>
                <c:pt idx="7">
                  <c:v>Celý rok</c:v>
                </c:pt>
                <c:pt idx="8">
                  <c:v>Nemyslím na ne vôbec</c:v>
                </c:pt>
              </c:strCache>
            </c:strRef>
          </c:cat>
          <c:val>
            <c:numRef>
              <c:f>DO6b!$C$37:$K$37</c:f>
              <c:numCache>
                <c:formatCode>0%</c:formatCode>
                <c:ptCount val="9"/>
                <c:pt idx="0">
                  <c:v>0.00234491315136476</c:v>
                </c:pt>
                <c:pt idx="1">
                  <c:v>0.0207117258537789</c:v>
                </c:pt>
                <c:pt idx="2">
                  <c:v>0.107892335666772</c:v>
                </c:pt>
                <c:pt idx="3">
                  <c:v>0.124473366457115</c:v>
                </c:pt>
                <c:pt idx="4">
                  <c:v>0.297983202261975</c:v>
                </c:pt>
                <c:pt idx="5">
                  <c:v>0.188827050311552</c:v>
                </c:pt>
                <c:pt idx="6">
                  <c:v>0.10020689706174</c:v>
                </c:pt>
                <c:pt idx="7">
                  <c:v>0.0977376466574836</c:v>
                </c:pt>
                <c:pt idx="8">
                  <c:v>0.0598228625782185</c:v>
                </c:pt>
              </c:numCache>
            </c:numRef>
          </c:val>
        </c:ser>
        <c:ser>
          <c:idx val="1"/>
          <c:order val="1"/>
          <c:tx>
            <c:strRef>
              <c:f>DO6b!$B$38</c:f>
              <c:strCache>
                <c:ptCount val="1"/>
                <c:pt idx="0">
                  <c:v>40%</c:v>
                </c:pt>
              </c:strCache>
            </c:strRef>
          </c:tx>
          <c:spPr>
            <a:noFill/>
            <a:ln w="25400">
              <a:noFill/>
            </a:ln>
          </c:spPr>
          <c:invertIfNegative val="0"/>
          <c:dLbls>
            <c:delete val="1"/>
          </c:dLbls>
          <c:cat>
            <c:strRef>
              <c:f>DO6b!$C$36:$K$36</c:f>
              <c:strCache>
                <c:ptCount val="9"/>
                <c:pt idx="0">
                  <c:v>Už na jar</c:v>
                </c:pt>
                <c:pt idx="1">
                  <c:v>V lete</c:v>
                </c:pt>
                <c:pt idx="2">
                  <c:v>V septembri</c:v>
                </c:pt>
                <c:pt idx="3">
                  <c:v>V októbri</c:v>
                </c:pt>
                <c:pt idx="4">
                  <c:v>V novembri</c:v>
                </c:pt>
                <c:pt idx="5">
                  <c:v>Na začiatku decembra</c:v>
                </c:pt>
                <c:pt idx="6">
                  <c:v>Tesne pred Vianocami</c:v>
                </c:pt>
                <c:pt idx="7">
                  <c:v>Celý rok</c:v>
                </c:pt>
                <c:pt idx="8">
                  <c:v>Nemyslím na ne vôbec</c:v>
                </c:pt>
              </c:strCache>
            </c:strRef>
          </c:cat>
          <c:val>
            <c:numRef>
              <c:f>DO6b!$C$38:$K$38</c:f>
              <c:numCache>
                <c:formatCode>0%</c:formatCode>
                <c:ptCount val="9"/>
                <c:pt idx="0">
                  <c:v>0.397655086848635</c:v>
                </c:pt>
                <c:pt idx="1">
                  <c:v>0.379288274146222</c:v>
                </c:pt>
                <c:pt idx="2">
                  <c:v>0.292107664333228</c:v>
                </c:pt>
                <c:pt idx="3">
                  <c:v>0.275526633542886</c:v>
                </c:pt>
                <c:pt idx="4">
                  <c:v>0.102016797738025</c:v>
                </c:pt>
                <c:pt idx="5">
                  <c:v>0.211172949688448</c:v>
                </c:pt>
                <c:pt idx="6">
                  <c:v>0.29979310293826</c:v>
                </c:pt>
                <c:pt idx="7">
                  <c:v>0.302262353342517</c:v>
                </c:pt>
                <c:pt idx="8">
                  <c:v>0.340177137421782</c:v>
                </c:pt>
              </c:numCache>
            </c:numRef>
          </c:val>
        </c:ser>
        <c:ser>
          <c:idx val="2"/>
          <c:order val="2"/>
          <c:tx>
            <c:strRef>
              <c:f>DO6b!$B$39</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DO6b!$C$36:$K$36</c:f>
              <c:strCache>
                <c:ptCount val="9"/>
                <c:pt idx="0">
                  <c:v>Už na jar</c:v>
                </c:pt>
                <c:pt idx="1">
                  <c:v>V lete</c:v>
                </c:pt>
                <c:pt idx="2">
                  <c:v>V septembri</c:v>
                </c:pt>
                <c:pt idx="3">
                  <c:v>V októbri</c:v>
                </c:pt>
                <c:pt idx="4">
                  <c:v>V novembri</c:v>
                </c:pt>
                <c:pt idx="5">
                  <c:v>Na začiatku decembra</c:v>
                </c:pt>
                <c:pt idx="6">
                  <c:v>Tesne pred Vianocami</c:v>
                </c:pt>
                <c:pt idx="7">
                  <c:v>Celý rok</c:v>
                </c:pt>
                <c:pt idx="8">
                  <c:v>Nemyslím na ne vôbec</c:v>
                </c:pt>
              </c:strCache>
            </c:strRef>
          </c:cat>
          <c:val>
            <c:numRef>
              <c:f>DO6b!$C$39:$K$39</c:f>
              <c:numCache>
                <c:formatCode>0%</c:formatCode>
                <c:ptCount val="9"/>
                <c:pt idx="0">
                  <c:v>0.0</c:v>
                </c:pt>
                <c:pt idx="1">
                  <c:v>0.00704584040747029</c:v>
                </c:pt>
                <c:pt idx="2">
                  <c:v>0.0628999432853295</c:v>
                </c:pt>
                <c:pt idx="3">
                  <c:v>0.102112028798652</c:v>
                </c:pt>
                <c:pt idx="4">
                  <c:v>0.277097667768743</c:v>
                </c:pt>
                <c:pt idx="5">
                  <c:v>0.253340421147461</c:v>
                </c:pt>
                <c:pt idx="6">
                  <c:v>0.108191257916803</c:v>
                </c:pt>
                <c:pt idx="7">
                  <c:v>0.0996362784234417</c:v>
                </c:pt>
                <c:pt idx="8">
                  <c:v>0.0896765622521015</c:v>
                </c:pt>
              </c:numCache>
            </c:numRef>
          </c:val>
        </c:ser>
        <c:ser>
          <c:idx val="3"/>
          <c:order val="3"/>
          <c:tx>
            <c:strRef>
              <c:f>DO6b!$B$40</c:f>
              <c:strCache>
                <c:ptCount val="1"/>
                <c:pt idx="0">
                  <c:v>80%</c:v>
                </c:pt>
              </c:strCache>
            </c:strRef>
          </c:tx>
          <c:spPr>
            <a:noFill/>
            <a:ln w="25400">
              <a:noFill/>
            </a:ln>
          </c:spPr>
          <c:invertIfNegative val="0"/>
          <c:dLbls>
            <c:delete val="1"/>
          </c:dLbls>
          <c:cat>
            <c:strRef>
              <c:f>DO6b!$C$36:$K$36</c:f>
              <c:strCache>
                <c:ptCount val="9"/>
                <c:pt idx="0">
                  <c:v>Už na jar</c:v>
                </c:pt>
                <c:pt idx="1">
                  <c:v>V lete</c:v>
                </c:pt>
                <c:pt idx="2">
                  <c:v>V septembri</c:v>
                </c:pt>
                <c:pt idx="3">
                  <c:v>V októbri</c:v>
                </c:pt>
                <c:pt idx="4">
                  <c:v>V novembri</c:v>
                </c:pt>
                <c:pt idx="5">
                  <c:v>Na začiatku decembra</c:v>
                </c:pt>
                <c:pt idx="6">
                  <c:v>Tesne pred Vianocami</c:v>
                </c:pt>
                <c:pt idx="7">
                  <c:v>Celý rok</c:v>
                </c:pt>
                <c:pt idx="8">
                  <c:v>Nemyslím na ne vôbec</c:v>
                </c:pt>
              </c:strCache>
            </c:strRef>
          </c:cat>
          <c:val>
            <c:numRef>
              <c:f>DO6b!$C$40:$K$40</c:f>
              <c:numCache>
                <c:formatCode>0%</c:formatCode>
                <c:ptCount val="9"/>
                <c:pt idx="0">
                  <c:v>0.4</c:v>
                </c:pt>
                <c:pt idx="1">
                  <c:v>0.39295415959253</c:v>
                </c:pt>
                <c:pt idx="2">
                  <c:v>0.337100056714672</c:v>
                </c:pt>
                <c:pt idx="3">
                  <c:v>0.297887971201349</c:v>
                </c:pt>
                <c:pt idx="4">
                  <c:v>0.122902332231257</c:v>
                </c:pt>
                <c:pt idx="5">
                  <c:v>0.14665957885254</c:v>
                </c:pt>
                <c:pt idx="6">
                  <c:v>0.291808742083197</c:v>
                </c:pt>
                <c:pt idx="7">
                  <c:v>0.300363721576558</c:v>
                </c:pt>
                <c:pt idx="8">
                  <c:v>0.3103234377479</c:v>
                </c:pt>
              </c:numCache>
            </c:numRef>
          </c:val>
        </c:ser>
        <c:ser>
          <c:idx val="4"/>
          <c:order val="4"/>
          <c:tx>
            <c:strRef>
              <c:f>DO6b!$B$41</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DO6b!$C$36:$K$36</c:f>
              <c:strCache>
                <c:ptCount val="9"/>
                <c:pt idx="0">
                  <c:v>Už na jar</c:v>
                </c:pt>
                <c:pt idx="1">
                  <c:v>V lete</c:v>
                </c:pt>
                <c:pt idx="2">
                  <c:v>V septembri</c:v>
                </c:pt>
                <c:pt idx="3">
                  <c:v>V októbri</c:v>
                </c:pt>
                <c:pt idx="4">
                  <c:v>V novembri</c:v>
                </c:pt>
                <c:pt idx="5">
                  <c:v>Na začiatku decembra</c:v>
                </c:pt>
                <c:pt idx="6">
                  <c:v>Tesne pred Vianocami</c:v>
                </c:pt>
                <c:pt idx="7">
                  <c:v>Celý rok</c:v>
                </c:pt>
                <c:pt idx="8">
                  <c:v>Nemyslím na ne vôbec</c:v>
                </c:pt>
              </c:strCache>
            </c:strRef>
          </c:cat>
          <c:val>
            <c:numRef>
              <c:f>DO6b!$C$41:$K$41</c:f>
              <c:numCache>
                <c:formatCode>0%</c:formatCode>
                <c:ptCount val="9"/>
                <c:pt idx="0">
                  <c:v>0.00457098080188064</c:v>
                </c:pt>
                <c:pt idx="1">
                  <c:v>0.0336849933242513</c:v>
                </c:pt>
                <c:pt idx="2">
                  <c:v>0.15060441186514</c:v>
                </c:pt>
                <c:pt idx="3">
                  <c:v>0.145701380959399</c:v>
                </c:pt>
                <c:pt idx="4">
                  <c:v>0.317810210640542</c:v>
                </c:pt>
                <c:pt idx="5">
                  <c:v>0.127583362987796</c:v>
                </c:pt>
                <c:pt idx="6">
                  <c:v>0.0926272016691168</c:v>
                </c:pt>
                <c:pt idx="7">
                  <c:v>0.0959352418426265</c:v>
                </c:pt>
                <c:pt idx="8">
                  <c:v>0.0314822159092499</c:v>
                </c:pt>
              </c:numCache>
            </c:numRef>
          </c:val>
        </c:ser>
        <c:ser>
          <c:idx val="5"/>
          <c:order val="5"/>
          <c:tx>
            <c:strRef>
              <c:f>DO6b!$B$42</c:f>
              <c:strCache>
                <c:ptCount val="1"/>
                <c:pt idx="0">
                  <c:v>120%</c:v>
                </c:pt>
              </c:strCache>
            </c:strRef>
          </c:tx>
          <c:spPr>
            <a:noFill/>
          </c:spPr>
          <c:invertIfNegative val="0"/>
          <c:dLbls>
            <c:delete val="1"/>
          </c:dLbls>
          <c:cat>
            <c:strRef>
              <c:f>DO6b!$C$36:$K$36</c:f>
              <c:strCache>
                <c:ptCount val="9"/>
                <c:pt idx="0">
                  <c:v>Už na jar</c:v>
                </c:pt>
                <c:pt idx="1">
                  <c:v>V lete</c:v>
                </c:pt>
                <c:pt idx="2">
                  <c:v>V septembri</c:v>
                </c:pt>
                <c:pt idx="3">
                  <c:v>V októbri</c:v>
                </c:pt>
                <c:pt idx="4">
                  <c:v>V novembri</c:v>
                </c:pt>
                <c:pt idx="5">
                  <c:v>Na začiatku decembra</c:v>
                </c:pt>
                <c:pt idx="6">
                  <c:v>Tesne pred Vianocami</c:v>
                </c:pt>
                <c:pt idx="7">
                  <c:v>Celý rok</c:v>
                </c:pt>
                <c:pt idx="8">
                  <c:v>Nemyslím na ne vôbec</c:v>
                </c:pt>
              </c:strCache>
            </c:strRef>
          </c:cat>
          <c:val>
            <c:numRef>
              <c:f>DO6b!$C$42:$K$42</c:f>
              <c:numCache>
                <c:formatCode>0%</c:formatCode>
                <c:ptCount val="9"/>
                <c:pt idx="0">
                  <c:v>0.395429019198119</c:v>
                </c:pt>
                <c:pt idx="1">
                  <c:v>0.366315006675749</c:v>
                </c:pt>
                <c:pt idx="2">
                  <c:v>0.24939558813486</c:v>
                </c:pt>
                <c:pt idx="3">
                  <c:v>0.254298619040601</c:v>
                </c:pt>
                <c:pt idx="4">
                  <c:v>0.0821897893594596</c:v>
                </c:pt>
                <c:pt idx="5">
                  <c:v>0.272416637012205</c:v>
                </c:pt>
                <c:pt idx="6">
                  <c:v>0.307372798330884</c:v>
                </c:pt>
                <c:pt idx="7">
                  <c:v>0.304064758157374</c:v>
                </c:pt>
                <c:pt idx="8">
                  <c:v>0.368517784090751</c:v>
                </c:pt>
              </c:numCache>
            </c:numRef>
          </c:val>
        </c:ser>
        <c:ser>
          <c:idx val="6"/>
          <c:order val="6"/>
          <c:tx>
            <c:strRef>
              <c:f>DO6b!$B$43</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DO6b!$C$36:$K$36</c:f>
              <c:strCache>
                <c:ptCount val="9"/>
                <c:pt idx="0">
                  <c:v>Už na jar</c:v>
                </c:pt>
                <c:pt idx="1">
                  <c:v>V lete</c:v>
                </c:pt>
                <c:pt idx="2">
                  <c:v>V septembri</c:v>
                </c:pt>
                <c:pt idx="3">
                  <c:v>V októbri</c:v>
                </c:pt>
                <c:pt idx="4">
                  <c:v>V novembri</c:v>
                </c:pt>
                <c:pt idx="5">
                  <c:v>Na začiatku decembra</c:v>
                </c:pt>
                <c:pt idx="6">
                  <c:v>Tesne pred Vianocami</c:v>
                </c:pt>
                <c:pt idx="7">
                  <c:v>Celý rok</c:v>
                </c:pt>
                <c:pt idx="8">
                  <c:v>Nemyslím na ne vôbec</c:v>
                </c:pt>
              </c:strCache>
            </c:strRef>
          </c:cat>
          <c:val>
            <c:numRef>
              <c:f>DO6b!$C$43:$K$43</c:f>
              <c:numCache>
                <c:formatCode>0%</c:formatCode>
                <c:ptCount val="9"/>
                <c:pt idx="0">
                  <c:v>0.00495049504950495</c:v>
                </c:pt>
                <c:pt idx="1">
                  <c:v>0.0420792079207921</c:v>
                </c:pt>
                <c:pt idx="2">
                  <c:v>0.111386138613861</c:v>
                </c:pt>
                <c:pt idx="3">
                  <c:v>0.153465346534653</c:v>
                </c:pt>
                <c:pt idx="4">
                  <c:v>0.282178217821782</c:v>
                </c:pt>
                <c:pt idx="5">
                  <c:v>0.180693069306931</c:v>
                </c:pt>
                <c:pt idx="6">
                  <c:v>0.051980198019802</c:v>
                </c:pt>
                <c:pt idx="7">
                  <c:v>0.141089108910891</c:v>
                </c:pt>
                <c:pt idx="8">
                  <c:v>0.0321782178217822</c:v>
                </c:pt>
              </c:numCache>
            </c:numRef>
          </c:val>
        </c:ser>
        <c:dLbls>
          <c:showLegendKey val="0"/>
          <c:showVal val="1"/>
          <c:showCatName val="0"/>
          <c:showSerName val="0"/>
          <c:showPercent val="0"/>
          <c:showBubbleSize val="0"/>
        </c:dLbls>
        <c:gapWidth val="91"/>
        <c:overlap val="100"/>
        <c:axId val="-2132857856"/>
        <c:axId val="-2132855200"/>
      </c:barChart>
      <c:catAx>
        <c:axId val="-2132857856"/>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132855200"/>
        <c:crosses val="autoZero"/>
        <c:auto val="1"/>
        <c:lblAlgn val="ctr"/>
        <c:lblOffset val="100"/>
        <c:noMultiLvlLbl val="0"/>
      </c:catAx>
      <c:valAx>
        <c:axId val="-2132855200"/>
        <c:scaling>
          <c:orientation val="minMax"/>
        </c:scaling>
        <c:delete val="1"/>
        <c:axPos val="t"/>
        <c:numFmt formatCode="0%" sourceLinked="1"/>
        <c:majorTickMark val="out"/>
        <c:minorTickMark val="none"/>
        <c:tickLblPos val="none"/>
        <c:crossAx val="-213285785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4363061752473"/>
          <c:y val="0.0685970360768682"/>
          <c:w val="0.101415795643792"/>
          <c:h val="0.866435212816578"/>
        </c:manualLayout>
      </c:layout>
      <c:barChart>
        <c:barDir val="bar"/>
        <c:grouping val="stacked"/>
        <c:varyColors val="0"/>
        <c:ser>
          <c:idx val="2"/>
          <c:order val="0"/>
          <c:tx>
            <c:strRef>
              <c:f>DO7c!$Y$29</c:f>
              <c:strCache>
                <c:ptCount val="1"/>
                <c:pt idx="0">
                  <c:v>Presne sa hodí</c:v>
                </c:pt>
              </c:strCache>
            </c:strRef>
          </c:tx>
          <c:spPr>
            <a:solidFill>
              <a:srgbClr val="F34E0D"/>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DO7c!$Y$31:$Y$40</c:f>
              <c:numCache>
                <c:formatCode>0</c:formatCode>
                <c:ptCount val="10"/>
                <c:pt idx="0">
                  <c:v>41.24606330423833</c:v>
                </c:pt>
                <c:pt idx="1">
                  <c:v>24.88479461615006</c:v>
                </c:pt>
                <c:pt idx="2">
                  <c:v>18.29216988089759</c:v>
                </c:pt>
                <c:pt idx="3">
                  <c:v>13.04154282208839</c:v>
                </c:pt>
                <c:pt idx="4">
                  <c:v>10.06178415061923</c:v>
                </c:pt>
                <c:pt idx="5">
                  <c:v>7.157335596233922</c:v>
                </c:pt>
                <c:pt idx="6">
                  <c:v>8.941683925510918</c:v>
                </c:pt>
                <c:pt idx="7">
                  <c:v>9.026355231919833</c:v>
                </c:pt>
                <c:pt idx="8">
                  <c:v>3.346727418722748</c:v>
                </c:pt>
                <c:pt idx="9">
                  <c:v>3.386375461514762</c:v>
                </c:pt>
              </c:numCache>
            </c:numRef>
          </c:val>
        </c:ser>
        <c:ser>
          <c:idx val="3"/>
          <c:order val="1"/>
          <c:tx>
            <c:strRef>
              <c:f>DO7c!$Z$29</c:f>
              <c:strCache>
                <c:ptCount val="1"/>
                <c:pt idx="0">
                  <c:v>Celkom sa hodí</c:v>
                </c:pt>
              </c:strCache>
            </c:strRef>
          </c:tx>
          <c:spPr>
            <a:solidFill>
              <a:srgbClr val="FFA102"/>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DO7c!$Z$31:$Z$40</c:f>
              <c:numCache>
                <c:formatCode>0</c:formatCode>
                <c:ptCount val="10"/>
                <c:pt idx="0">
                  <c:v>47.24286727223254</c:v>
                </c:pt>
                <c:pt idx="1">
                  <c:v>47.73863199845406</c:v>
                </c:pt>
                <c:pt idx="2">
                  <c:v>50.47183744996704</c:v>
                </c:pt>
                <c:pt idx="3">
                  <c:v>35.73638472448283</c:v>
                </c:pt>
                <c:pt idx="4">
                  <c:v>29.65884756483089</c:v>
                </c:pt>
                <c:pt idx="5">
                  <c:v>28.58829041146969</c:v>
                </c:pt>
                <c:pt idx="6">
                  <c:v>19.0323120339135</c:v>
                </c:pt>
                <c:pt idx="7">
                  <c:v>15.62865813671564</c:v>
                </c:pt>
                <c:pt idx="8">
                  <c:v>14.95160019316658</c:v>
                </c:pt>
                <c:pt idx="9">
                  <c:v>11.80581252517142</c:v>
                </c:pt>
              </c:numCache>
            </c:numRef>
          </c:val>
        </c:ser>
        <c:ser>
          <c:idx val="0"/>
          <c:order val="2"/>
          <c:tx>
            <c:strRef>
              <c:f>DO7c!$AA$29</c:f>
              <c:strCache>
                <c:ptCount val="1"/>
                <c:pt idx="0">
                  <c:v>Veľmi sa nehodí</c:v>
                </c:pt>
              </c:strCache>
            </c:strRef>
          </c:tx>
          <c:spPr>
            <a:solidFill>
              <a:srgbClr val="FBD753"/>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DO7c!$AA$31:$AA$40</c:f>
              <c:numCache>
                <c:formatCode>0</c:formatCode>
                <c:ptCount val="10"/>
                <c:pt idx="0">
                  <c:v>7.858927837915842</c:v>
                </c:pt>
                <c:pt idx="1">
                  <c:v>17.40826872830453</c:v>
                </c:pt>
                <c:pt idx="2">
                  <c:v>23.4719952598084</c:v>
                </c:pt>
                <c:pt idx="3">
                  <c:v>40.2668726129291</c:v>
                </c:pt>
                <c:pt idx="4">
                  <c:v>36.17886335397498</c:v>
                </c:pt>
                <c:pt idx="5">
                  <c:v>43.39334968560829</c:v>
                </c:pt>
                <c:pt idx="6">
                  <c:v>32.672328182879</c:v>
                </c:pt>
                <c:pt idx="7">
                  <c:v>29.1090220294129</c:v>
                </c:pt>
                <c:pt idx="8">
                  <c:v>25.44523571264759</c:v>
                </c:pt>
                <c:pt idx="9">
                  <c:v>20.41804294575943</c:v>
                </c:pt>
              </c:numCache>
            </c:numRef>
          </c:val>
        </c:ser>
        <c:ser>
          <c:idx val="1"/>
          <c:order val="3"/>
          <c:tx>
            <c:strRef>
              <c:f>DO7c!$AB$29</c:f>
              <c:strCache>
                <c:ptCount val="1"/>
                <c:pt idx="0">
                  <c:v>Vôbec sa nehodí</c:v>
                </c:pt>
              </c:strCache>
            </c:strRef>
          </c:tx>
          <c:spPr>
            <a:solidFill>
              <a:srgbClr val="8B8278"/>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DO7c!$AB$31:$AB$40</c:f>
              <c:numCache>
                <c:formatCode>0</c:formatCode>
                <c:ptCount val="10"/>
                <c:pt idx="0">
                  <c:v>3.652141585613139</c:v>
                </c:pt>
                <c:pt idx="1">
                  <c:v>9.968304657091447</c:v>
                </c:pt>
                <c:pt idx="2">
                  <c:v>7.763997409326897</c:v>
                </c:pt>
                <c:pt idx="3">
                  <c:v>10.95519984049982</c:v>
                </c:pt>
                <c:pt idx="4">
                  <c:v>24.10050493057489</c:v>
                </c:pt>
                <c:pt idx="5">
                  <c:v>20.86102430668797</c:v>
                </c:pt>
                <c:pt idx="6">
                  <c:v>39.35367585769644</c:v>
                </c:pt>
                <c:pt idx="7">
                  <c:v>46.23596460195165</c:v>
                </c:pt>
                <c:pt idx="8">
                  <c:v>56.25643667546295</c:v>
                </c:pt>
                <c:pt idx="9">
                  <c:v>64.38976906755414</c:v>
                </c:pt>
              </c:numCache>
            </c:numRef>
          </c:val>
        </c:ser>
        <c:dLbls>
          <c:showLegendKey val="0"/>
          <c:showVal val="1"/>
          <c:showCatName val="0"/>
          <c:showSerName val="0"/>
          <c:showPercent val="0"/>
          <c:showBubbleSize val="0"/>
        </c:dLbls>
        <c:gapWidth val="150"/>
        <c:overlap val="100"/>
        <c:axId val="-2126546864"/>
        <c:axId val="-2126541728"/>
      </c:barChart>
      <c:catAx>
        <c:axId val="-2126546864"/>
        <c:scaling>
          <c:orientation val="maxMin"/>
        </c:scaling>
        <c:delete val="0"/>
        <c:axPos val="l"/>
        <c:numFmt formatCode="General" sourceLinked="1"/>
        <c:majorTickMark val="out"/>
        <c:minorTickMark val="none"/>
        <c:tickLblPos val="nextTo"/>
        <c:spPr>
          <a:ln>
            <a:noFill/>
          </a:ln>
        </c:spPr>
        <c:txPr>
          <a:bodyPr/>
          <a:lstStyle/>
          <a:p>
            <a:pPr>
              <a:defRPr sz="800"/>
            </a:pPr>
            <a:endParaRPr lang="en-US"/>
          </a:p>
        </c:txPr>
        <c:crossAx val="-2126541728"/>
        <c:crosses val="autoZero"/>
        <c:auto val="1"/>
        <c:lblAlgn val="ctr"/>
        <c:lblOffset val="100"/>
        <c:noMultiLvlLbl val="0"/>
      </c:catAx>
      <c:valAx>
        <c:axId val="-2126541728"/>
        <c:scaling>
          <c:orientation val="minMax"/>
          <c:max val="100.0"/>
          <c:min val="0.0"/>
        </c:scaling>
        <c:delete val="1"/>
        <c:axPos val="t"/>
        <c:numFmt formatCode="0" sourceLinked="1"/>
        <c:majorTickMark val="out"/>
        <c:minorTickMark val="none"/>
        <c:tickLblPos val="none"/>
        <c:crossAx val="-2126546864"/>
        <c:crosses val="autoZero"/>
        <c:crossBetween val="between"/>
      </c:valAx>
      <c:spPr>
        <a:noFill/>
        <a:ln>
          <a:noFill/>
        </a:ln>
      </c:spPr>
    </c:plotArea>
    <c:legend>
      <c:legendPos val="b"/>
      <c:layout>
        <c:manualLayout>
          <c:xMode val="edge"/>
          <c:yMode val="edge"/>
          <c:x val="0.31538907456904"/>
          <c:y val="0.931642385536688"/>
          <c:w val="0.509154100628975"/>
          <c:h val="0.0540737643299535"/>
        </c:manualLayout>
      </c:layout>
      <c:overlay val="0"/>
      <c:spPr>
        <a:noFill/>
      </c:spPr>
      <c:txPr>
        <a:bodyPr/>
        <a:lstStyle/>
        <a:p>
          <a:pPr>
            <a:defRPr sz="900">
              <a:solidFill>
                <a:schemeClr val="tx1"/>
              </a:solidFill>
            </a:defRPr>
          </a:pPr>
          <a:endParaRPr lang="en-US"/>
        </a:p>
      </c:txPr>
    </c:legend>
    <c:plotVisOnly val="1"/>
    <c:dispBlanksAs val="gap"/>
    <c:showDLblsOverMax val="0"/>
  </c:chart>
  <c:spPr>
    <a:noFill/>
    <a:ln>
      <a:noFill/>
    </a:ln>
  </c:spPr>
  <c:txPr>
    <a:bodyPr/>
    <a:lstStyle/>
    <a:p>
      <a:pPr>
        <a:defRPr sz="1050">
          <a:latin typeface="Helvetica"/>
          <a:cs typeface="Helvetica Neue"/>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355157475162"/>
          <c:y val="0.02054255750005"/>
          <c:w val="0.441238475156394"/>
          <c:h val="0.86515497978309"/>
        </c:manualLayout>
      </c:layout>
      <c:barChart>
        <c:barDir val="bar"/>
        <c:grouping val="stacked"/>
        <c:varyColors val="0"/>
        <c:ser>
          <c:idx val="2"/>
          <c:order val="0"/>
          <c:tx>
            <c:strRef>
              <c:f>DO7c!$AC$29</c:f>
              <c:strCache>
                <c:ptCount val="1"/>
              </c:strCache>
            </c:strRef>
          </c:tx>
          <c:spPr>
            <a:solidFill>
              <a:srgbClr val="F34E0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DO7c!$AC$31:$AC$40</c:f>
              <c:numCache>
                <c:formatCode>0</c:formatCode>
                <c:ptCount val="10"/>
                <c:pt idx="0">
                  <c:v>31.41559635202482</c:v>
                </c:pt>
                <c:pt idx="1">
                  <c:v>23.24799994164409</c:v>
                </c:pt>
                <c:pt idx="2">
                  <c:v>13.76184215085372</c:v>
                </c:pt>
                <c:pt idx="3">
                  <c:v>14.475270762402</c:v>
                </c:pt>
                <c:pt idx="4">
                  <c:v>11.56752237129327</c:v>
                </c:pt>
                <c:pt idx="5">
                  <c:v>7.876199715879573</c:v>
                </c:pt>
                <c:pt idx="6">
                  <c:v>5.832784726793935</c:v>
                </c:pt>
                <c:pt idx="7">
                  <c:v>10.13202117590847</c:v>
                </c:pt>
                <c:pt idx="8">
                  <c:v>3.719032604552856</c:v>
                </c:pt>
                <c:pt idx="9">
                  <c:v>2.916392363396972</c:v>
                </c:pt>
              </c:numCache>
            </c:numRef>
          </c:val>
        </c:ser>
        <c:ser>
          <c:idx val="3"/>
          <c:order val="1"/>
          <c:tx>
            <c:strRef>
              <c:f>DO7c!$AD$29</c:f>
              <c:strCache>
                <c:ptCount val="1"/>
              </c:strCache>
            </c:strRef>
          </c:tx>
          <c:spPr>
            <a:solidFill>
              <a:srgbClr val="FFA102"/>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DO7c!$AD$31:$AD$40</c:f>
              <c:numCache>
                <c:formatCode>0</c:formatCode>
                <c:ptCount val="10"/>
                <c:pt idx="0">
                  <c:v>53.23754146462437</c:v>
                </c:pt>
                <c:pt idx="1">
                  <c:v>46.585421229523</c:v>
                </c:pt>
                <c:pt idx="2">
                  <c:v>53.6505373304715</c:v>
                </c:pt>
                <c:pt idx="3">
                  <c:v>31.31774075012902</c:v>
                </c:pt>
                <c:pt idx="4">
                  <c:v>37.69416568343001</c:v>
                </c:pt>
                <c:pt idx="5">
                  <c:v>30.69213781482565</c:v>
                </c:pt>
                <c:pt idx="6">
                  <c:v>19.38829307078022</c:v>
                </c:pt>
                <c:pt idx="7">
                  <c:v>17.75061592861613</c:v>
                </c:pt>
                <c:pt idx="8">
                  <c:v>24.07439287036408</c:v>
                </c:pt>
                <c:pt idx="9">
                  <c:v>18.79060068312906</c:v>
                </c:pt>
              </c:numCache>
            </c:numRef>
          </c:val>
        </c:ser>
        <c:ser>
          <c:idx val="0"/>
          <c:order val="2"/>
          <c:tx>
            <c:strRef>
              <c:f>DO7c!$AE$29</c:f>
              <c:strCache>
                <c:ptCount val="1"/>
              </c:strCache>
            </c:strRef>
          </c:tx>
          <c:spPr>
            <a:solidFill>
              <a:srgbClr val="FBD753"/>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DO7c!$AE$31:$AE$40</c:f>
              <c:numCache>
                <c:formatCode>0</c:formatCode>
                <c:ptCount val="10"/>
                <c:pt idx="0">
                  <c:v>10.29902855611013</c:v>
                </c:pt>
                <c:pt idx="1">
                  <c:v>18.14910487472618</c:v>
                </c:pt>
                <c:pt idx="2">
                  <c:v>22.28997791592731</c:v>
                </c:pt>
                <c:pt idx="3">
                  <c:v>43.62798823398541</c:v>
                </c:pt>
                <c:pt idx="4">
                  <c:v>36.64245503401968</c:v>
                </c:pt>
                <c:pt idx="5">
                  <c:v>42.3319850681761</c:v>
                </c:pt>
                <c:pt idx="6">
                  <c:v>31.4423215448273</c:v>
                </c:pt>
                <c:pt idx="7">
                  <c:v>29.57594386159429</c:v>
                </c:pt>
                <c:pt idx="8">
                  <c:v>29.39890655574174</c:v>
                </c:pt>
                <c:pt idx="9">
                  <c:v>28.95820074075559</c:v>
                </c:pt>
              </c:numCache>
            </c:numRef>
          </c:val>
        </c:ser>
        <c:ser>
          <c:idx val="1"/>
          <c:order val="3"/>
          <c:tx>
            <c:strRef>
              <c:f>DO7c!$AF$29</c:f>
              <c:strCache>
                <c:ptCount val="1"/>
              </c:strCache>
            </c:strRef>
          </c:tx>
          <c:spPr>
            <a:solidFill>
              <a:srgbClr val="8B8278"/>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DO7c!$AF$31:$AF$40</c:f>
              <c:numCache>
                <c:formatCode>0</c:formatCode>
                <c:ptCount val="10"/>
                <c:pt idx="0">
                  <c:v>5.047833627240546</c:v>
                </c:pt>
                <c:pt idx="1">
                  <c:v>12.01747395410671</c:v>
                </c:pt>
                <c:pt idx="2">
                  <c:v>10.29764260274747</c:v>
                </c:pt>
                <c:pt idx="3">
                  <c:v>10.57900025348359</c:v>
                </c:pt>
                <c:pt idx="4">
                  <c:v>14.09585691125706</c:v>
                </c:pt>
                <c:pt idx="5">
                  <c:v>19.09967740111863</c:v>
                </c:pt>
                <c:pt idx="6">
                  <c:v>43.3366006575983</c:v>
                </c:pt>
                <c:pt idx="7">
                  <c:v>42.54141903388107</c:v>
                </c:pt>
                <c:pt idx="8">
                  <c:v>42.80766796934106</c:v>
                </c:pt>
                <c:pt idx="9">
                  <c:v>49.33480621271823</c:v>
                </c:pt>
              </c:numCache>
            </c:numRef>
          </c:val>
        </c:ser>
        <c:dLbls>
          <c:showLegendKey val="0"/>
          <c:showVal val="1"/>
          <c:showCatName val="0"/>
          <c:showSerName val="0"/>
          <c:showPercent val="0"/>
          <c:showBubbleSize val="0"/>
        </c:dLbls>
        <c:gapWidth val="150"/>
        <c:overlap val="100"/>
        <c:axId val="-2126881200"/>
        <c:axId val="-2126878688"/>
      </c:barChart>
      <c:catAx>
        <c:axId val="-2126881200"/>
        <c:scaling>
          <c:orientation val="maxMin"/>
        </c:scaling>
        <c:delete val="1"/>
        <c:axPos val="l"/>
        <c:numFmt formatCode="General" sourceLinked="1"/>
        <c:majorTickMark val="out"/>
        <c:minorTickMark val="none"/>
        <c:tickLblPos val="none"/>
        <c:crossAx val="-2126878688"/>
        <c:crosses val="autoZero"/>
        <c:auto val="1"/>
        <c:lblAlgn val="ctr"/>
        <c:lblOffset val="100"/>
        <c:noMultiLvlLbl val="0"/>
      </c:catAx>
      <c:valAx>
        <c:axId val="-2126878688"/>
        <c:scaling>
          <c:orientation val="minMax"/>
          <c:max val="100.0"/>
          <c:min val="0.0"/>
        </c:scaling>
        <c:delete val="1"/>
        <c:axPos val="t"/>
        <c:numFmt formatCode="0" sourceLinked="1"/>
        <c:majorTickMark val="out"/>
        <c:minorTickMark val="none"/>
        <c:tickLblPos val="none"/>
        <c:crossAx val="-2126881200"/>
        <c:crosses val="autoZero"/>
        <c:crossBetween val="between"/>
      </c:valAx>
      <c:spPr>
        <a:noFill/>
        <a:ln>
          <a:noFill/>
        </a:ln>
      </c:spPr>
    </c:plotArea>
    <c:plotVisOnly val="1"/>
    <c:dispBlanksAs val="gap"/>
    <c:showDLblsOverMax val="0"/>
  </c:chart>
  <c:spPr>
    <a:noFill/>
    <a:ln>
      <a:noFill/>
    </a:ln>
  </c:spPr>
  <c:txPr>
    <a:bodyPr/>
    <a:lstStyle/>
    <a:p>
      <a:pPr>
        <a:defRPr sz="800">
          <a:latin typeface="Helvetica"/>
          <a:cs typeface="Helvetica Neue"/>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355157475162"/>
          <c:y val="0.02054255750005"/>
          <c:w val="0.441238475156394"/>
          <c:h val="0.86515497978309"/>
        </c:manualLayout>
      </c:layout>
      <c:barChart>
        <c:barDir val="bar"/>
        <c:grouping val="stacked"/>
        <c:varyColors val="0"/>
        <c:ser>
          <c:idx val="2"/>
          <c:order val="0"/>
          <c:tx>
            <c:strRef>
              <c:f>DO7c!$AK$29</c:f>
              <c:strCache>
                <c:ptCount val="1"/>
              </c:strCache>
            </c:strRef>
          </c:tx>
          <c:spPr>
            <a:solidFill>
              <a:srgbClr val="F34E0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DO7c!$AK$31:$AK$40</c:f>
              <c:numCache>
                <c:formatCode>0</c:formatCode>
                <c:ptCount val="10"/>
                <c:pt idx="0">
                  <c:v>37.37623762376224</c:v>
                </c:pt>
                <c:pt idx="1">
                  <c:v>25.24752475247523</c:v>
                </c:pt>
                <c:pt idx="2">
                  <c:v>18.81188118811886</c:v>
                </c:pt>
                <c:pt idx="3">
                  <c:v>8.16831683168317</c:v>
                </c:pt>
                <c:pt idx="4">
                  <c:v>10.39603960396042</c:v>
                </c:pt>
                <c:pt idx="5">
                  <c:v>6.930693069306932</c:v>
                </c:pt>
                <c:pt idx="6">
                  <c:v>9.653465346534653</c:v>
                </c:pt>
                <c:pt idx="7">
                  <c:v>6.683168316831686</c:v>
                </c:pt>
                <c:pt idx="8">
                  <c:v>5.445544554455437</c:v>
                </c:pt>
                <c:pt idx="9">
                  <c:v>3.465346534653463</c:v>
                </c:pt>
              </c:numCache>
            </c:numRef>
          </c:val>
        </c:ser>
        <c:ser>
          <c:idx val="3"/>
          <c:order val="1"/>
          <c:tx>
            <c:strRef>
              <c:f>DO7c!$AL$29</c:f>
              <c:strCache>
                <c:ptCount val="1"/>
              </c:strCache>
            </c:strRef>
          </c:tx>
          <c:spPr>
            <a:solidFill>
              <a:srgbClr val="FFA102"/>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DO7c!$AL$31:$AL$40</c:f>
              <c:numCache>
                <c:formatCode>0</c:formatCode>
                <c:ptCount val="10"/>
                <c:pt idx="0">
                  <c:v>53.21782178217822</c:v>
                </c:pt>
                <c:pt idx="1">
                  <c:v>43.81188118811872</c:v>
                </c:pt>
                <c:pt idx="2">
                  <c:v>53.71287128712876</c:v>
                </c:pt>
                <c:pt idx="3">
                  <c:v>38.61386138613859</c:v>
                </c:pt>
                <c:pt idx="4">
                  <c:v>29.95049504950493</c:v>
                </c:pt>
                <c:pt idx="5">
                  <c:v>28.96039603960389</c:v>
                </c:pt>
                <c:pt idx="6">
                  <c:v>22.27722772277228</c:v>
                </c:pt>
                <c:pt idx="7">
                  <c:v>15.84158415841585</c:v>
                </c:pt>
                <c:pt idx="8">
                  <c:v>11.38613861386141</c:v>
                </c:pt>
                <c:pt idx="9">
                  <c:v>9.653465346534653</c:v>
                </c:pt>
              </c:numCache>
            </c:numRef>
          </c:val>
        </c:ser>
        <c:ser>
          <c:idx val="0"/>
          <c:order val="2"/>
          <c:tx>
            <c:strRef>
              <c:f>DO7c!$AM$29</c:f>
              <c:strCache>
                <c:ptCount val="1"/>
              </c:strCache>
            </c:strRef>
          </c:tx>
          <c:spPr>
            <a:solidFill>
              <a:srgbClr val="FBD753"/>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DO7c!$AM$31:$AM$40</c:f>
              <c:numCache>
                <c:formatCode>0</c:formatCode>
                <c:ptCount val="10"/>
                <c:pt idx="0">
                  <c:v>7.425742574257425</c:v>
                </c:pt>
                <c:pt idx="1">
                  <c:v>23.01980198019806</c:v>
                </c:pt>
                <c:pt idx="2">
                  <c:v>21.78217821782175</c:v>
                </c:pt>
                <c:pt idx="3">
                  <c:v>39.60396039603961</c:v>
                </c:pt>
                <c:pt idx="4">
                  <c:v>30.69306930693069</c:v>
                </c:pt>
                <c:pt idx="5">
                  <c:v>39.85148514851485</c:v>
                </c:pt>
                <c:pt idx="6">
                  <c:v>30.94059405940591</c:v>
                </c:pt>
                <c:pt idx="7">
                  <c:v>35.64356435643564</c:v>
                </c:pt>
                <c:pt idx="8">
                  <c:v>22.02970297029699</c:v>
                </c:pt>
                <c:pt idx="9">
                  <c:v>19.5544554455446</c:v>
                </c:pt>
              </c:numCache>
            </c:numRef>
          </c:val>
        </c:ser>
        <c:ser>
          <c:idx val="1"/>
          <c:order val="3"/>
          <c:tx>
            <c:strRef>
              <c:f>DO7c!$AN$29</c:f>
              <c:strCache>
                <c:ptCount val="1"/>
              </c:strCache>
            </c:strRef>
          </c:tx>
          <c:spPr>
            <a:solidFill>
              <a:srgbClr val="8B8278"/>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DO7c!$AN$31:$AN$40</c:f>
              <c:numCache>
                <c:formatCode>0</c:formatCode>
                <c:ptCount val="10"/>
                <c:pt idx="0">
                  <c:v>1.980198019801981</c:v>
                </c:pt>
                <c:pt idx="1">
                  <c:v>7.920792079207921</c:v>
                </c:pt>
                <c:pt idx="2">
                  <c:v>5.693069306930696</c:v>
                </c:pt>
                <c:pt idx="3">
                  <c:v>13.6138613861386</c:v>
                </c:pt>
                <c:pt idx="4">
                  <c:v>28.96039603960389</c:v>
                </c:pt>
                <c:pt idx="5">
                  <c:v>24.25742574257426</c:v>
                </c:pt>
                <c:pt idx="6">
                  <c:v>37.12871287128716</c:v>
                </c:pt>
                <c:pt idx="7">
                  <c:v>41.83168316831669</c:v>
                </c:pt>
                <c:pt idx="8">
                  <c:v>61.13861386138614</c:v>
                </c:pt>
                <c:pt idx="9">
                  <c:v>67.32673267326726</c:v>
                </c:pt>
              </c:numCache>
            </c:numRef>
          </c:val>
        </c:ser>
        <c:dLbls>
          <c:showLegendKey val="0"/>
          <c:showVal val="1"/>
          <c:showCatName val="0"/>
          <c:showSerName val="0"/>
          <c:showPercent val="0"/>
          <c:showBubbleSize val="0"/>
        </c:dLbls>
        <c:gapWidth val="150"/>
        <c:overlap val="100"/>
        <c:axId val="-2126986016"/>
        <c:axId val="-2126983504"/>
      </c:barChart>
      <c:catAx>
        <c:axId val="-2126986016"/>
        <c:scaling>
          <c:orientation val="maxMin"/>
        </c:scaling>
        <c:delete val="1"/>
        <c:axPos val="l"/>
        <c:numFmt formatCode="General" sourceLinked="1"/>
        <c:majorTickMark val="out"/>
        <c:minorTickMark val="none"/>
        <c:tickLblPos val="none"/>
        <c:crossAx val="-2126983504"/>
        <c:crosses val="autoZero"/>
        <c:auto val="1"/>
        <c:lblAlgn val="ctr"/>
        <c:lblOffset val="100"/>
        <c:noMultiLvlLbl val="0"/>
      </c:catAx>
      <c:valAx>
        <c:axId val="-2126983504"/>
        <c:scaling>
          <c:orientation val="minMax"/>
          <c:max val="100.0"/>
          <c:min val="0.0"/>
        </c:scaling>
        <c:delete val="1"/>
        <c:axPos val="t"/>
        <c:numFmt formatCode="0" sourceLinked="1"/>
        <c:majorTickMark val="out"/>
        <c:minorTickMark val="none"/>
        <c:tickLblPos val="none"/>
        <c:crossAx val="-2126986016"/>
        <c:crosses val="autoZero"/>
        <c:crossBetween val="between"/>
      </c:valAx>
      <c:spPr>
        <a:noFill/>
        <a:ln>
          <a:noFill/>
        </a:ln>
      </c:spPr>
    </c:plotArea>
    <c:plotVisOnly val="1"/>
    <c:dispBlanksAs val="gap"/>
    <c:showDLblsOverMax val="0"/>
  </c:chart>
  <c:spPr>
    <a:noFill/>
    <a:ln>
      <a:noFill/>
    </a:ln>
  </c:spPr>
  <c:txPr>
    <a:bodyPr/>
    <a:lstStyle/>
    <a:p>
      <a:pPr>
        <a:defRPr sz="800">
          <a:latin typeface="Helvetica"/>
          <a:cs typeface="Helvetica Neue"/>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'T1+T2'!$A$2:$B$2</c:f>
              <c:strCache>
                <c:ptCount val="1"/>
                <c:pt idx="0">
                  <c:v>SR Spontánna znalosť</c:v>
                </c:pt>
              </c:strCache>
            </c:strRef>
          </c:tx>
          <c:spPr>
            <a:ln>
              <a:solidFill>
                <a:srgbClr val="FABF8F"/>
              </a:solidFill>
            </a:ln>
          </c:spPr>
          <c:marker>
            <c:symbol val="none"/>
          </c:marker>
          <c:dLbls>
            <c:numFmt formatCode="0%" sourceLinked="0"/>
            <c:spPr>
              <a:noFill/>
              <a:ln>
                <a:noFill/>
              </a:ln>
              <a:effectLst/>
            </c:spPr>
            <c:txPr>
              <a:bodyPr/>
              <a:lstStyle/>
              <a:p>
                <a:pPr algn="ctr">
                  <a:defRPr lang="cs-CZ" sz="10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'T1+T2'!$D$1:$F$1</c:f>
              <c:strCache>
                <c:ptCount val="3"/>
                <c:pt idx="0">
                  <c:v>Jar 2015</c:v>
                </c:pt>
                <c:pt idx="1">
                  <c:v>Leto 2015</c:v>
                </c:pt>
                <c:pt idx="2">
                  <c:v>Jeseň 2015</c:v>
                </c:pt>
              </c:strCache>
            </c:strRef>
          </c:cat>
          <c:val>
            <c:numRef>
              <c:f>'T1+T2'!$D$2:$F$2</c:f>
              <c:numCache>
                <c:formatCode>General</c:formatCode>
                <c:ptCount val="3"/>
                <c:pt idx="0">
                  <c:v>1.047120418848166</c:v>
                </c:pt>
                <c:pt idx="1">
                  <c:v>2.258587874863034</c:v>
                </c:pt>
                <c:pt idx="2">
                  <c:v>7.048196035596311</c:v>
                </c:pt>
              </c:numCache>
            </c:numRef>
          </c:val>
          <c:smooth val="0"/>
        </c:ser>
        <c:ser>
          <c:idx val="1"/>
          <c:order val="1"/>
          <c:tx>
            <c:strRef>
              <c:f>'T1+T2'!$A$3:$B$3</c:f>
              <c:strCache>
                <c:ptCount val="1"/>
                <c:pt idx="0">
                  <c:v>SR Podporená znalosť</c:v>
                </c:pt>
              </c:strCache>
            </c:strRef>
          </c:tx>
          <c:spPr>
            <a:ln>
              <a:solidFill>
                <a:schemeClr val="tx1"/>
              </a:solidFill>
            </a:ln>
          </c:spPr>
          <c:marker>
            <c:symbol val="none"/>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'T1+T2'!$D$1:$F$1</c:f>
              <c:strCache>
                <c:ptCount val="3"/>
                <c:pt idx="0">
                  <c:v>Jar 2015</c:v>
                </c:pt>
                <c:pt idx="1">
                  <c:v>Leto 2015</c:v>
                </c:pt>
                <c:pt idx="2">
                  <c:v>Jeseň 2015</c:v>
                </c:pt>
              </c:strCache>
            </c:strRef>
          </c:cat>
          <c:val>
            <c:numRef>
              <c:f>'T1+T2'!$D$3:$F$3</c:f>
              <c:numCache>
                <c:formatCode>General</c:formatCode>
                <c:ptCount val="3"/>
                <c:pt idx="0">
                  <c:v>9.268292682926818</c:v>
                </c:pt>
                <c:pt idx="1">
                  <c:v>8.793252348132748</c:v>
                </c:pt>
                <c:pt idx="2">
                  <c:v>18.02999243764715</c:v>
                </c:pt>
              </c:numCache>
            </c:numRef>
          </c:val>
          <c:smooth val="0"/>
        </c:ser>
        <c:dLbls>
          <c:showLegendKey val="0"/>
          <c:showVal val="1"/>
          <c:showCatName val="0"/>
          <c:showSerName val="0"/>
          <c:showPercent val="0"/>
          <c:showBubbleSize val="0"/>
        </c:dLbls>
        <c:smooth val="0"/>
        <c:axId val="-2094530816"/>
        <c:axId val="-2094794672"/>
      </c:lineChart>
      <c:catAx>
        <c:axId val="-2094530816"/>
        <c:scaling>
          <c:orientation val="minMax"/>
        </c:scaling>
        <c:delete val="0"/>
        <c:axPos val="b"/>
        <c:numFmt formatCode="General" sourceLinked="0"/>
        <c:majorTickMark val="out"/>
        <c:minorTickMark val="none"/>
        <c:tickLblPos val="nextTo"/>
        <c:crossAx val="-2094794672"/>
        <c:crosses val="autoZero"/>
        <c:auto val="1"/>
        <c:lblAlgn val="ctr"/>
        <c:lblOffset val="100"/>
        <c:noMultiLvlLbl val="0"/>
      </c:catAx>
      <c:valAx>
        <c:axId val="-2094794672"/>
        <c:scaling>
          <c:orientation val="minMax"/>
          <c:max val="80.0"/>
        </c:scaling>
        <c:delete val="0"/>
        <c:axPos val="l"/>
        <c:numFmt formatCode="0%" sourceLinked="0"/>
        <c:majorTickMark val="out"/>
        <c:minorTickMark val="none"/>
        <c:tickLblPos val="nextTo"/>
        <c:crossAx val="-2094530816"/>
        <c:crosses val="autoZero"/>
        <c:crossBetween val="between"/>
        <c:dispUnits>
          <c:builtInUnit val="hundreds"/>
        </c:dispUnits>
      </c:valAx>
    </c:plotArea>
    <c:legend>
      <c:legendPos val="r"/>
      <c:overlay val="0"/>
    </c:legend>
    <c:plotVisOnly val="1"/>
    <c:dispBlanksAs val="zero"/>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355157475162"/>
          <c:y val="0.02054255750005"/>
          <c:w val="0.441238475156394"/>
          <c:h val="0.86515497978309"/>
        </c:manualLayout>
      </c:layout>
      <c:barChart>
        <c:barDir val="bar"/>
        <c:grouping val="stacked"/>
        <c:varyColors val="0"/>
        <c:ser>
          <c:idx val="2"/>
          <c:order val="0"/>
          <c:tx>
            <c:strRef>
              <c:f>DO7c!$AG$29</c:f>
              <c:strCache>
                <c:ptCount val="1"/>
              </c:strCache>
            </c:strRef>
          </c:tx>
          <c:spPr>
            <a:solidFill>
              <a:srgbClr val="F34E0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DO7c!$AG$31:$AG$40</c:f>
              <c:numCache>
                <c:formatCode>0</c:formatCode>
                <c:ptCount val="10"/>
                <c:pt idx="0">
                  <c:v>50.57829996257746</c:v>
                </c:pt>
                <c:pt idx="1">
                  <c:v>26.43863283541788</c:v>
                </c:pt>
                <c:pt idx="2">
                  <c:v>22.59289035756693</c:v>
                </c:pt>
                <c:pt idx="3">
                  <c:v>11.68047945574775</c:v>
                </c:pt>
                <c:pt idx="4">
                  <c:v>8.632360147757094</c:v>
                </c:pt>
                <c:pt idx="5">
                  <c:v>6.474905135673663</c:v>
                </c:pt>
                <c:pt idx="6">
                  <c:v>11.8930170829674</c:v>
                </c:pt>
                <c:pt idx="7">
                  <c:v>7.97672693811384</c:v>
                </c:pt>
                <c:pt idx="8">
                  <c:v>2.99329150157019</c:v>
                </c:pt>
                <c:pt idx="9">
                  <c:v>3.832538753490139</c:v>
                </c:pt>
              </c:numCache>
            </c:numRef>
          </c:val>
        </c:ser>
        <c:ser>
          <c:idx val="3"/>
          <c:order val="1"/>
          <c:tx>
            <c:strRef>
              <c:f>DO7c!$AH$29</c:f>
              <c:strCache>
                <c:ptCount val="1"/>
              </c:strCache>
            </c:strRef>
          </c:tx>
          <c:spPr>
            <a:solidFill>
              <a:srgbClr val="FFA102"/>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DO7c!$AH$31:$AH$40</c:f>
              <c:numCache>
                <c:formatCode>0</c:formatCode>
                <c:ptCount val="10"/>
                <c:pt idx="0">
                  <c:v>41.55201672311996</c:v>
                </c:pt>
                <c:pt idx="1">
                  <c:v>48.83339543796542</c:v>
                </c:pt>
                <c:pt idx="2">
                  <c:v>47.45424126711006</c:v>
                </c:pt>
                <c:pt idx="3">
                  <c:v>39.93108183074062</c:v>
                </c:pt>
                <c:pt idx="4">
                  <c:v>22.03077753801264</c:v>
                </c:pt>
                <c:pt idx="5">
                  <c:v>26.59107075175363</c:v>
                </c:pt>
                <c:pt idx="6">
                  <c:v>18.69437292094263</c:v>
                </c:pt>
                <c:pt idx="7">
                  <c:v>13.61424596389782</c:v>
                </c:pt>
                <c:pt idx="8">
                  <c:v>6.291171277386433</c:v>
                </c:pt>
                <c:pt idx="9">
                  <c:v>5.175029225121902</c:v>
                </c:pt>
              </c:numCache>
            </c:numRef>
          </c:val>
        </c:ser>
        <c:ser>
          <c:idx val="0"/>
          <c:order val="2"/>
          <c:tx>
            <c:strRef>
              <c:f>DO7c!$AI$29</c:f>
              <c:strCache>
                <c:ptCount val="1"/>
              </c:strCache>
            </c:strRef>
          </c:tx>
          <c:spPr>
            <a:solidFill>
              <a:srgbClr val="FBD753"/>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DO7c!$AI$31:$AI$40</c:f>
              <c:numCache>
                <c:formatCode>0</c:formatCode>
                <c:ptCount val="10"/>
                <c:pt idx="0">
                  <c:v>5.542496941696331</c:v>
                </c:pt>
                <c:pt idx="1">
                  <c:v>16.70497983296849</c:v>
                </c:pt>
                <c:pt idx="2">
                  <c:v>24.59410529191373</c:v>
                </c:pt>
                <c:pt idx="3">
                  <c:v>37.07610593173126</c:v>
                </c:pt>
                <c:pt idx="4">
                  <c:v>35.73876754855245</c:v>
                </c:pt>
                <c:pt idx="5">
                  <c:v>44.40092194426231</c:v>
                </c:pt>
                <c:pt idx="6">
                  <c:v>33.83999530321232</c:v>
                </c:pt>
                <c:pt idx="7">
                  <c:v>28.66576485149407</c:v>
                </c:pt>
                <c:pt idx="8">
                  <c:v>21.69194584795589</c:v>
                </c:pt>
                <c:pt idx="9">
                  <c:v>12.3107196588918</c:v>
                </c:pt>
              </c:numCache>
            </c:numRef>
          </c:val>
        </c:ser>
        <c:ser>
          <c:idx val="1"/>
          <c:order val="3"/>
          <c:tx>
            <c:strRef>
              <c:f>DO7c!$AJ$29</c:f>
              <c:strCache>
                <c:ptCount val="1"/>
              </c:strCache>
            </c:strRef>
          </c:tx>
          <c:spPr>
            <a:solidFill>
              <a:srgbClr val="8B8278"/>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DO7c!$X$31:$X$40</c:f>
              <c:strCache>
                <c:ptCount val="10"/>
                <c:pt idx="0">
                  <c:v>Snažím sa dávať prekvapenia</c:v>
                </c:pt>
                <c:pt idx="1">
                  <c:v>Stáva sa mi, že pri nakupovaní darčekov si kúpim aj niečo pre seba</c:v>
                </c:pt>
                <c:pt idx="2">
                  <c:v>Pýtam sa ostatných, čo si želajú a to potom zháňam</c:v>
                </c:pt>
                <c:pt idx="3">
                  <c:v>Vždy viem, čo chcem kúpiť</c:v>
                </c:pt>
                <c:pt idx="4">
                  <c:v>Darčeky kupujem až na poslednú chvíľu</c:v>
                </c:pt>
                <c:pt idx="5">
                  <c:v>Nakúpim väčšinu darčekov na jednom mieste</c:v>
                </c:pt>
                <c:pt idx="6">
                  <c:v>S darčekmi si dávam prácu a vyrábam ich</c:v>
                </c:pt>
                <c:pt idx="7">
                  <c:v>Pri výbere darčekov beriem do úvahy aj to, ako dobre sa to bude baliť</c:v>
                </c:pt>
                <c:pt idx="8">
                  <c:v>Darčeky si nechávam zabaliť baliacou službou</c:v>
                </c:pt>
                <c:pt idx="9">
                  <c:v>Darčeky za mňa nakupuje niekto iný</c:v>
                </c:pt>
              </c:strCache>
            </c:strRef>
          </c:cat>
          <c:val>
            <c:numRef>
              <c:f>DO7c!$AJ$31:$AJ$40</c:f>
              <c:numCache>
                <c:formatCode>0</c:formatCode>
                <c:ptCount val="10"/>
                <c:pt idx="0">
                  <c:v>2.32718637260623</c:v>
                </c:pt>
                <c:pt idx="1">
                  <c:v>8.022991893648114</c:v>
                </c:pt>
                <c:pt idx="2">
                  <c:v>5.35876308340913</c:v>
                </c:pt>
                <c:pt idx="3">
                  <c:v>11.3123327817803</c:v>
                </c:pt>
                <c:pt idx="4">
                  <c:v>33.59809476567784</c:v>
                </c:pt>
                <c:pt idx="5">
                  <c:v>22.53310216831035</c:v>
                </c:pt>
                <c:pt idx="6">
                  <c:v>35.57261469287762</c:v>
                </c:pt>
                <c:pt idx="7">
                  <c:v>49.74326224649426</c:v>
                </c:pt>
                <c:pt idx="8">
                  <c:v>69.02359137308731</c:v>
                </c:pt>
                <c:pt idx="9">
                  <c:v>78.68171236249584</c:v>
                </c:pt>
              </c:numCache>
            </c:numRef>
          </c:val>
        </c:ser>
        <c:dLbls>
          <c:showLegendKey val="0"/>
          <c:showVal val="1"/>
          <c:showCatName val="0"/>
          <c:showSerName val="0"/>
          <c:showPercent val="0"/>
          <c:showBubbleSize val="0"/>
        </c:dLbls>
        <c:gapWidth val="150"/>
        <c:overlap val="100"/>
        <c:axId val="-2128665328"/>
        <c:axId val="-2128626512"/>
      </c:barChart>
      <c:catAx>
        <c:axId val="-2128665328"/>
        <c:scaling>
          <c:orientation val="maxMin"/>
        </c:scaling>
        <c:delete val="1"/>
        <c:axPos val="l"/>
        <c:numFmt formatCode="General" sourceLinked="1"/>
        <c:majorTickMark val="out"/>
        <c:minorTickMark val="none"/>
        <c:tickLblPos val="none"/>
        <c:crossAx val="-2128626512"/>
        <c:crosses val="autoZero"/>
        <c:auto val="1"/>
        <c:lblAlgn val="ctr"/>
        <c:lblOffset val="100"/>
        <c:noMultiLvlLbl val="0"/>
      </c:catAx>
      <c:valAx>
        <c:axId val="-2128626512"/>
        <c:scaling>
          <c:orientation val="minMax"/>
          <c:max val="100.0"/>
          <c:min val="0.0"/>
        </c:scaling>
        <c:delete val="1"/>
        <c:axPos val="t"/>
        <c:numFmt formatCode="0" sourceLinked="1"/>
        <c:majorTickMark val="out"/>
        <c:minorTickMark val="none"/>
        <c:tickLblPos val="none"/>
        <c:crossAx val="-2128665328"/>
        <c:crosses val="autoZero"/>
        <c:crossBetween val="between"/>
      </c:valAx>
      <c:spPr>
        <a:noFill/>
        <a:ln>
          <a:noFill/>
        </a:ln>
      </c:spPr>
    </c:plotArea>
    <c:plotVisOnly val="1"/>
    <c:dispBlanksAs val="gap"/>
    <c:showDLblsOverMax val="0"/>
  </c:chart>
  <c:spPr>
    <a:noFill/>
    <a:ln>
      <a:noFill/>
    </a:ln>
  </c:spPr>
  <c:txPr>
    <a:bodyPr/>
    <a:lstStyle/>
    <a:p>
      <a:pPr>
        <a:defRPr sz="800">
          <a:latin typeface="Helvetica"/>
          <a:cs typeface="Helvetica Neue"/>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22526521243148"/>
          <c:y val="0.0545970209930499"/>
          <c:w val="0.626896294145613"/>
          <c:h val="0.806716282765025"/>
        </c:manualLayout>
      </c:layout>
      <c:barChart>
        <c:barDir val="col"/>
        <c:grouping val="percentStacked"/>
        <c:varyColors val="0"/>
        <c:ser>
          <c:idx val="2"/>
          <c:order val="0"/>
          <c:tx>
            <c:strRef>
              <c:f>DM1b!$C$21</c:f>
              <c:strCache>
                <c:ptCount val="1"/>
                <c:pt idx="0">
                  <c:v>Veľa alebo viac menších darčekov</c:v>
                </c:pt>
              </c:strCache>
            </c:strRef>
          </c:tx>
          <c:spPr>
            <a:solidFill>
              <a:srgbClr val="C00000"/>
            </a:solidFill>
          </c:spPr>
          <c:invertIfNegative val="0"/>
          <c:dLbls>
            <c:numFmt formatCode="#,##0&quot;%&quot;" sourceLinked="0"/>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DM1b!$B$22:$B$25</c:f>
              <c:strCache>
                <c:ptCount val="4"/>
                <c:pt idx="0">
                  <c:v>Celkom SR</c:v>
                </c:pt>
                <c:pt idx="1">
                  <c:v>Muži</c:v>
                </c:pt>
                <c:pt idx="2">
                  <c:v>Ženy</c:v>
                </c:pt>
                <c:pt idx="3">
                  <c:v>Celkom ČR</c:v>
                </c:pt>
              </c:strCache>
            </c:strRef>
          </c:cat>
          <c:val>
            <c:numRef>
              <c:f>DM1b!$C$22:$C$25</c:f>
              <c:numCache>
                <c:formatCode>0</c:formatCode>
                <c:ptCount val="4"/>
                <c:pt idx="0">
                  <c:v>48.34102896492463</c:v>
                </c:pt>
                <c:pt idx="1">
                  <c:v>50.59465605561306</c:v>
                </c:pt>
                <c:pt idx="2">
                  <c:v>46.2016207911131</c:v>
                </c:pt>
                <c:pt idx="3">
                  <c:v>41.33663366336621</c:v>
                </c:pt>
              </c:numCache>
            </c:numRef>
          </c:val>
        </c:ser>
        <c:ser>
          <c:idx val="3"/>
          <c:order val="1"/>
          <c:tx>
            <c:strRef>
              <c:f>DM1b!$D$21</c:f>
              <c:strCache>
                <c:ptCount val="1"/>
                <c:pt idx="0">
                  <c:v>Jeden veľký darček</c:v>
                </c:pt>
              </c:strCache>
            </c:strRef>
          </c:tx>
          <c:spPr>
            <a:solidFill>
              <a:srgbClr val="F34E0D"/>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DM1b!$B$22:$B$25</c:f>
              <c:strCache>
                <c:ptCount val="4"/>
                <c:pt idx="0">
                  <c:v>Celkom SR</c:v>
                </c:pt>
                <c:pt idx="1">
                  <c:v>Muži</c:v>
                </c:pt>
                <c:pt idx="2">
                  <c:v>Ženy</c:v>
                </c:pt>
                <c:pt idx="3">
                  <c:v>Celkom ČR</c:v>
                </c:pt>
              </c:strCache>
            </c:strRef>
          </c:cat>
          <c:val>
            <c:numRef>
              <c:f>DM1b!$D$22:$D$25</c:f>
              <c:numCache>
                <c:formatCode>0</c:formatCode>
                <c:ptCount val="4"/>
                <c:pt idx="0">
                  <c:v>7.315427529432087</c:v>
                </c:pt>
                <c:pt idx="1">
                  <c:v>11.35392142738607</c:v>
                </c:pt>
                <c:pt idx="2">
                  <c:v>3.481613634103466</c:v>
                </c:pt>
                <c:pt idx="3">
                  <c:v>4.702970297029696</c:v>
                </c:pt>
              </c:numCache>
            </c:numRef>
          </c:val>
        </c:ser>
        <c:ser>
          <c:idx val="4"/>
          <c:order val="2"/>
          <c:tx>
            <c:strRef>
              <c:f>DM1b!$E$21</c:f>
              <c:strCache>
                <c:ptCount val="1"/>
                <c:pt idx="0">
                  <c:v>Jeden väčší darček a niekoľko menších</c:v>
                </c:pt>
              </c:strCache>
            </c:strRef>
          </c:tx>
          <c:spPr>
            <a:solidFill>
              <a:srgbClr val="FFA102"/>
            </a:solidFill>
          </c:spPr>
          <c:invertIfNegative val="0"/>
          <c:dLbls>
            <c:numFmt formatCode="#,##0&quot;%&quot;" sourceLinked="0"/>
            <c:spPr>
              <a:noFill/>
              <a:ln>
                <a:noFill/>
              </a:ln>
              <a:effectLst/>
            </c:spPr>
            <c:txPr>
              <a:bodyPr/>
              <a:lstStyle/>
              <a:p>
                <a:pPr>
                  <a:defRPr sz="105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DM1b!$B$22:$B$25</c:f>
              <c:strCache>
                <c:ptCount val="4"/>
                <c:pt idx="0">
                  <c:v>Celkom SR</c:v>
                </c:pt>
                <c:pt idx="1">
                  <c:v>Muži</c:v>
                </c:pt>
                <c:pt idx="2">
                  <c:v>Ženy</c:v>
                </c:pt>
                <c:pt idx="3">
                  <c:v>Celkom ČR</c:v>
                </c:pt>
              </c:strCache>
            </c:strRef>
          </c:cat>
          <c:val>
            <c:numRef>
              <c:f>DM1b!$E$22:$E$25</c:f>
              <c:numCache>
                <c:formatCode>0</c:formatCode>
                <c:ptCount val="4"/>
                <c:pt idx="0">
                  <c:v>36.26335148117551</c:v>
                </c:pt>
                <c:pt idx="1">
                  <c:v>32.2449617859832</c:v>
                </c:pt>
                <c:pt idx="2">
                  <c:v>40.07808010019812</c:v>
                </c:pt>
                <c:pt idx="3">
                  <c:v>47.52475247524742</c:v>
                </c:pt>
              </c:numCache>
            </c:numRef>
          </c:val>
        </c:ser>
        <c:ser>
          <c:idx val="5"/>
          <c:order val="3"/>
          <c:tx>
            <c:strRef>
              <c:f>DM1b!$F$21</c:f>
              <c:strCache>
                <c:ptCount val="1"/>
                <c:pt idx="0">
                  <c:v>Inak</c:v>
                </c:pt>
              </c:strCache>
            </c:strRef>
          </c:tx>
          <c:spPr>
            <a:solidFill>
              <a:srgbClr val="8B8278"/>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DM1b!$B$22:$B$25</c:f>
              <c:strCache>
                <c:ptCount val="4"/>
                <c:pt idx="0">
                  <c:v>Celkom SR</c:v>
                </c:pt>
                <c:pt idx="1">
                  <c:v>Muži</c:v>
                </c:pt>
                <c:pt idx="2">
                  <c:v>Ženy</c:v>
                </c:pt>
                <c:pt idx="3">
                  <c:v>Celkom ČR</c:v>
                </c:pt>
              </c:strCache>
            </c:strRef>
          </c:cat>
          <c:val>
            <c:numRef>
              <c:f>DM1b!$F$22:$F$25</c:f>
              <c:numCache>
                <c:formatCode>0</c:formatCode>
                <c:ptCount val="4"/>
                <c:pt idx="0">
                  <c:v>8.080192024467782</c:v>
                </c:pt>
                <c:pt idx="1">
                  <c:v>5.806460731017477</c:v>
                </c:pt>
                <c:pt idx="2">
                  <c:v>10.23868547458524</c:v>
                </c:pt>
                <c:pt idx="3">
                  <c:v>6.435643564356441</c:v>
                </c:pt>
              </c:numCache>
            </c:numRef>
          </c:val>
        </c:ser>
        <c:dLbls>
          <c:showLegendKey val="0"/>
          <c:showVal val="1"/>
          <c:showCatName val="0"/>
          <c:showSerName val="0"/>
          <c:showPercent val="0"/>
          <c:showBubbleSize val="0"/>
        </c:dLbls>
        <c:gapWidth val="150"/>
        <c:overlap val="100"/>
        <c:axId val="-2126283312"/>
        <c:axId val="-2126280560"/>
      </c:barChart>
      <c:catAx>
        <c:axId val="-2126283312"/>
        <c:scaling>
          <c:orientation val="minMax"/>
        </c:scaling>
        <c:delete val="0"/>
        <c:axPos val="b"/>
        <c:numFmt formatCode="General" sourceLinked="1"/>
        <c:majorTickMark val="out"/>
        <c:minorTickMark val="none"/>
        <c:tickLblPos val="low"/>
        <c:spPr>
          <a:ln>
            <a:noFill/>
          </a:ln>
        </c:spPr>
        <c:txPr>
          <a:bodyPr/>
          <a:lstStyle/>
          <a:p>
            <a:pPr>
              <a:defRPr sz="1050"/>
            </a:pPr>
            <a:endParaRPr lang="en-US"/>
          </a:p>
        </c:txPr>
        <c:crossAx val="-2126280560"/>
        <c:crosses val="autoZero"/>
        <c:auto val="1"/>
        <c:lblAlgn val="ctr"/>
        <c:lblOffset val="100"/>
        <c:noMultiLvlLbl val="0"/>
      </c:catAx>
      <c:valAx>
        <c:axId val="-2126280560"/>
        <c:scaling>
          <c:orientation val="minMax"/>
        </c:scaling>
        <c:delete val="1"/>
        <c:axPos val="l"/>
        <c:numFmt formatCode="0%" sourceLinked="1"/>
        <c:majorTickMark val="out"/>
        <c:minorTickMark val="none"/>
        <c:tickLblPos val="none"/>
        <c:crossAx val="-2126283312"/>
        <c:crosses val="autoZero"/>
        <c:crossBetween val="between"/>
      </c:valAx>
      <c:spPr>
        <a:noFill/>
        <a:ln>
          <a:noFill/>
        </a:ln>
      </c:spPr>
    </c:plotArea>
    <c:legend>
      <c:legendPos val="r"/>
      <c:layout>
        <c:manualLayout>
          <c:xMode val="edge"/>
          <c:yMode val="edge"/>
          <c:x val="0.631369711729629"/>
          <c:y val="0.0356796078710522"/>
          <c:w val="0.278875606169669"/>
          <c:h val="0.848765198667101"/>
        </c:manualLayout>
      </c:layout>
      <c:overlay val="0"/>
      <c:txPr>
        <a:bodyPr/>
        <a:lstStyle/>
        <a:p>
          <a:pPr>
            <a:defRPr sz="90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22526521243148"/>
          <c:y val="0.0545970209930499"/>
          <c:w val="0.786993555761709"/>
          <c:h val="0.806716282765025"/>
        </c:manualLayout>
      </c:layout>
      <c:barChart>
        <c:barDir val="col"/>
        <c:grouping val="percentStacked"/>
        <c:varyColors val="0"/>
        <c:ser>
          <c:idx val="2"/>
          <c:order val="0"/>
          <c:tx>
            <c:strRef>
              <c:f>DM1aa!$C$21</c:f>
              <c:strCache>
                <c:ptCount val="1"/>
                <c:pt idx="0">
                  <c:v>10 = Úplné nadšenie</c:v>
                </c:pt>
              </c:strCache>
            </c:strRef>
          </c:tx>
          <c:spPr>
            <a:solidFill>
              <a:srgbClr val="C00000"/>
            </a:solidFill>
            <a:ln>
              <a:solidFill>
                <a:schemeClr val="bg1"/>
              </a:solidFill>
            </a:ln>
          </c:spPr>
          <c:invertIfNegative val="0"/>
          <c:dLbls>
            <c:numFmt formatCode="#,##0&quot;%&quot;"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DM1aa!$C$22:$C$25</c:f>
              <c:numCache>
                <c:formatCode>0</c:formatCode>
                <c:ptCount val="4"/>
                <c:pt idx="0">
                  <c:v>21.88796876648983</c:v>
                </c:pt>
                <c:pt idx="1">
                  <c:v>14.8370045900587</c:v>
                </c:pt>
                <c:pt idx="2">
                  <c:v>28.58157413475868</c:v>
                </c:pt>
                <c:pt idx="3">
                  <c:v>22.77227722772274</c:v>
                </c:pt>
              </c:numCache>
            </c:numRef>
          </c:val>
        </c:ser>
        <c:ser>
          <c:idx val="3"/>
          <c:order val="1"/>
          <c:tx>
            <c:strRef>
              <c:f>DM1aa!$D$21</c:f>
              <c:strCache>
                <c:ptCount val="1"/>
                <c:pt idx="0">
                  <c:v>9</c:v>
                </c:pt>
              </c:strCache>
            </c:strRef>
          </c:tx>
          <c:spPr>
            <a:solidFill>
              <a:srgbClr val="C00000"/>
            </a:solidFill>
            <a:ln>
              <a:solidFill>
                <a:schemeClr val="bg1"/>
              </a:solidFill>
            </a:ln>
          </c:spPr>
          <c:invertIfNegative val="0"/>
          <c:dLbls>
            <c:numFmt formatCode="#,##0&quot;%&quot;" sourceLinked="0"/>
            <c:spPr>
              <a:noFill/>
              <a:ln>
                <a:noFill/>
              </a:ln>
              <a:effectLst/>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DM1aa!$D$22:$D$25</c:f>
              <c:numCache>
                <c:formatCode>0</c:formatCode>
                <c:ptCount val="4"/>
                <c:pt idx="0">
                  <c:v>17.06004699975411</c:v>
                </c:pt>
                <c:pt idx="1">
                  <c:v>15.6722329714658</c:v>
                </c:pt>
                <c:pt idx="2">
                  <c:v>18.37752347495183</c:v>
                </c:pt>
                <c:pt idx="3">
                  <c:v>17.57425742574262</c:v>
                </c:pt>
              </c:numCache>
            </c:numRef>
          </c:val>
        </c:ser>
        <c:ser>
          <c:idx val="4"/>
          <c:order val="2"/>
          <c:tx>
            <c:strRef>
              <c:f>DM1aa!$E$21</c:f>
              <c:strCache>
                <c:ptCount val="1"/>
                <c:pt idx="0">
                  <c:v>8</c:v>
                </c:pt>
              </c:strCache>
            </c:strRef>
          </c:tx>
          <c:spPr>
            <a:solidFill>
              <a:srgbClr val="FFA102"/>
            </a:solidFill>
            <a:ln>
              <a:solidFill>
                <a:schemeClr val="bg1"/>
              </a:solidFill>
            </a:ln>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DM1aa!$E$22:$E$25</c:f>
              <c:numCache>
                <c:formatCode>0</c:formatCode>
                <c:ptCount val="4"/>
                <c:pt idx="0">
                  <c:v>20.10288356201722</c:v>
                </c:pt>
                <c:pt idx="1">
                  <c:v>18.17404291714005</c:v>
                </c:pt>
                <c:pt idx="2">
                  <c:v>21.93396620150098</c:v>
                </c:pt>
                <c:pt idx="3">
                  <c:v>24.75247524752472</c:v>
                </c:pt>
              </c:numCache>
            </c:numRef>
          </c:val>
        </c:ser>
        <c:ser>
          <c:idx val="5"/>
          <c:order val="3"/>
          <c:tx>
            <c:strRef>
              <c:f>DM1aa!$F$21</c:f>
              <c:strCache>
                <c:ptCount val="1"/>
                <c:pt idx="0">
                  <c:v>7</c:v>
                </c:pt>
              </c:strCache>
            </c:strRef>
          </c:tx>
          <c:spPr>
            <a:solidFill>
              <a:srgbClr val="FFA102"/>
            </a:solidFill>
            <a:ln>
              <a:solidFill>
                <a:schemeClr val="bg1"/>
              </a:solidFill>
            </a:ln>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DM1aa!$F$22:$F$25</c:f>
              <c:numCache>
                <c:formatCode>0</c:formatCode>
                <c:ptCount val="4"/>
                <c:pt idx="0">
                  <c:v>14.60661352344418</c:v>
                </c:pt>
                <c:pt idx="1">
                  <c:v>17.41660116821283</c:v>
                </c:pt>
                <c:pt idx="2">
                  <c:v>11.93904240648062</c:v>
                </c:pt>
                <c:pt idx="3">
                  <c:v>13.86138613861387</c:v>
                </c:pt>
              </c:numCache>
            </c:numRef>
          </c:val>
        </c:ser>
        <c:ser>
          <c:idx val="0"/>
          <c:order val="4"/>
          <c:tx>
            <c:strRef>
              <c:f>DM1aa!$G$21</c:f>
              <c:strCache>
                <c:ptCount val="1"/>
                <c:pt idx="0">
                  <c:v>6</c:v>
                </c:pt>
              </c:strCache>
            </c:strRef>
          </c:tx>
          <c:spPr>
            <a:solidFill>
              <a:srgbClr val="8B8278"/>
            </a:solidFill>
            <a:ln>
              <a:solidFill>
                <a:schemeClr val="bg1"/>
              </a:solidFill>
            </a:ln>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DM1aa!$G$22:$G$25</c:f>
              <c:numCache>
                <c:formatCode>0</c:formatCode>
                <c:ptCount val="4"/>
                <c:pt idx="0">
                  <c:v>6.206115609686082</c:v>
                </c:pt>
                <c:pt idx="1">
                  <c:v>6.333806867398898</c:v>
                </c:pt>
                <c:pt idx="2">
                  <c:v>6.084896033650725</c:v>
                </c:pt>
                <c:pt idx="3">
                  <c:v>5.693069306930696</c:v>
                </c:pt>
              </c:numCache>
            </c:numRef>
          </c:val>
        </c:ser>
        <c:ser>
          <c:idx val="1"/>
          <c:order val="5"/>
          <c:tx>
            <c:strRef>
              <c:f>DM1aa!$H$21</c:f>
              <c:strCache>
                <c:ptCount val="1"/>
                <c:pt idx="0">
                  <c:v>5</c:v>
                </c:pt>
              </c:strCache>
            </c:strRef>
          </c:tx>
          <c:spPr>
            <a:solidFill>
              <a:srgbClr val="8B8278"/>
            </a:solidFill>
            <a:ln>
              <a:solidFill>
                <a:schemeClr val="bg1"/>
              </a:solidFill>
            </a:ln>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DM1aa!$H$22:$H$25</c:f>
              <c:numCache>
                <c:formatCode>0</c:formatCode>
                <c:ptCount val="4"/>
                <c:pt idx="0">
                  <c:v>10.74140671660216</c:v>
                </c:pt>
                <c:pt idx="1">
                  <c:v>15.01284742294739</c:v>
                </c:pt>
                <c:pt idx="2">
                  <c:v>6.686452283872888</c:v>
                </c:pt>
                <c:pt idx="3">
                  <c:v>10.39603960396042</c:v>
                </c:pt>
              </c:numCache>
            </c:numRef>
          </c:val>
        </c:ser>
        <c:ser>
          <c:idx val="6"/>
          <c:order val="6"/>
          <c:tx>
            <c:strRef>
              <c:f>DM1aa!$I$21</c:f>
              <c:strCache>
                <c:ptCount val="1"/>
                <c:pt idx="0">
                  <c:v>4</c:v>
                </c:pt>
              </c:strCache>
            </c:strRef>
          </c:tx>
          <c:spPr>
            <a:solidFill>
              <a:srgbClr val="7391AD"/>
            </a:solidFill>
            <a:ln>
              <a:solidFill>
                <a:schemeClr val="bg1"/>
              </a:solidFill>
            </a:ln>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DM1aa!$I$22:$I$25</c:f>
              <c:numCache>
                <c:formatCode>0</c:formatCode>
                <c:ptCount val="4"/>
                <c:pt idx="0">
                  <c:v>2.562916408990925</c:v>
                </c:pt>
                <c:pt idx="1">
                  <c:v>2.74799902983265</c:v>
                </c:pt>
                <c:pt idx="2">
                  <c:v>2.387214193883866</c:v>
                </c:pt>
                <c:pt idx="3">
                  <c:v>1.980198019801981</c:v>
                </c:pt>
              </c:numCache>
            </c:numRef>
          </c:val>
        </c:ser>
        <c:ser>
          <c:idx val="7"/>
          <c:order val="7"/>
          <c:tx>
            <c:strRef>
              <c:f>DM1aa!$J$21</c:f>
              <c:strCache>
                <c:ptCount val="1"/>
                <c:pt idx="0">
                  <c:v>3</c:v>
                </c:pt>
              </c:strCache>
            </c:strRef>
          </c:tx>
          <c:spPr>
            <a:solidFill>
              <a:srgbClr val="7391AD"/>
            </a:solidFill>
            <a:ln>
              <a:solidFill>
                <a:schemeClr val="bg1"/>
              </a:solidFill>
            </a:ln>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DM1aa!$J$22:$J$25</c:f>
              <c:numCache>
                <c:formatCode>0</c:formatCode>
                <c:ptCount val="4"/>
                <c:pt idx="0">
                  <c:v>2.599537558003484</c:v>
                </c:pt>
                <c:pt idx="1">
                  <c:v>4.45739925851495</c:v>
                </c:pt>
                <c:pt idx="2">
                  <c:v>0.835836489486743</c:v>
                </c:pt>
                <c:pt idx="3">
                  <c:v>1.980198019801981</c:v>
                </c:pt>
              </c:numCache>
            </c:numRef>
          </c:val>
        </c:ser>
        <c:ser>
          <c:idx val="8"/>
          <c:order val="8"/>
          <c:tx>
            <c:strRef>
              <c:f>DM1aa!$K$21</c:f>
              <c:strCache>
                <c:ptCount val="1"/>
                <c:pt idx="0">
                  <c:v>2</c:v>
                </c:pt>
              </c:strCache>
            </c:strRef>
          </c:tx>
          <c:spPr>
            <a:solidFill>
              <a:srgbClr val="002F5E"/>
            </a:solidFill>
            <a:ln>
              <a:solidFill>
                <a:schemeClr val="bg1"/>
              </a:solidFill>
            </a:ln>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DM1aa!$K$22:$K$25</c:f>
              <c:numCache>
                <c:formatCode>0</c:formatCode>
                <c:ptCount val="4"/>
                <c:pt idx="0">
                  <c:v>0.703320871408641</c:v>
                </c:pt>
                <c:pt idx="1">
                  <c:v>1.171823568136932</c:v>
                </c:pt>
                <c:pt idx="2">
                  <c:v>0.258562950732855</c:v>
                </c:pt>
                <c:pt idx="3">
                  <c:v>0.247524752475248</c:v>
                </c:pt>
              </c:numCache>
            </c:numRef>
          </c:val>
        </c:ser>
        <c:ser>
          <c:idx val="9"/>
          <c:order val="9"/>
          <c:tx>
            <c:strRef>
              <c:f>DM1aa!$L$21</c:f>
              <c:strCache>
                <c:ptCount val="1"/>
                <c:pt idx="0">
                  <c:v>1</c:v>
                </c:pt>
              </c:strCache>
            </c:strRef>
          </c:tx>
          <c:spPr>
            <a:solidFill>
              <a:srgbClr val="002F5E"/>
            </a:solidFill>
            <a:ln>
              <a:solidFill>
                <a:schemeClr val="bg1"/>
              </a:solidFill>
            </a:ln>
          </c:spPr>
          <c:invertIfNegative val="0"/>
          <c:dLbls>
            <c:numFmt formatCode="#,##0&quot;%&quot;"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DM1aa!$L$22:$L$25</c:f>
              <c:numCache>
                <c:formatCode>0</c:formatCode>
                <c:ptCount val="4"/>
                <c:pt idx="0">
                  <c:v>1.715041455355117</c:v>
                </c:pt>
                <c:pt idx="1">
                  <c:v>1.753413366061286</c:v>
                </c:pt>
                <c:pt idx="2">
                  <c:v>1.678614319850437</c:v>
                </c:pt>
                <c:pt idx="3">
                  <c:v>0.0</c:v>
                </c:pt>
              </c:numCache>
            </c:numRef>
          </c:val>
        </c:ser>
        <c:ser>
          <c:idx val="10"/>
          <c:order val="10"/>
          <c:tx>
            <c:strRef>
              <c:f>DM1aa!$M$21</c:f>
              <c:strCache>
                <c:ptCount val="1"/>
                <c:pt idx="0">
                  <c:v>0 = Úplné sklamanie</c:v>
                </c:pt>
              </c:strCache>
            </c:strRef>
          </c:tx>
          <c:spPr>
            <a:solidFill>
              <a:schemeClr val="tx1"/>
            </a:solidFill>
            <a:ln>
              <a:solidFill>
                <a:schemeClr val="bg1"/>
              </a:solid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DM1aa!$B$22:$B$25</c:f>
              <c:strCache>
                <c:ptCount val="4"/>
                <c:pt idx="0">
                  <c:v>Celkom SR</c:v>
                </c:pt>
                <c:pt idx="1">
                  <c:v>Muži</c:v>
                </c:pt>
                <c:pt idx="2">
                  <c:v>Ženy</c:v>
                </c:pt>
                <c:pt idx="3">
                  <c:v>Celkom ČR</c:v>
                </c:pt>
              </c:strCache>
            </c:strRef>
          </c:cat>
          <c:val>
            <c:numRef>
              <c:f>DM1aa!$M$22:$M$25</c:f>
              <c:numCache>
                <c:formatCode>0</c:formatCode>
                <c:ptCount val="4"/>
                <c:pt idx="0">
                  <c:v>1.814148528248274</c:v>
                </c:pt>
                <c:pt idx="1">
                  <c:v>2.422828840230579</c:v>
                </c:pt>
                <c:pt idx="2">
                  <c:v>1.23631751083037</c:v>
                </c:pt>
                <c:pt idx="3">
                  <c:v>0.742574257425744</c:v>
                </c:pt>
              </c:numCache>
            </c:numRef>
          </c:val>
        </c:ser>
        <c:dLbls>
          <c:showLegendKey val="0"/>
          <c:showVal val="1"/>
          <c:showCatName val="0"/>
          <c:showSerName val="0"/>
          <c:showPercent val="0"/>
          <c:showBubbleSize val="0"/>
        </c:dLbls>
        <c:gapWidth val="150"/>
        <c:overlap val="100"/>
        <c:axId val="-2126308096"/>
        <c:axId val="-2126305296"/>
      </c:barChart>
      <c:catAx>
        <c:axId val="-2126308096"/>
        <c:scaling>
          <c:orientation val="minMax"/>
        </c:scaling>
        <c:delete val="0"/>
        <c:axPos val="b"/>
        <c:numFmt formatCode="General" sourceLinked="1"/>
        <c:majorTickMark val="out"/>
        <c:minorTickMark val="none"/>
        <c:tickLblPos val="low"/>
        <c:spPr>
          <a:ln>
            <a:noFill/>
          </a:ln>
        </c:spPr>
        <c:txPr>
          <a:bodyPr/>
          <a:lstStyle/>
          <a:p>
            <a:pPr>
              <a:defRPr sz="1050"/>
            </a:pPr>
            <a:endParaRPr lang="en-US"/>
          </a:p>
        </c:txPr>
        <c:crossAx val="-2126305296"/>
        <c:crosses val="autoZero"/>
        <c:auto val="1"/>
        <c:lblAlgn val="ctr"/>
        <c:lblOffset val="100"/>
        <c:noMultiLvlLbl val="0"/>
      </c:catAx>
      <c:valAx>
        <c:axId val="-2126305296"/>
        <c:scaling>
          <c:orientation val="minMax"/>
        </c:scaling>
        <c:delete val="1"/>
        <c:axPos val="l"/>
        <c:numFmt formatCode="0%" sourceLinked="1"/>
        <c:majorTickMark val="out"/>
        <c:minorTickMark val="none"/>
        <c:tickLblPos val="none"/>
        <c:crossAx val="-2126308096"/>
        <c:crosses val="autoZero"/>
        <c:crossBetween val="between"/>
      </c:valAx>
      <c:spPr>
        <a:noFill/>
        <a:ln>
          <a:noFill/>
        </a:ln>
      </c:spPr>
    </c:plotArea>
    <c:legend>
      <c:legendPos val="r"/>
      <c:layout>
        <c:manualLayout>
          <c:xMode val="edge"/>
          <c:yMode val="edge"/>
          <c:x val="0.787509006788999"/>
          <c:y val="0.0482209973753281"/>
          <c:w val="0.185707839164999"/>
          <c:h val="0.805214085346341"/>
        </c:manualLayout>
      </c:layout>
      <c:overlay val="0"/>
      <c:txPr>
        <a:bodyPr/>
        <a:lstStyle/>
        <a:p>
          <a:pPr>
            <a:defRPr sz="900"/>
          </a:pPr>
          <a:endParaRPr lang="en-US"/>
        </a:p>
      </c:txPr>
    </c:legend>
    <c:plotVisOnly val="1"/>
    <c:dispBlanksAs val="gap"/>
    <c:showDLblsOverMax val="0"/>
  </c:chart>
  <c:spPr>
    <a:noFill/>
    <a:ln>
      <a:noFill/>
    </a:ln>
  </c:spPr>
  <c:txPr>
    <a:bodyPr/>
    <a:lstStyle/>
    <a:p>
      <a:pPr>
        <a:defRPr sz="1000">
          <a:latin typeface="Helvetica"/>
          <a:cs typeface="Helvetica Neue"/>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76452364965472"/>
          <c:y val="0.135700993143885"/>
          <c:w val="0.824975511867189"/>
          <c:h val="0.682525836409158"/>
        </c:manualLayout>
      </c:layout>
      <c:barChart>
        <c:barDir val="col"/>
        <c:grouping val="percentStacked"/>
        <c:varyColors val="0"/>
        <c:ser>
          <c:idx val="2"/>
          <c:order val="0"/>
          <c:tx>
            <c:strRef>
              <c:f>'DM1+DM1aa'!$C$5</c:f>
              <c:strCache>
                <c:ptCount val="1"/>
                <c:pt idx="0">
                  <c:v>Velké zklamání 
(0 - 4)</c:v>
                </c:pt>
              </c:strCache>
            </c:strRef>
          </c:tx>
          <c:spPr>
            <a:solidFill>
              <a:srgbClr val="C00000"/>
            </a:solidFill>
          </c:spPr>
          <c:invertIfNegative val="0"/>
          <c:dLbls>
            <c:numFmt formatCode="#,##0&quot;%&quot;" sourceLinked="0"/>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'DM1+DM1aa'!$B$6:$B$9</c:f>
              <c:strCache>
                <c:ptCount val="4"/>
                <c:pt idx="0">
                  <c:v>Mnoho nebo více menších dárků</c:v>
                </c:pt>
                <c:pt idx="1">
                  <c:v>Jeden velký dárek</c:v>
                </c:pt>
                <c:pt idx="2">
                  <c:v>Jeden větší dárek a několik menších</c:v>
                </c:pt>
                <c:pt idx="3">
                  <c:v>Jinak</c:v>
                </c:pt>
              </c:strCache>
            </c:strRef>
          </c:cat>
          <c:val>
            <c:numRef>
              <c:f>'DM1+DM1aa'!$C$6:$C$9</c:f>
              <c:numCache>
                <c:formatCode>0%</c:formatCode>
                <c:ptCount val="4"/>
                <c:pt idx="0">
                  <c:v>4.790419161676646</c:v>
                </c:pt>
                <c:pt idx="1">
                  <c:v>26.31578947368421</c:v>
                </c:pt>
                <c:pt idx="2">
                  <c:v>2.590673575129534</c:v>
                </c:pt>
                <c:pt idx="3">
                  <c:v>7.692307692307692</c:v>
                </c:pt>
              </c:numCache>
            </c:numRef>
          </c:val>
        </c:ser>
        <c:ser>
          <c:idx val="3"/>
          <c:order val="1"/>
          <c:tx>
            <c:strRef>
              <c:f>'DM1+DM1aa'!$D$5</c:f>
              <c:strCache>
                <c:ptCount val="1"/>
                <c:pt idx="0">
                  <c:v>Neutrální pocity 
(5 - 6)</c:v>
                </c:pt>
              </c:strCache>
            </c:strRef>
          </c:tx>
          <c:spPr>
            <a:solidFill>
              <a:srgbClr val="F34E0D"/>
            </a:solidFill>
          </c:spPr>
          <c:invertIfNegative val="0"/>
          <c:dLbls>
            <c:numFmt formatCode="#,##0&quot;%&quot;" sourceLinked="0"/>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'DM1+DM1aa'!$B$6:$B$9</c:f>
              <c:strCache>
                <c:ptCount val="4"/>
                <c:pt idx="0">
                  <c:v>Mnoho nebo více menších dárků</c:v>
                </c:pt>
                <c:pt idx="1">
                  <c:v>Jeden velký dárek</c:v>
                </c:pt>
                <c:pt idx="2">
                  <c:v>Jeden větší dárek a několik menších</c:v>
                </c:pt>
                <c:pt idx="3">
                  <c:v>Jinak</c:v>
                </c:pt>
              </c:strCache>
            </c:strRef>
          </c:cat>
          <c:val>
            <c:numRef>
              <c:f>'DM1+DM1aa'!$D$6:$D$9</c:f>
              <c:numCache>
                <c:formatCode>0%</c:formatCode>
                <c:ptCount val="4"/>
                <c:pt idx="0">
                  <c:v>19.16167664670659</c:v>
                </c:pt>
                <c:pt idx="1">
                  <c:v>10.52631578947366</c:v>
                </c:pt>
                <c:pt idx="2">
                  <c:v>11.91709844559585</c:v>
                </c:pt>
                <c:pt idx="3">
                  <c:v>34.61538461538453</c:v>
                </c:pt>
              </c:numCache>
            </c:numRef>
          </c:val>
        </c:ser>
        <c:ser>
          <c:idx val="4"/>
          <c:order val="2"/>
          <c:tx>
            <c:strRef>
              <c:f>'DM1+DM1aa'!$E$5</c:f>
              <c:strCache>
                <c:ptCount val="1"/>
                <c:pt idx="0">
                  <c:v>Malá radost 
(7 - 8)</c:v>
                </c:pt>
              </c:strCache>
            </c:strRef>
          </c:tx>
          <c:spPr>
            <a:solidFill>
              <a:srgbClr val="FFA102"/>
            </a:solidFill>
          </c:spPr>
          <c:invertIfNegative val="0"/>
          <c:dLbls>
            <c:numFmt formatCode="#,##0&quot;%&quot;" sourceLinked="0"/>
            <c:spPr>
              <a:noFill/>
              <a:ln>
                <a:noFill/>
              </a:ln>
              <a:effectLst/>
            </c:spPr>
            <c:txPr>
              <a:bodyPr/>
              <a:lstStyle/>
              <a:p>
                <a:pPr>
                  <a:defRPr sz="110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'DM1+DM1aa'!$B$6:$B$9</c:f>
              <c:strCache>
                <c:ptCount val="4"/>
                <c:pt idx="0">
                  <c:v>Mnoho nebo více menších dárků</c:v>
                </c:pt>
                <c:pt idx="1">
                  <c:v>Jeden velký dárek</c:v>
                </c:pt>
                <c:pt idx="2">
                  <c:v>Jeden větší dárek a několik menších</c:v>
                </c:pt>
                <c:pt idx="3">
                  <c:v>Jinak</c:v>
                </c:pt>
              </c:strCache>
            </c:strRef>
          </c:cat>
          <c:val>
            <c:numRef>
              <c:f>'DM1+DM1aa'!$E$6:$E$9</c:f>
              <c:numCache>
                <c:formatCode>0%</c:formatCode>
                <c:ptCount val="4"/>
                <c:pt idx="0">
                  <c:v>37.12574850299407</c:v>
                </c:pt>
                <c:pt idx="1">
                  <c:v>36.84210526315791</c:v>
                </c:pt>
                <c:pt idx="2">
                  <c:v>41.96891191709845</c:v>
                </c:pt>
                <c:pt idx="3">
                  <c:v>23.07692307692303</c:v>
                </c:pt>
              </c:numCache>
            </c:numRef>
          </c:val>
        </c:ser>
        <c:ser>
          <c:idx val="5"/>
          <c:order val="3"/>
          <c:tx>
            <c:strRef>
              <c:f>'DM1+DM1aa'!$F$5</c:f>
              <c:strCache>
                <c:ptCount val="1"/>
                <c:pt idx="0">
                  <c:v>Velká radost 
(9 - 10)</c:v>
                </c:pt>
              </c:strCache>
            </c:strRef>
          </c:tx>
          <c:spPr>
            <a:solidFill>
              <a:srgbClr val="8B8278"/>
            </a:solidFill>
          </c:spPr>
          <c:invertIfNegative val="0"/>
          <c:dLbls>
            <c:numFmt formatCode="#,##0&quot;%&quot;" sourceLinked="0"/>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'DM1+DM1aa'!$B$6:$B$9</c:f>
              <c:strCache>
                <c:ptCount val="4"/>
                <c:pt idx="0">
                  <c:v>Mnoho nebo více menších dárků</c:v>
                </c:pt>
                <c:pt idx="1">
                  <c:v>Jeden velký dárek</c:v>
                </c:pt>
                <c:pt idx="2">
                  <c:v>Jeden větší dárek a několik menších</c:v>
                </c:pt>
                <c:pt idx="3">
                  <c:v>Jinak</c:v>
                </c:pt>
              </c:strCache>
            </c:strRef>
          </c:cat>
          <c:val>
            <c:numRef>
              <c:f>'DM1+DM1aa'!$F$6:$F$9</c:f>
              <c:numCache>
                <c:formatCode>0%</c:formatCode>
                <c:ptCount val="4"/>
                <c:pt idx="0">
                  <c:v>38.92215568862281</c:v>
                </c:pt>
                <c:pt idx="1">
                  <c:v>26.31578947368421</c:v>
                </c:pt>
                <c:pt idx="2">
                  <c:v>43.52331606217622</c:v>
                </c:pt>
                <c:pt idx="3">
                  <c:v>34.61538461538453</c:v>
                </c:pt>
              </c:numCache>
            </c:numRef>
          </c:val>
        </c:ser>
        <c:dLbls>
          <c:showLegendKey val="0"/>
          <c:showVal val="1"/>
          <c:showCatName val="0"/>
          <c:showSerName val="0"/>
          <c:showPercent val="0"/>
          <c:showBubbleSize val="0"/>
        </c:dLbls>
        <c:gapWidth val="150"/>
        <c:overlap val="100"/>
        <c:axId val="-2127144384"/>
        <c:axId val="-2127152448"/>
      </c:barChart>
      <c:catAx>
        <c:axId val="-2127144384"/>
        <c:scaling>
          <c:orientation val="minMax"/>
        </c:scaling>
        <c:delete val="0"/>
        <c:axPos val="b"/>
        <c:numFmt formatCode="General" sourceLinked="1"/>
        <c:majorTickMark val="out"/>
        <c:minorTickMark val="none"/>
        <c:tickLblPos val="low"/>
        <c:spPr>
          <a:ln>
            <a:noFill/>
          </a:ln>
        </c:spPr>
        <c:txPr>
          <a:bodyPr/>
          <a:lstStyle/>
          <a:p>
            <a:pPr>
              <a:defRPr sz="1000"/>
            </a:pPr>
            <a:endParaRPr lang="en-US"/>
          </a:p>
        </c:txPr>
        <c:crossAx val="-2127152448"/>
        <c:crosses val="autoZero"/>
        <c:auto val="1"/>
        <c:lblAlgn val="ctr"/>
        <c:lblOffset val="100"/>
        <c:noMultiLvlLbl val="0"/>
      </c:catAx>
      <c:valAx>
        <c:axId val="-2127152448"/>
        <c:scaling>
          <c:orientation val="minMax"/>
        </c:scaling>
        <c:delete val="1"/>
        <c:axPos val="l"/>
        <c:numFmt formatCode="0%" sourceLinked="1"/>
        <c:majorTickMark val="out"/>
        <c:minorTickMark val="none"/>
        <c:tickLblPos val="none"/>
        <c:crossAx val="-2127144384"/>
        <c:crosses val="autoZero"/>
        <c:crossBetween val="between"/>
      </c:valAx>
      <c:spPr>
        <a:noFill/>
        <a:ln>
          <a:noFill/>
        </a:ln>
      </c:spPr>
    </c:plotArea>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
          <c:y val="0.0545970697615477"/>
          <c:w val="0.428861113957396"/>
          <c:h val="0.716385153969918"/>
        </c:manualLayout>
      </c:layout>
      <c:barChart>
        <c:barDir val="col"/>
        <c:grouping val="percentStacked"/>
        <c:varyColors val="0"/>
        <c:ser>
          <c:idx val="2"/>
          <c:order val="0"/>
          <c:tx>
            <c:strRef>
              <c:f>'DM1+DM1aa'!$C$30</c:f>
              <c:strCache>
                <c:ptCount val="1"/>
                <c:pt idx="0">
                  <c:v>Veľké sklamanie
 (0 - 4)</c:v>
                </c:pt>
              </c:strCache>
            </c:strRef>
          </c:tx>
          <c:spPr>
            <a:solidFill>
              <a:srgbClr val="C00000"/>
            </a:solidFill>
          </c:spPr>
          <c:invertIfNegative val="0"/>
          <c:dLbls>
            <c:numFmt formatCode="#,##0&quot;%&quot;" sourceLinked="0"/>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'DM1+DM1aa'!$B$31:$B$34</c:f>
              <c:strCache>
                <c:ptCount val="4"/>
                <c:pt idx="0">
                  <c:v>Veľa alebo viac menších darčekov</c:v>
                </c:pt>
                <c:pt idx="1">
                  <c:v>Jeden veľký darček</c:v>
                </c:pt>
                <c:pt idx="2">
                  <c:v>Jeden väčší darček a niekoľko menších</c:v>
                </c:pt>
                <c:pt idx="3">
                  <c:v>Inak</c:v>
                </c:pt>
              </c:strCache>
            </c:strRef>
          </c:cat>
          <c:val>
            <c:numRef>
              <c:f>'DM1+DM1aa'!$C$31:$C$34</c:f>
              <c:numCache>
                <c:formatCode>0%</c:formatCode>
                <c:ptCount val="4"/>
                <c:pt idx="0">
                  <c:v>8.37554566384734</c:v>
                </c:pt>
                <c:pt idx="1">
                  <c:v>13.83747139227877</c:v>
                </c:pt>
                <c:pt idx="2">
                  <c:v>6.953390215103998</c:v>
                </c:pt>
                <c:pt idx="3">
                  <c:v>22.42938454950912</c:v>
                </c:pt>
              </c:numCache>
            </c:numRef>
          </c:val>
        </c:ser>
        <c:ser>
          <c:idx val="3"/>
          <c:order val="1"/>
          <c:tx>
            <c:strRef>
              <c:f>'DM1+DM1aa'!$D$30</c:f>
              <c:strCache>
                <c:ptCount val="1"/>
                <c:pt idx="0">
                  <c:v>Neutrálne pocity 
(5 - 6)</c:v>
                </c:pt>
              </c:strCache>
            </c:strRef>
          </c:tx>
          <c:spPr>
            <a:solidFill>
              <a:srgbClr val="F34E0D"/>
            </a:solidFill>
          </c:spPr>
          <c:invertIfNegative val="0"/>
          <c:dLbls>
            <c:numFmt formatCode="#,##0&quot;%&quot;" sourceLinked="0"/>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'DM1+DM1aa'!$B$31:$B$34</c:f>
              <c:strCache>
                <c:ptCount val="4"/>
                <c:pt idx="0">
                  <c:v>Veľa alebo viac menších darčekov</c:v>
                </c:pt>
                <c:pt idx="1">
                  <c:v>Jeden veľký darček</c:v>
                </c:pt>
                <c:pt idx="2">
                  <c:v>Jeden väčší darček a niekoľko menších</c:v>
                </c:pt>
                <c:pt idx="3">
                  <c:v>Inak</c:v>
                </c:pt>
              </c:strCache>
            </c:strRef>
          </c:cat>
          <c:val>
            <c:numRef>
              <c:f>'DM1+DM1aa'!$D$31:$D$34</c:f>
              <c:numCache>
                <c:formatCode>0%</c:formatCode>
                <c:ptCount val="4"/>
                <c:pt idx="0">
                  <c:v>18.5051140588067</c:v>
                </c:pt>
                <c:pt idx="1">
                  <c:v>18.30659635292964</c:v>
                </c:pt>
                <c:pt idx="2">
                  <c:v>13.25707468035543</c:v>
                </c:pt>
                <c:pt idx="3">
                  <c:v>22.96101870780632</c:v>
                </c:pt>
              </c:numCache>
            </c:numRef>
          </c:val>
        </c:ser>
        <c:ser>
          <c:idx val="4"/>
          <c:order val="2"/>
          <c:tx>
            <c:strRef>
              <c:f>'DM1+DM1aa'!$E$30</c:f>
              <c:strCache>
                <c:ptCount val="1"/>
                <c:pt idx="0">
                  <c:v>Malá radosť
 (7 - 8)</c:v>
                </c:pt>
              </c:strCache>
            </c:strRef>
          </c:tx>
          <c:spPr>
            <a:solidFill>
              <a:srgbClr val="FFA102"/>
            </a:solidFill>
          </c:spPr>
          <c:invertIfNegative val="0"/>
          <c:dLbls>
            <c:numFmt formatCode="#,##0&quot;%&quot;" sourceLinked="0"/>
            <c:spPr>
              <a:noFill/>
              <a:ln>
                <a:noFill/>
              </a:ln>
              <a:effectLst/>
            </c:spPr>
            <c:txPr>
              <a:bodyPr/>
              <a:lstStyle/>
              <a:p>
                <a:pPr>
                  <a:defRPr sz="110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'DM1+DM1aa'!$B$31:$B$34</c:f>
              <c:strCache>
                <c:ptCount val="4"/>
                <c:pt idx="0">
                  <c:v>Veľa alebo viac menších darčekov</c:v>
                </c:pt>
                <c:pt idx="1">
                  <c:v>Jeden veľký darček</c:v>
                </c:pt>
                <c:pt idx="2">
                  <c:v>Jeden väčší darček a niekoľko menších</c:v>
                </c:pt>
                <c:pt idx="3">
                  <c:v>Inak</c:v>
                </c:pt>
              </c:strCache>
            </c:strRef>
          </c:cat>
          <c:val>
            <c:numRef>
              <c:f>'DM1+DM1aa'!$E$31:$E$34</c:f>
              <c:numCache>
                <c:formatCode>0%</c:formatCode>
                <c:ptCount val="4"/>
                <c:pt idx="0">
                  <c:v>34.03114147653844</c:v>
                </c:pt>
                <c:pt idx="1">
                  <c:v>40.25073580973441</c:v>
                </c:pt>
                <c:pt idx="2">
                  <c:v>40.31593720729243</c:v>
                </c:pt>
                <c:pt idx="3">
                  <c:v>8.589767476526416</c:v>
                </c:pt>
              </c:numCache>
            </c:numRef>
          </c:val>
        </c:ser>
        <c:ser>
          <c:idx val="5"/>
          <c:order val="3"/>
          <c:tx>
            <c:strRef>
              <c:f>'DM1+DM1aa'!$F$30</c:f>
              <c:strCache>
                <c:ptCount val="1"/>
                <c:pt idx="0">
                  <c:v>Veľká radosť
 (9 - 10)</c:v>
                </c:pt>
              </c:strCache>
            </c:strRef>
          </c:tx>
          <c:spPr>
            <a:solidFill>
              <a:srgbClr val="8B8278"/>
            </a:solidFill>
          </c:spPr>
          <c:invertIfNegative val="0"/>
          <c:dLbls>
            <c:numFmt formatCode="#,##0&quot;%&quot;" sourceLinked="0"/>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'DM1+DM1aa'!$B$31:$B$34</c:f>
              <c:strCache>
                <c:ptCount val="4"/>
                <c:pt idx="0">
                  <c:v>Veľa alebo viac menších darčekov</c:v>
                </c:pt>
                <c:pt idx="1">
                  <c:v>Jeden veľký darček</c:v>
                </c:pt>
                <c:pt idx="2">
                  <c:v>Jeden väčší darček a niekoľko menších</c:v>
                </c:pt>
                <c:pt idx="3">
                  <c:v>Inak</c:v>
                </c:pt>
              </c:strCache>
            </c:strRef>
          </c:cat>
          <c:val>
            <c:numRef>
              <c:f>'DM1+DM1aa'!$F$31:$F$34</c:f>
              <c:numCache>
                <c:formatCode>0%</c:formatCode>
                <c:ptCount val="4"/>
                <c:pt idx="0">
                  <c:v>39.08819880080748</c:v>
                </c:pt>
                <c:pt idx="1">
                  <c:v>27.60519644505715</c:v>
                </c:pt>
                <c:pt idx="2">
                  <c:v>39.47359789724793</c:v>
                </c:pt>
                <c:pt idx="3">
                  <c:v>46.0198292661581</c:v>
                </c:pt>
              </c:numCache>
            </c:numRef>
          </c:val>
        </c:ser>
        <c:dLbls>
          <c:showLegendKey val="0"/>
          <c:showVal val="1"/>
          <c:showCatName val="0"/>
          <c:showSerName val="0"/>
          <c:showPercent val="0"/>
          <c:showBubbleSize val="0"/>
        </c:dLbls>
        <c:gapWidth val="150"/>
        <c:overlap val="100"/>
        <c:axId val="-2126941024"/>
        <c:axId val="-2126954048"/>
      </c:barChart>
      <c:catAx>
        <c:axId val="-2126941024"/>
        <c:scaling>
          <c:orientation val="minMax"/>
        </c:scaling>
        <c:delete val="0"/>
        <c:axPos val="b"/>
        <c:numFmt formatCode="General" sourceLinked="1"/>
        <c:majorTickMark val="out"/>
        <c:minorTickMark val="none"/>
        <c:tickLblPos val="low"/>
        <c:spPr>
          <a:ln>
            <a:noFill/>
          </a:ln>
        </c:spPr>
        <c:txPr>
          <a:bodyPr/>
          <a:lstStyle/>
          <a:p>
            <a:pPr>
              <a:defRPr sz="1000"/>
            </a:pPr>
            <a:endParaRPr lang="en-US"/>
          </a:p>
        </c:txPr>
        <c:crossAx val="-2126954048"/>
        <c:crosses val="autoZero"/>
        <c:auto val="1"/>
        <c:lblAlgn val="ctr"/>
        <c:lblOffset val="100"/>
        <c:noMultiLvlLbl val="0"/>
      </c:catAx>
      <c:valAx>
        <c:axId val="-2126954048"/>
        <c:scaling>
          <c:orientation val="minMax"/>
        </c:scaling>
        <c:delete val="1"/>
        <c:axPos val="l"/>
        <c:numFmt formatCode="0%" sourceLinked="1"/>
        <c:majorTickMark val="out"/>
        <c:minorTickMark val="none"/>
        <c:tickLblPos val="none"/>
        <c:crossAx val="-2126941024"/>
        <c:crosses val="autoZero"/>
        <c:crossBetween val="between"/>
      </c:valAx>
      <c:spPr>
        <a:noFill/>
        <a:ln>
          <a:noFill/>
        </a:ln>
      </c:spPr>
    </c:plotArea>
    <c:legend>
      <c:legendPos val="r"/>
      <c:layout>
        <c:manualLayout>
          <c:xMode val="edge"/>
          <c:yMode val="edge"/>
          <c:x val="0.429134116791334"/>
          <c:y val="0.0321813770047072"/>
          <c:w val="0.213988952209275"/>
          <c:h val="0.755314593341223"/>
        </c:manualLayout>
      </c:layout>
      <c:overlay val="0"/>
      <c:txPr>
        <a:bodyPr/>
        <a:lstStyle/>
        <a:p>
          <a:pPr>
            <a:defRPr sz="105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22526521243148"/>
          <c:y val="0.0545970209930499"/>
          <c:w val="0.626896294145613"/>
          <c:h val="0.806716282765025"/>
        </c:manualLayout>
      </c:layout>
      <c:barChart>
        <c:barDir val="col"/>
        <c:grouping val="percentStacked"/>
        <c:varyColors val="0"/>
        <c:ser>
          <c:idx val="2"/>
          <c:order val="0"/>
          <c:tx>
            <c:strRef>
              <c:f>'DM4'!$C$21</c:f>
              <c:strCache>
                <c:ptCount val="1"/>
                <c:pt idx="0">
                  <c:v>Áno</c:v>
                </c:pt>
              </c:strCache>
            </c:strRef>
          </c:tx>
          <c:spPr>
            <a:solidFill>
              <a:srgbClr val="C00000"/>
            </a:solidFill>
          </c:spPr>
          <c:invertIfNegative val="0"/>
          <c:dLbls>
            <c:numFmt formatCode="#,##0&quot;%&quot;" sourceLinked="0"/>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'DM4'!$B$22:$B$25</c:f>
              <c:strCache>
                <c:ptCount val="4"/>
                <c:pt idx="0">
                  <c:v>Celkom SR</c:v>
                </c:pt>
                <c:pt idx="1">
                  <c:v>Muži</c:v>
                </c:pt>
                <c:pt idx="2">
                  <c:v>Ženy</c:v>
                </c:pt>
                <c:pt idx="3">
                  <c:v>Celkom ČR</c:v>
                </c:pt>
              </c:strCache>
            </c:strRef>
          </c:cat>
          <c:val>
            <c:numRef>
              <c:f>'DM4'!$C$22:$C$25</c:f>
              <c:numCache>
                <c:formatCode>0</c:formatCode>
                <c:ptCount val="4"/>
                <c:pt idx="0">
                  <c:v>45.61518290961593</c:v>
                </c:pt>
                <c:pt idx="1">
                  <c:v>43.25444644840327</c:v>
                </c:pt>
                <c:pt idx="2">
                  <c:v>47.85627190885675</c:v>
                </c:pt>
                <c:pt idx="3">
                  <c:v>51.4851485148515</c:v>
                </c:pt>
              </c:numCache>
            </c:numRef>
          </c:val>
        </c:ser>
        <c:ser>
          <c:idx val="3"/>
          <c:order val="1"/>
          <c:tx>
            <c:strRef>
              <c:f>'DM4'!$D$21</c:f>
              <c:strCache>
                <c:ptCount val="1"/>
                <c:pt idx="0">
                  <c:v>Nie</c:v>
                </c:pt>
              </c:strCache>
            </c:strRef>
          </c:tx>
          <c:spPr>
            <a:solidFill>
              <a:srgbClr val="F34E0D"/>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'DM4'!$B$22:$B$25</c:f>
              <c:strCache>
                <c:ptCount val="4"/>
                <c:pt idx="0">
                  <c:v>Celkom SR</c:v>
                </c:pt>
                <c:pt idx="1">
                  <c:v>Muži</c:v>
                </c:pt>
                <c:pt idx="2">
                  <c:v>Ženy</c:v>
                </c:pt>
                <c:pt idx="3">
                  <c:v>Celkom ČR</c:v>
                </c:pt>
              </c:strCache>
            </c:strRef>
          </c:cat>
          <c:val>
            <c:numRef>
              <c:f>'DM4'!$D$22:$D$25</c:f>
              <c:numCache>
                <c:formatCode>0</c:formatCode>
                <c:ptCount val="4"/>
                <c:pt idx="0">
                  <c:v>54.38481709038399</c:v>
                </c:pt>
                <c:pt idx="1">
                  <c:v>56.7455535515966</c:v>
                </c:pt>
                <c:pt idx="2">
                  <c:v>52.14372809114322</c:v>
                </c:pt>
                <c:pt idx="3">
                  <c:v>48.51485148514836</c:v>
                </c:pt>
              </c:numCache>
            </c:numRef>
          </c:val>
        </c:ser>
        <c:dLbls>
          <c:showLegendKey val="0"/>
          <c:showVal val="1"/>
          <c:showCatName val="0"/>
          <c:showSerName val="0"/>
          <c:showPercent val="0"/>
          <c:showBubbleSize val="0"/>
        </c:dLbls>
        <c:gapWidth val="150"/>
        <c:overlap val="100"/>
        <c:axId val="-2093340992"/>
        <c:axId val="-2093334432"/>
      </c:barChart>
      <c:catAx>
        <c:axId val="-2093340992"/>
        <c:scaling>
          <c:orientation val="minMax"/>
        </c:scaling>
        <c:delete val="0"/>
        <c:axPos val="b"/>
        <c:numFmt formatCode="General" sourceLinked="1"/>
        <c:majorTickMark val="out"/>
        <c:minorTickMark val="none"/>
        <c:tickLblPos val="low"/>
        <c:spPr>
          <a:ln>
            <a:noFill/>
          </a:ln>
        </c:spPr>
        <c:txPr>
          <a:bodyPr/>
          <a:lstStyle/>
          <a:p>
            <a:pPr>
              <a:defRPr sz="1050"/>
            </a:pPr>
            <a:endParaRPr lang="en-US"/>
          </a:p>
        </c:txPr>
        <c:crossAx val="-2093334432"/>
        <c:crosses val="autoZero"/>
        <c:auto val="1"/>
        <c:lblAlgn val="ctr"/>
        <c:lblOffset val="100"/>
        <c:noMultiLvlLbl val="0"/>
      </c:catAx>
      <c:valAx>
        <c:axId val="-2093334432"/>
        <c:scaling>
          <c:orientation val="minMax"/>
        </c:scaling>
        <c:delete val="1"/>
        <c:axPos val="l"/>
        <c:numFmt formatCode="0%" sourceLinked="1"/>
        <c:majorTickMark val="out"/>
        <c:minorTickMark val="none"/>
        <c:tickLblPos val="none"/>
        <c:crossAx val="-2093340992"/>
        <c:crosses val="autoZero"/>
        <c:crossBetween val="between"/>
      </c:valAx>
      <c:spPr>
        <a:noFill/>
        <a:ln>
          <a:noFill/>
        </a:ln>
      </c:spPr>
    </c:plotArea>
    <c:legend>
      <c:legendPos val="r"/>
      <c:layout>
        <c:manualLayout>
          <c:xMode val="edge"/>
          <c:yMode val="edge"/>
          <c:x val="0.657578386570605"/>
          <c:y val="0.0356796078710522"/>
          <c:w val="0.0727008752176489"/>
          <c:h val="0.848765198667101"/>
        </c:manualLayout>
      </c:layout>
      <c:overlay val="0"/>
      <c:txPr>
        <a:bodyPr/>
        <a:lstStyle/>
        <a:p>
          <a:pPr>
            <a:defRPr sz="105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22526521243148"/>
          <c:y val="0.0545970209930499"/>
          <c:w val="0.626896294145613"/>
          <c:h val="0.806716282765025"/>
        </c:manualLayout>
      </c:layout>
      <c:barChart>
        <c:barDir val="col"/>
        <c:grouping val="percentStacked"/>
        <c:varyColors val="0"/>
        <c:ser>
          <c:idx val="2"/>
          <c:order val="0"/>
          <c:tx>
            <c:strRef>
              <c:f>'DM6'!$C$21</c:f>
              <c:strCache>
                <c:ptCount val="1"/>
                <c:pt idx="0">
                  <c:v>Áno</c:v>
                </c:pt>
              </c:strCache>
            </c:strRef>
          </c:tx>
          <c:spPr>
            <a:solidFill>
              <a:srgbClr val="C00000"/>
            </a:solidFill>
          </c:spPr>
          <c:invertIfNegative val="0"/>
          <c:dLbls>
            <c:numFmt formatCode="#,##0&quot;%&quot;" sourceLinked="0"/>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'DM6'!$B$22:$B$25</c:f>
              <c:strCache>
                <c:ptCount val="4"/>
                <c:pt idx="0">
                  <c:v>Celkom SR</c:v>
                </c:pt>
                <c:pt idx="1">
                  <c:v>Muži</c:v>
                </c:pt>
                <c:pt idx="2">
                  <c:v>Ženy</c:v>
                </c:pt>
                <c:pt idx="3">
                  <c:v>Celkom ČR</c:v>
                </c:pt>
              </c:strCache>
            </c:strRef>
          </c:cat>
          <c:val>
            <c:numRef>
              <c:f>'DM6'!$C$22:$C$25</c:f>
              <c:numCache>
                <c:formatCode>0</c:formatCode>
                <c:ptCount val="4"/>
                <c:pt idx="0">
                  <c:v>8.985004986894248</c:v>
                </c:pt>
                <c:pt idx="1">
                  <c:v>10.4837250779143</c:v>
                </c:pt>
                <c:pt idx="2">
                  <c:v>7.562243419005782</c:v>
                </c:pt>
                <c:pt idx="3">
                  <c:v>9.653465346534653</c:v>
                </c:pt>
              </c:numCache>
            </c:numRef>
          </c:val>
        </c:ser>
        <c:ser>
          <c:idx val="3"/>
          <c:order val="1"/>
          <c:tx>
            <c:strRef>
              <c:f>'DM6'!$D$21</c:f>
              <c:strCache>
                <c:ptCount val="1"/>
                <c:pt idx="0">
                  <c:v>Nie</c:v>
                </c:pt>
              </c:strCache>
            </c:strRef>
          </c:tx>
          <c:spPr>
            <a:solidFill>
              <a:srgbClr val="F34E0D"/>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'DM6'!$B$22:$B$25</c:f>
              <c:strCache>
                <c:ptCount val="4"/>
                <c:pt idx="0">
                  <c:v>Celkom SR</c:v>
                </c:pt>
                <c:pt idx="1">
                  <c:v>Muži</c:v>
                </c:pt>
                <c:pt idx="2">
                  <c:v>Ženy</c:v>
                </c:pt>
                <c:pt idx="3">
                  <c:v>Celkom ČR</c:v>
                </c:pt>
              </c:strCache>
            </c:strRef>
          </c:cat>
          <c:val>
            <c:numRef>
              <c:f>'DM6'!$D$22:$D$25</c:f>
              <c:numCache>
                <c:formatCode>0</c:formatCode>
                <c:ptCount val="4"/>
                <c:pt idx="0">
                  <c:v>91.01499501310577</c:v>
                </c:pt>
                <c:pt idx="1">
                  <c:v>89.5162749220857</c:v>
                </c:pt>
                <c:pt idx="2">
                  <c:v>92.43775658099423</c:v>
                </c:pt>
                <c:pt idx="3">
                  <c:v>90.34653465346535</c:v>
                </c:pt>
              </c:numCache>
            </c:numRef>
          </c:val>
        </c:ser>
        <c:dLbls>
          <c:showLegendKey val="0"/>
          <c:showVal val="1"/>
          <c:showCatName val="0"/>
          <c:showSerName val="0"/>
          <c:showPercent val="0"/>
          <c:showBubbleSize val="0"/>
        </c:dLbls>
        <c:gapWidth val="150"/>
        <c:overlap val="100"/>
        <c:axId val="-2127455392"/>
        <c:axId val="-2127452640"/>
      </c:barChart>
      <c:catAx>
        <c:axId val="-2127455392"/>
        <c:scaling>
          <c:orientation val="minMax"/>
        </c:scaling>
        <c:delete val="0"/>
        <c:axPos val="b"/>
        <c:numFmt formatCode="General" sourceLinked="1"/>
        <c:majorTickMark val="out"/>
        <c:minorTickMark val="none"/>
        <c:tickLblPos val="low"/>
        <c:spPr>
          <a:ln>
            <a:noFill/>
          </a:ln>
        </c:spPr>
        <c:txPr>
          <a:bodyPr/>
          <a:lstStyle/>
          <a:p>
            <a:pPr>
              <a:defRPr sz="1050"/>
            </a:pPr>
            <a:endParaRPr lang="en-US"/>
          </a:p>
        </c:txPr>
        <c:crossAx val="-2127452640"/>
        <c:crosses val="autoZero"/>
        <c:auto val="1"/>
        <c:lblAlgn val="ctr"/>
        <c:lblOffset val="100"/>
        <c:noMultiLvlLbl val="0"/>
      </c:catAx>
      <c:valAx>
        <c:axId val="-2127452640"/>
        <c:scaling>
          <c:orientation val="minMax"/>
        </c:scaling>
        <c:delete val="1"/>
        <c:axPos val="l"/>
        <c:numFmt formatCode="0%" sourceLinked="1"/>
        <c:majorTickMark val="out"/>
        <c:minorTickMark val="none"/>
        <c:tickLblPos val="none"/>
        <c:crossAx val="-2127455392"/>
        <c:crosses val="autoZero"/>
        <c:crossBetween val="between"/>
      </c:valAx>
      <c:spPr>
        <a:noFill/>
        <a:ln>
          <a:noFill/>
        </a:ln>
      </c:spPr>
    </c:plotArea>
    <c:legend>
      <c:legendPos val="r"/>
      <c:layout>
        <c:manualLayout>
          <c:xMode val="edge"/>
          <c:yMode val="edge"/>
          <c:x val="0.657578386570605"/>
          <c:y val="0.0356796078710522"/>
          <c:w val="0.0727008752176489"/>
          <c:h val="0.848765198667101"/>
        </c:manualLayout>
      </c:layout>
      <c:overlay val="0"/>
      <c:txPr>
        <a:bodyPr/>
        <a:lstStyle/>
        <a:p>
          <a:pPr>
            <a:defRPr sz="105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64363061752473"/>
          <c:y val="0.0685970360768682"/>
          <c:w val="0.101415795643792"/>
          <c:h val="0.866435212816578"/>
        </c:manualLayout>
      </c:layout>
      <c:barChart>
        <c:barDir val="bar"/>
        <c:grouping val="stacked"/>
        <c:varyColors val="0"/>
        <c:ser>
          <c:idx val="2"/>
          <c:order val="0"/>
          <c:tx>
            <c:strRef>
              <c:f>'DM8'!$Y$25</c:f>
              <c:strCache>
                <c:ptCount val="1"/>
                <c:pt idx="0">
                  <c:v>Presne sa hodí</c:v>
                </c:pt>
              </c:strCache>
            </c:strRef>
          </c:tx>
          <c:spPr>
            <a:solidFill>
              <a:srgbClr val="F34E0D"/>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'DM8'!$Y$27:$Y$34</c:f>
              <c:numCache>
                <c:formatCode>0</c:formatCode>
                <c:ptCount val="8"/>
                <c:pt idx="0">
                  <c:v>27.79846047342463</c:v>
                </c:pt>
                <c:pt idx="1">
                  <c:v>33.59217054892026</c:v>
                </c:pt>
                <c:pt idx="2">
                  <c:v>6.57536308029066</c:v>
                </c:pt>
                <c:pt idx="3">
                  <c:v>14.9002715485482</c:v>
                </c:pt>
                <c:pt idx="4">
                  <c:v>14.33501764313922</c:v>
                </c:pt>
                <c:pt idx="5">
                  <c:v>8.75672419651503</c:v>
                </c:pt>
                <c:pt idx="6">
                  <c:v>4.31642034287423</c:v>
                </c:pt>
                <c:pt idx="7">
                  <c:v>3.221555444473432</c:v>
                </c:pt>
              </c:numCache>
            </c:numRef>
          </c:val>
        </c:ser>
        <c:ser>
          <c:idx val="3"/>
          <c:order val="1"/>
          <c:tx>
            <c:strRef>
              <c:f>'DM8'!$Z$25</c:f>
              <c:strCache>
                <c:ptCount val="1"/>
                <c:pt idx="0">
                  <c:v>Celkom sa hodí</c:v>
                </c:pt>
              </c:strCache>
            </c:strRef>
          </c:tx>
          <c:spPr>
            <a:solidFill>
              <a:srgbClr val="FFA102"/>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'DM8'!$Z$27:$Z$34</c:f>
              <c:numCache>
                <c:formatCode>0</c:formatCode>
                <c:ptCount val="8"/>
                <c:pt idx="0">
                  <c:v>54.13297084388201</c:v>
                </c:pt>
                <c:pt idx="1">
                  <c:v>45.94560551117385</c:v>
                </c:pt>
                <c:pt idx="2">
                  <c:v>43.19383080830443</c:v>
                </c:pt>
                <c:pt idx="3">
                  <c:v>32.90052864448636</c:v>
                </c:pt>
                <c:pt idx="4">
                  <c:v>24.81124367889629</c:v>
                </c:pt>
                <c:pt idx="5">
                  <c:v>8.527802759103538</c:v>
                </c:pt>
                <c:pt idx="6">
                  <c:v>10.76831399273414</c:v>
                </c:pt>
                <c:pt idx="7">
                  <c:v>6.766297956938962</c:v>
                </c:pt>
              </c:numCache>
            </c:numRef>
          </c:val>
        </c:ser>
        <c:ser>
          <c:idx val="0"/>
          <c:order val="2"/>
          <c:tx>
            <c:strRef>
              <c:f>'DM8'!$AA$25</c:f>
              <c:strCache>
                <c:ptCount val="1"/>
                <c:pt idx="0">
                  <c:v>Veľmi sa nehodí</c:v>
                </c:pt>
              </c:strCache>
            </c:strRef>
          </c:tx>
          <c:spPr>
            <a:solidFill>
              <a:srgbClr val="FBD753"/>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'DM8'!$AA$27:$AA$34</c:f>
              <c:numCache>
                <c:formatCode>0</c:formatCode>
                <c:ptCount val="8"/>
                <c:pt idx="0">
                  <c:v>13.6742564631565</c:v>
                </c:pt>
                <c:pt idx="1">
                  <c:v>14.79813816713366</c:v>
                </c:pt>
                <c:pt idx="2">
                  <c:v>26.52361984874366</c:v>
                </c:pt>
                <c:pt idx="3">
                  <c:v>34.81662965025436</c:v>
                </c:pt>
                <c:pt idx="4">
                  <c:v>33.7756632808494</c:v>
                </c:pt>
                <c:pt idx="5">
                  <c:v>18.84921458255101</c:v>
                </c:pt>
                <c:pt idx="6">
                  <c:v>22.25676434024518</c:v>
                </c:pt>
                <c:pt idx="7">
                  <c:v>20.04509551973663</c:v>
                </c:pt>
              </c:numCache>
            </c:numRef>
          </c:val>
        </c:ser>
        <c:ser>
          <c:idx val="1"/>
          <c:order val="3"/>
          <c:tx>
            <c:strRef>
              <c:f>'DM8'!$AB$25</c:f>
              <c:strCache>
                <c:ptCount val="1"/>
                <c:pt idx="0">
                  <c:v>Vôbec sa nehodí</c:v>
                </c:pt>
              </c:strCache>
            </c:strRef>
          </c:tx>
          <c:spPr>
            <a:solidFill>
              <a:srgbClr val="8B8278"/>
            </a:solidFill>
          </c:spPr>
          <c:invertIfNegative val="0"/>
          <c:dLbls>
            <c:numFmt formatCode="#,##0&quot;%&quot;" sourceLinked="0"/>
            <c:spPr>
              <a:noFill/>
              <a:ln>
                <a:noFill/>
              </a:ln>
              <a:effectLst/>
            </c:spPr>
            <c:txPr>
              <a:bodyPr/>
              <a:lstStyle/>
              <a:p>
                <a:pPr>
                  <a:defRPr sz="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'DM8'!$AB$27:$AB$34</c:f>
              <c:numCache>
                <c:formatCode>0</c:formatCode>
                <c:ptCount val="8"/>
                <c:pt idx="0">
                  <c:v>4.394312219536976</c:v>
                </c:pt>
                <c:pt idx="1">
                  <c:v>5.664085772772386</c:v>
                </c:pt>
                <c:pt idx="2">
                  <c:v>23.70718626266119</c:v>
                </c:pt>
                <c:pt idx="3">
                  <c:v>17.38257015671099</c:v>
                </c:pt>
                <c:pt idx="4">
                  <c:v>27.07807539711514</c:v>
                </c:pt>
                <c:pt idx="5">
                  <c:v>63.86625846183029</c:v>
                </c:pt>
                <c:pt idx="6">
                  <c:v>62.65850132414641</c:v>
                </c:pt>
                <c:pt idx="7">
                  <c:v>69.96705107885094</c:v>
                </c:pt>
              </c:numCache>
            </c:numRef>
          </c:val>
        </c:ser>
        <c:dLbls>
          <c:showLegendKey val="0"/>
          <c:showVal val="1"/>
          <c:showCatName val="0"/>
          <c:showSerName val="0"/>
          <c:showPercent val="0"/>
          <c:showBubbleSize val="0"/>
        </c:dLbls>
        <c:gapWidth val="150"/>
        <c:overlap val="100"/>
        <c:axId val="-2129850592"/>
        <c:axId val="-2129848640"/>
      </c:barChart>
      <c:catAx>
        <c:axId val="-2129850592"/>
        <c:scaling>
          <c:orientation val="maxMin"/>
        </c:scaling>
        <c:delete val="0"/>
        <c:axPos val="l"/>
        <c:numFmt formatCode="General" sourceLinked="1"/>
        <c:majorTickMark val="out"/>
        <c:minorTickMark val="none"/>
        <c:tickLblPos val="nextTo"/>
        <c:spPr>
          <a:ln>
            <a:noFill/>
          </a:ln>
        </c:spPr>
        <c:txPr>
          <a:bodyPr/>
          <a:lstStyle/>
          <a:p>
            <a:pPr>
              <a:defRPr sz="800"/>
            </a:pPr>
            <a:endParaRPr lang="en-US"/>
          </a:p>
        </c:txPr>
        <c:crossAx val="-2129848640"/>
        <c:crosses val="autoZero"/>
        <c:auto val="1"/>
        <c:lblAlgn val="ctr"/>
        <c:lblOffset val="100"/>
        <c:noMultiLvlLbl val="0"/>
      </c:catAx>
      <c:valAx>
        <c:axId val="-2129848640"/>
        <c:scaling>
          <c:orientation val="minMax"/>
          <c:max val="100.0"/>
          <c:min val="0.0"/>
        </c:scaling>
        <c:delete val="1"/>
        <c:axPos val="t"/>
        <c:numFmt formatCode="0" sourceLinked="1"/>
        <c:majorTickMark val="out"/>
        <c:minorTickMark val="none"/>
        <c:tickLblPos val="none"/>
        <c:crossAx val="-2129850592"/>
        <c:crosses val="autoZero"/>
        <c:crossBetween val="between"/>
      </c:valAx>
      <c:spPr>
        <a:noFill/>
        <a:ln>
          <a:noFill/>
        </a:ln>
      </c:spPr>
    </c:plotArea>
    <c:legend>
      <c:legendPos val="b"/>
      <c:layout>
        <c:manualLayout>
          <c:xMode val="edge"/>
          <c:yMode val="edge"/>
          <c:x val="0.31538907456904"/>
          <c:y val="0.931642385536688"/>
          <c:w val="0.509154100628975"/>
          <c:h val="0.0540737643299535"/>
        </c:manualLayout>
      </c:layout>
      <c:overlay val="0"/>
      <c:spPr>
        <a:noFill/>
      </c:spPr>
      <c:txPr>
        <a:bodyPr/>
        <a:lstStyle/>
        <a:p>
          <a:pPr>
            <a:defRPr sz="900">
              <a:solidFill>
                <a:schemeClr val="tx1"/>
              </a:solidFill>
            </a:defRPr>
          </a:pPr>
          <a:endParaRPr lang="en-US"/>
        </a:p>
      </c:txPr>
    </c:legend>
    <c:plotVisOnly val="1"/>
    <c:dispBlanksAs val="gap"/>
    <c:showDLblsOverMax val="0"/>
  </c:chart>
  <c:spPr>
    <a:noFill/>
    <a:ln>
      <a:noFill/>
    </a:ln>
  </c:spPr>
  <c:txPr>
    <a:bodyPr/>
    <a:lstStyle/>
    <a:p>
      <a:pPr>
        <a:defRPr sz="1050">
          <a:latin typeface="Helvetica"/>
          <a:cs typeface="Helvetica Neue"/>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355157475162"/>
          <c:y val="0.02054255750005"/>
          <c:w val="0.441238475156394"/>
          <c:h val="0.86515497978309"/>
        </c:manualLayout>
      </c:layout>
      <c:barChart>
        <c:barDir val="bar"/>
        <c:grouping val="stacked"/>
        <c:varyColors val="0"/>
        <c:ser>
          <c:idx val="2"/>
          <c:order val="0"/>
          <c:tx>
            <c:strRef>
              <c:f>'DM8'!$AC$25</c:f>
              <c:strCache>
                <c:ptCount val="1"/>
              </c:strCache>
            </c:strRef>
          </c:tx>
          <c:spPr>
            <a:solidFill>
              <a:srgbClr val="F34E0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'DM8'!$AC$27:$AC$34</c:f>
              <c:numCache>
                <c:formatCode>0</c:formatCode>
                <c:ptCount val="8"/>
                <c:pt idx="0">
                  <c:v>27.44311664438805</c:v>
                </c:pt>
                <c:pt idx="1">
                  <c:v>23.02973052325212</c:v>
                </c:pt>
                <c:pt idx="2">
                  <c:v>3.181455944007484</c:v>
                </c:pt>
                <c:pt idx="3">
                  <c:v>17.10891952170019</c:v>
                </c:pt>
                <c:pt idx="4">
                  <c:v>14.83560951858184</c:v>
                </c:pt>
                <c:pt idx="5">
                  <c:v>6.590226475721202</c:v>
                </c:pt>
                <c:pt idx="6">
                  <c:v>5.038989056439305</c:v>
                </c:pt>
                <c:pt idx="7">
                  <c:v>1.753413366061286</c:v>
                </c:pt>
              </c:numCache>
            </c:numRef>
          </c:val>
        </c:ser>
        <c:ser>
          <c:idx val="3"/>
          <c:order val="1"/>
          <c:tx>
            <c:strRef>
              <c:f>'DM8'!$AD$25</c:f>
              <c:strCache>
                <c:ptCount val="1"/>
              </c:strCache>
            </c:strRef>
          </c:tx>
          <c:spPr>
            <a:solidFill>
              <a:srgbClr val="FFA102"/>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'DM8'!$AD$27:$AD$34</c:f>
              <c:numCache>
                <c:formatCode>0</c:formatCode>
                <c:ptCount val="8"/>
                <c:pt idx="0">
                  <c:v>59.0966593053091</c:v>
                </c:pt>
                <c:pt idx="1">
                  <c:v>52.22368010737491</c:v>
                </c:pt>
                <c:pt idx="2">
                  <c:v>42.49859125135178</c:v>
                </c:pt>
                <c:pt idx="3">
                  <c:v>31.28982108436259</c:v>
                </c:pt>
                <c:pt idx="4">
                  <c:v>29.13245702176861</c:v>
                </c:pt>
                <c:pt idx="5">
                  <c:v>7.874813762516895</c:v>
                </c:pt>
                <c:pt idx="6">
                  <c:v>16.04121569993379</c:v>
                </c:pt>
                <c:pt idx="7">
                  <c:v>8.81674231662107</c:v>
                </c:pt>
              </c:numCache>
            </c:numRef>
          </c:val>
        </c:ser>
        <c:ser>
          <c:idx val="0"/>
          <c:order val="2"/>
          <c:tx>
            <c:strRef>
              <c:f>'DM8'!$AE$25</c:f>
              <c:strCache>
                <c:ptCount val="1"/>
              </c:strCache>
            </c:strRef>
          </c:tx>
          <c:spPr>
            <a:solidFill>
              <a:srgbClr val="FBD753"/>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'DM8'!$AE$27:$AE$34</c:f>
              <c:numCache>
                <c:formatCode>0</c:formatCode>
                <c:ptCount val="8"/>
                <c:pt idx="0">
                  <c:v>8.491572127018981</c:v>
                </c:pt>
                <c:pt idx="1">
                  <c:v>17.85751669982621</c:v>
                </c:pt>
                <c:pt idx="2">
                  <c:v>28.26831510014423</c:v>
                </c:pt>
                <c:pt idx="3">
                  <c:v>34.03235836377265</c:v>
                </c:pt>
                <c:pt idx="4">
                  <c:v>33.04760202713916</c:v>
                </c:pt>
                <c:pt idx="5">
                  <c:v>17.76969102358124</c:v>
                </c:pt>
                <c:pt idx="6">
                  <c:v>17.1692267292048</c:v>
                </c:pt>
                <c:pt idx="7">
                  <c:v>20.69492795777951</c:v>
                </c:pt>
              </c:numCache>
            </c:numRef>
          </c:val>
        </c:ser>
        <c:ser>
          <c:idx val="1"/>
          <c:order val="3"/>
          <c:tx>
            <c:strRef>
              <c:f>'DM8'!$AF$25</c:f>
              <c:strCache>
                <c:ptCount val="1"/>
              </c:strCache>
            </c:strRef>
          </c:tx>
          <c:spPr>
            <a:solidFill>
              <a:srgbClr val="8B8278"/>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'DM8'!$AF$27:$AF$34</c:f>
              <c:numCache>
                <c:formatCode>0</c:formatCode>
                <c:ptCount val="8"/>
                <c:pt idx="0">
                  <c:v>4.968651923283844</c:v>
                </c:pt>
                <c:pt idx="1">
                  <c:v>6.889072669546777</c:v>
                </c:pt>
                <c:pt idx="2">
                  <c:v>26.05163770449654</c:v>
                </c:pt>
                <c:pt idx="3">
                  <c:v>17.56890103016453</c:v>
                </c:pt>
                <c:pt idx="4">
                  <c:v>22.98433143251046</c:v>
                </c:pt>
                <c:pt idx="5">
                  <c:v>67.76526873818061</c:v>
                </c:pt>
                <c:pt idx="6">
                  <c:v>61.75056851442212</c:v>
                </c:pt>
                <c:pt idx="7">
                  <c:v>68.73491635953818</c:v>
                </c:pt>
              </c:numCache>
            </c:numRef>
          </c:val>
        </c:ser>
        <c:dLbls>
          <c:showLegendKey val="0"/>
          <c:showVal val="1"/>
          <c:showCatName val="0"/>
          <c:showSerName val="0"/>
          <c:showPercent val="0"/>
          <c:showBubbleSize val="0"/>
        </c:dLbls>
        <c:gapWidth val="150"/>
        <c:overlap val="100"/>
        <c:axId val="-2129937920"/>
        <c:axId val="-2130010160"/>
      </c:barChart>
      <c:catAx>
        <c:axId val="-2129937920"/>
        <c:scaling>
          <c:orientation val="maxMin"/>
        </c:scaling>
        <c:delete val="1"/>
        <c:axPos val="l"/>
        <c:numFmt formatCode="General" sourceLinked="1"/>
        <c:majorTickMark val="out"/>
        <c:minorTickMark val="none"/>
        <c:tickLblPos val="none"/>
        <c:crossAx val="-2130010160"/>
        <c:crosses val="autoZero"/>
        <c:auto val="1"/>
        <c:lblAlgn val="ctr"/>
        <c:lblOffset val="100"/>
        <c:noMultiLvlLbl val="0"/>
      </c:catAx>
      <c:valAx>
        <c:axId val="-2130010160"/>
        <c:scaling>
          <c:orientation val="minMax"/>
          <c:max val="100.0"/>
          <c:min val="0.0"/>
        </c:scaling>
        <c:delete val="1"/>
        <c:axPos val="t"/>
        <c:numFmt formatCode="0" sourceLinked="1"/>
        <c:majorTickMark val="out"/>
        <c:minorTickMark val="none"/>
        <c:tickLblPos val="none"/>
        <c:crossAx val="-2129937920"/>
        <c:crosses val="autoZero"/>
        <c:crossBetween val="between"/>
      </c:valAx>
      <c:spPr>
        <a:noFill/>
        <a:ln>
          <a:noFill/>
        </a:ln>
      </c:spPr>
    </c:plotArea>
    <c:plotVisOnly val="1"/>
    <c:dispBlanksAs val="gap"/>
    <c:showDLblsOverMax val="0"/>
  </c:chart>
  <c:spPr>
    <a:noFill/>
    <a:ln>
      <a:noFill/>
    </a:ln>
  </c:spPr>
  <c:txPr>
    <a:bodyPr/>
    <a:lstStyle/>
    <a:p>
      <a:pPr>
        <a:defRPr sz="800">
          <a:latin typeface="Helvetica"/>
          <a:cs typeface="Helvetica Neue"/>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355157475162"/>
          <c:y val="0.02054255750005"/>
          <c:w val="0.441238475156394"/>
          <c:h val="0.86515497978309"/>
        </c:manualLayout>
      </c:layout>
      <c:barChart>
        <c:barDir val="bar"/>
        <c:grouping val="stacked"/>
        <c:varyColors val="0"/>
        <c:ser>
          <c:idx val="2"/>
          <c:order val="0"/>
          <c:tx>
            <c:strRef>
              <c:f>'DM8'!$AK$25</c:f>
              <c:strCache>
                <c:ptCount val="1"/>
              </c:strCache>
            </c:strRef>
          </c:tx>
          <c:spPr>
            <a:solidFill>
              <a:srgbClr val="F34E0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'DM8'!$AK$27:$AK$34</c:f>
              <c:numCache>
                <c:formatCode>0</c:formatCode>
                <c:ptCount val="8"/>
                <c:pt idx="0">
                  <c:v>24.00990099009903</c:v>
                </c:pt>
                <c:pt idx="1">
                  <c:v>29.70297029702969</c:v>
                </c:pt>
                <c:pt idx="2">
                  <c:v>11.13861386138613</c:v>
                </c:pt>
                <c:pt idx="3">
                  <c:v>15.84158415841585</c:v>
                </c:pt>
                <c:pt idx="4">
                  <c:v>12.12871287128713</c:v>
                </c:pt>
                <c:pt idx="5">
                  <c:v>6.188118811881186</c:v>
                </c:pt>
                <c:pt idx="6">
                  <c:v>4.207920792079208</c:v>
                </c:pt>
                <c:pt idx="7">
                  <c:v>2.475247524752475</c:v>
                </c:pt>
              </c:numCache>
            </c:numRef>
          </c:val>
        </c:ser>
        <c:ser>
          <c:idx val="3"/>
          <c:order val="1"/>
          <c:tx>
            <c:strRef>
              <c:f>'DM8'!$AL$25</c:f>
              <c:strCache>
                <c:ptCount val="1"/>
              </c:strCache>
            </c:strRef>
          </c:tx>
          <c:spPr>
            <a:solidFill>
              <a:srgbClr val="FFA102"/>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'DM8'!$AL$27:$AL$34</c:f>
              <c:numCache>
                <c:formatCode>0</c:formatCode>
                <c:ptCount val="8"/>
                <c:pt idx="0">
                  <c:v>51.4851485148515</c:v>
                </c:pt>
                <c:pt idx="1">
                  <c:v>49.75247524752487</c:v>
                </c:pt>
                <c:pt idx="2">
                  <c:v>49.25742574257426</c:v>
                </c:pt>
                <c:pt idx="3">
                  <c:v>36.13861386138614</c:v>
                </c:pt>
                <c:pt idx="4">
                  <c:v>22.02970297029699</c:v>
                </c:pt>
                <c:pt idx="5">
                  <c:v>11.38613861386141</c:v>
                </c:pt>
                <c:pt idx="6">
                  <c:v>9.40594059405942</c:v>
                </c:pt>
                <c:pt idx="7">
                  <c:v>6.188118811881186</c:v>
                </c:pt>
              </c:numCache>
            </c:numRef>
          </c:val>
        </c:ser>
        <c:ser>
          <c:idx val="0"/>
          <c:order val="2"/>
          <c:tx>
            <c:strRef>
              <c:f>'DM8'!$AM$25</c:f>
              <c:strCache>
                <c:ptCount val="1"/>
              </c:strCache>
            </c:strRef>
          </c:tx>
          <c:spPr>
            <a:solidFill>
              <a:srgbClr val="FBD753"/>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'DM8'!$AM$27:$AM$34</c:f>
              <c:numCache>
                <c:formatCode>0</c:formatCode>
                <c:ptCount val="8"/>
                <c:pt idx="0">
                  <c:v>19.80198019801985</c:v>
                </c:pt>
                <c:pt idx="1">
                  <c:v>15.0990099009901</c:v>
                </c:pt>
                <c:pt idx="2">
                  <c:v>22.52475247524752</c:v>
                </c:pt>
                <c:pt idx="3">
                  <c:v>29.95049504950493</c:v>
                </c:pt>
                <c:pt idx="4">
                  <c:v>38.11881188118812</c:v>
                </c:pt>
                <c:pt idx="5">
                  <c:v>20.04950495049505</c:v>
                </c:pt>
                <c:pt idx="6">
                  <c:v>22.77227722772274</c:v>
                </c:pt>
                <c:pt idx="7">
                  <c:v>18.31683168316832</c:v>
                </c:pt>
              </c:numCache>
            </c:numRef>
          </c:val>
        </c:ser>
        <c:ser>
          <c:idx val="1"/>
          <c:order val="3"/>
          <c:tx>
            <c:strRef>
              <c:f>'DM8'!$AN$25</c:f>
              <c:strCache>
                <c:ptCount val="1"/>
              </c:strCache>
            </c:strRef>
          </c:tx>
          <c:spPr>
            <a:solidFill>
              <a:srgbClr val="8B8278"/>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'DM8'!$AN$27:$AN$34</c:f>
              <c:numCache>
                <c:formatCode>0</c:formatCode>
                <c:ptCount val="8"/>
                <c:pt idx="0">
                  <c:v>4.702970297029696</c:v>
                </c:pt>
                <c:pt idx="1">
                  <c:v>5.445544554455437</c:v>
                </c:pt>
                <c:pt idx="2">
                  <c:v>17.07920792079209</c:v>
                </c:pt>
                <c:pt idx="3">
                  <c:v>18.06930693069304</c:v>
                </c:pt>
                <c:pt idx="4">
                  <c:v>27.72277227722765</c:v>
                </c:pt>
                <c:pt idx="5">
                  <c:v>62.37623762376224</c:v>
                </c:pt>
                <c:pt idx="6">
                  <c:v>63.61386138613859</c:v>
                </c:pt>
                <c:pt idx="7">
                  <c:v>73.01980198019802</c:v>
                </c:pt>
              </c:numCache>
            </c:numRef>
          </c:val>
        </c:ser>
        <c:dLbls>
          <c:showLegendKey val="0"/>
          <c:showVal val="1"/>
          <c:showCatName val="0"/>
          <c:showSerName val="0"/>
          <c:showPercent val="0"/>
          <c:showBubbleSize val="0"/>
        </c:dLbls>
        <c:gapWidth val="150"/>
        <c:overlap val="100"/>
        <c:axId val="-2129952784"/>
        <c:axId val="-2129950304"/>
      </c:barChart>
      <c:catAx>
        <c:axId val="-2129952784"/>
        <c:scaling>
          <c:orientation val="maxMin"/>
        </c:scaling>
        <c:delete val="1"/>
        <c:axPos val="l"/>
        <c:numFmt formatCode="General" sourceLinked="1"/>
        <c:majorTickMark val="out"/>
        <c:minorTickMark val="none"/>
        <c:tickLblPos val="none"/>
        <c:crossAx val="-2129950304"/>
        <c:crosses val="autoZero"/>
        <c:auto val="1"/>
        <c:lblAlgn val="ctr"/>
        <c:lblOffset val="100"/>
        <c:noMultiLvlLbl val="0"/>
      </c:catAx>
      <c:valAx>
        <c:axId val="-2129950304"/>
        <c:scaling>
          <c:orientation val="minMax"/>
          <c:max val="100.0"/>
          <c:min val="0.0"/>
        </c:scaling>
        <c:delete val="1"/>
        <c:axPos val="t"/>
        <c:numFmt formatCode="0" sourceLinked="1"/>
        <c:majorTickMark val="out"/>
        <c:minorTickMark val="none"/>
        <c:tickLblPos val="none"/>
        <c:crossAx val="-2129952784"/>
        <c:crosses val="autoZero"/>
        <c:crossBetween val="between"/>
      </c:valAx>
      <c:spPr>
        <a:noFill/>
        <a:ln>
          <a:noFill/>
        </a:ln>
      </c:spPr>
    </c:plotArea>
    <c:plotVisOnly val="1"/>
    <c:dispBlanksAs val="gap"/>
    <c:showDLblsOverMax val="0"/>
  </c:chart>
  <c:spPr>
    <a:noFill/>
    <a:ln>
      <a:noFill/>
    </a:ln>
  </c:spPr>
  <c:txPr>
    <a:bodyPr/>
    <a:lstStyle/>
    <a:p>
      <a:pPr>
        <a:defRPr sz="800">
          <a:latin typeface="Helvetica"/>
          <a:cs typeface="Helvetica Neue"/>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tx>
            <c:strRef>
              <c:f>'T1+T2'!$A$4:$B$4</c:f>
              <c:strCache>
                <c:ptCount val="1"/>
                <c:pt idx="0">
                  <c:v>ČR Spontánna znalosť</c:v>
                </c:pt>
              </c:strCache>
            </c:strRef>
          </c:tx>
          <c:spPr>
            <a:ln>
              <a:solidFill>
                <a:srgbClr val="FABF8F"/>
              </a:solidFill>
            </a:ln>
          </c:spPr>
          <c:marker>
            <c:symbol val="none"/>
          </c:marker>
          <c:dLbls>
            <c:numFmt formatCode="0%" sourceLinked="0"/>
            <c:spPr>
              <a:noFill/>
              <a:ln>
                <a:noFill/>
              </a:ln>
              <a:effectLst/>
            </c:spPr>
            <c:txPr>
              <a:bodyPr/>
              <a:lstStyle/>
              <a:p>
                <a:pPr algn="ctr">
                  <a:defRPr lang="cs-CZ" sz="10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'T1+T2'!$C$1:$F$1</c:f>
              <c:strCache>
                <c:ptCount val="4"/>
                <c:pt idx="0">
                  <c:v>December 2013</c:v>
                </c:pt>
                <c:pt idx="1">
                  <c:v>Jar 2015</c:v>
                </c:pt>
                <c:pt idx="2">
                  <c:v>Leto 2015</c:v>
                </c:pt>
                <c:pt idx="3">
                  <c:v>Jeseň 2015</c:v>
                </c:pt>
              </c:strCache>
            </c:strRef>
          </c:cat>
          <c:val>
            <c:numRef>
              <c:f>'T1+T2'!$C$4:$F$4</c:f>
              <c:numCache>
                <c:formatCode>General</c:formatCode>
                <c:ptCount val="4"/>
                <c:pt idx="0">
                  <c:v>6.0</c:v>
                </c:pt>
                <c:pt idx="1">
                  <c:v>14.0</c:v>
                </c:pt>
                <c:pt idx="2">
                  <c:v>17.0</c:v>
                </c:pt>
                <c:pt idx="3">
                  <c:v>25.0</c:v>
                </c:pt>
              </c:numCache>
            </c:numRef>
          </c:val>
          <c:smooth val="0"/>
        </c:ser>
        <c:ser>
          <c:idx val="1"/>
          <c:order val="1"/>
          <c:tx>
            <c:strRef>
              <c:f>'T1+T2'!$A$5:$B$5</c:f>
              <c:strCache>
                <c:ptCount val="1"/>
                <c:pt idx="0">
                  <c:v>ČR Podporená znalosť</c:v>
                </c:pt>
              </c:strCache>
            </c:strRef>
          </c:tx>
          <c:spPr>
            <a:ln>
              <a:solidFill>
                <a:schemeClr val="tx1"/>
              </a:solidFill>
            </a:ln>
          </c:spPr>
          <c:marker>
            <c:symbol val="none"/>
          </c:marker>
          <c:dLbls>
            <c:numFmt formatCode="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'T1+T2'!$C$1:$F$1</c:f>
              <c:strCache>
                <c:ptCount val="4"/>
                <c:pt idx="0">
                  <c:v>December 2013</c:v>
                </c:pt>
                <c:pt idx="1">
                  <c:v>Jar 2015</c:v>
                </c:pt>
                <c:pt idx="2">
                  <c:v>Leto 2015</c:v>
                </c:pt>
                <c:pt idx="3">
                  <c:v>Jeseň 2015</c:v>
                </c:pt>
              </c:strCache>
            </c:strRef>
          </c:cat>
          <c:val>
            <c:numRef>
              <c:f>'T1+T2'!$C$5:$F$5</c:f>
              <c:numCache>
                <c:formatCode>General</c:formatCode>
                <c:ptCount val="4"/>
                <c:pt idx="0">
                  <c:v>30.0</c:v>
                </c:pt>
                <c:pt idx="1">
                  <c:v>43.0</c:v>
                </c:pt>
                <c:pt idx="2">
                  <c:v>43.0</c:v>
                </c:pt>
                <c:pt idx="3">
                  <c:v>52.0</c:v>
                </c:pt>
              </c:numCache>
            </c:numRef>
          </c:val>
          <c:smooth val="0"/>
        </c:ser>
        <c:dLbls>
          <c:showLegendKey val="0"/>
          <c:showVal val="1"/>
          <c:showCatName val="0"/>
          <c:showSerName val="0"/>
          <c:showPercent val="0"/>
          <c:showBubbleSize val="0"/>
        </c:dLbls>
        <c:smooth val="0"/>
        <c:axId val="-2090204720"/>
        <c:axId val="-2131277376"/>
      </c:lineChart>
      <c:catAx>
        <c:axId val="-2090204720"/>
        <c:scaling>
          <c:orientation val="minMax"/>
        </c:scaling>
        <c:delete val="0"/>
        <c:axPos val="b"/>
        <c:numFmt formatCode="General" sourceLinked="0"/>
        <c:majorTickMark val="out"/>
        <c:minorTickMark val="none"/>
        <c:tickLblPos val="nextTo"/>
        <c:crossAx val="-2131277376"/>
        <c:crosses val="autoZero"/>
        <c:auto val="1"/>
        <c:lblAlgn val="ctr"/>
        <c:lblOffset val="100"/>
        <c:noMultiLvlLbl val="0"/>
      </c:catAx>
      <c:valAx>
        <c:axId val="-2131277376"/>
        <c:scaling>
          <c:orientation val="minMax"/>
          <c:max val="80.0"/>
        </c:scaling>
        <c:delete val="0"/>
        <c:axPos val="l"/>
        <c:numFmt formatCode="0%" sourceLinked="0"/>
        <c:majorTickMark val="out"/>
        <c:minorTickMark val="none"/>
        <c:tickLblPos val="nextTo"/>
        <c:crossAx val="-2090204720"/>
        <c:crosses val="autoZero"/>
        <c:crossBetween val="between"/>
        <c:dispUnits>
          <c:builtInUnit val="hundreds"/>
        </c:dispUnits>
      </c:valAx>
    </c:plotArea>
    <c:legend>
      <c:legendPos val="r"/>
      <c:overlay val="0"/>
    </c:legend>
    <c:plotVisOnly val="1"/>
    <c:dispBlanksAs val="zero"/>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44355157475162"/>
          <c:y val="0.02054255750005"/>
          <c:w val="0.441238475156394"/>
          <c:h val="0.86515497978309"/>
        </c:manualLayout>
      </c:layout>
      <c:barChart>
        <c:barDir val="bar"/>
        <c:grouping val="stacked"/>
        <c:varyColors val="0"/>
        <c:ser>
          <c:idx val="2"/>
          <c:order val="0"/>
          <c:tx>
            <c:strRef>
              <c:f>'DM8'!$AG$25</c:f>
              <c:strCache>
                <c:ptCount val="1"/>
              </c:strCache>
            </c:strRef>
          </c:tx>
          <c:spPr>
            <a:solidFill>
              <a:srgbClr val="F34E0D"/>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'DM8'!$AG$27:$AG$34</c:f>
              <c:numCache>
                <c:formatCode>0</c:formatCode>
                <c:ptCount val="8"/>
                <c:pt idx="0">
                  <c:v>28.13579467369908</c:v>
                </c:pt>
                <c:pt idx="1">
                  <c:v>43.61928223020729</c:v>
                </c:pt>
                <c:pt idx="2">
                  <c:v>9.797259328575029</c:v>
                </c:pt>
                <c:pt idx="3">
                  <c:v>12.80356284888928</c:v>
                </c:pt>
                <c:pt idx="4">
                  <c:v>13.85979689588672</c:v>
                </c:pt>
                <c:pt idx="5">
                  <c:v>10.8134189139158</c:v>
                </c:pt>
                <c:pt idx="6">
                  <c:v>3.63047304559119</c:v>
                </c:pt>
                <c:pt idx="7">
                  <c:v>4.615288762576187</c:v>
                </c:pt>
              </c:numCache>
            </c:numRef>
          </c:val>
        </c:ser>
        <c:ser>
          <c:idx val="3"/>
          <c:order val="1"/>
          <c:tx>
            <c:strRef>
              <c:f>'DM8'!$AH$25</c:f>
              <c:strCache>
                <c:ptCount val="1"/>
              </c:strCache>
            </c:strRef>
          </c:tx>
          <c:spPr>
            <a:solidFill>
              <a:srgbClr val="FFA102"/>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'DM8'!$AH$27:$AH$34</c:f>
              <c:numCache>
                <c:formatCode>0</c:formatCode>
                <c:ptCount val="8"/>
                <c:pt idx="0">
                  <c:v>49.42085333761471</c:v>
                </c:pt>
                <c:pt idx="1">
                  <c:v>39.98571793154432</c:v>
                </c:pt>
                <c:pt idx="2">
                  <c:v>43.853834052429</c:v>
                </c:pt>
                <c:pt idx="3">
                  <c:v>34.4296019033172</c:v>
                </c:pt>
                <c:pt idx="4">
                  <c:v>20.7090391994054</c:v>
                </c:pt>
                <c:pt idx="5">
                  <c:v>9.147696796798833</c:v>
                </c:pt>
                <c:pt idx="6">
                  <c:v>5.762654867185929</c:v>
                </c:pt>
                <c:pt idx="7">
                  <c:v>4.81977475388793</c:v>
                </c:pt>
              </c:numCache>
            </c:numRef>
          </c:val>
        </c:ser>
        <c:ser>
          <c:idx val="0"/>
          <c:order val="2"/>
          <c:tx>
            <c:strRef>
              <c:f>'DM8'!$AI$25</c:f>
              <c:strCache>
                <c:ptCount val="1"/>
              </c:strCache>
            </c:strRef>
          </c:tx>
          <c:spPr>
            <a:solidFill>
              <a:srgbClr val="FBD753"/>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'DM8'!$AI$27:$AI$34</c:f>
              <c:numCache>
                <c:formatCode>0</c:formatCode>
                <c:ptCount val="8"/>
                <c:pt idx="0">
                  <c:v>18.59427063800829</c:v>
                </c:pt>
                <c:pt idx="1">
                  <c:v>11.89381585637097</c:v>
                </c:pt>
                <c:pt idx="2">
                  <c:v>24.86734969780407</c:v>
                </c:pt>
                <c:pt idx="3">
                  <c:v>35.56115229453656</c:v>
                </c:pt>
                <c:pt idx="4">
                  <c:v>34.46682474392324</c:v>
                </c:pt>
                <c:pt idx="5">
                  <c:v>19.87402544652433</c:v>
                </c:pt>
                <c:pt idx="6">
                  <c:v>27.08645404117436</c:v>
                </c:pt>
                <c:pt idx="7">
                  <c:v>19.42819805906053</c:v>
                </c:pt>
              </c:numCache>
            </c:numRef>
          </c:val>
        </c:ser>
        <c:ser>
          <c:idx val="1"/>
          <c:order val="3"/>
          <c:tx>
            <c:strRef>
              <c:f>'DM8'!$AJ$25</c:f>
              <c:strCache>
                <c:ptCount val="1"/>
              </c:strCache>
            </c:strRef>
          </c:tx>
          <c:spPr>
            <a:solidFill>
              <a:srgbClr val="8B8278"/>
            </a:solidFill>
          </c:spPr>
          <c:invertIfNegative val="0"/>
          <c:dLbls>
            <c:numFmt formatCode="#,##0&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'DM8'!$X$27:$X$34</c:f>
              <c:strCache>
                <c:ptCount val="8"/>
                <c:pt idx="0">
                  <c:v>Mám radšej praktické darčeky</c:v>
                </c:pt>
                <c:pt idx="1">
                  <c:v>Mám radšej prekvapenie</c:v>
                </c:pt>
                <c:pt idx="2">
                  <c:v>Hovorím ostatným, čo si želám</c:v>
                </c:pt>
                <c:pt idx="3">
                  <c:v>Mám radšej, keď si sám/a kúpim, čo chcem</c:v>
                </c:pt>
                <c:pt idx="4">
                  <c:v>Nikto sa ma na moje želania nepýta</c:v>
                </c:pt>
                <c:pt idx="5">
                  <c:v>Píšem list Ježiškovi na papier</c:v>
                </c:pt>
                <c:pt idx="6">
                  <c:v>Uvádzam svoje želania na Vianoce elektronicky ako odkazy na konkrétny tovar</c:v>
                </c:pt>
                <c:pt idx="7">
                  <c:v>Píšem list Ježiškovi online</c:v>
                </c:pt>
              </c:strCache>
            </c:strRef>
          </c:cat>
          <c:val>
            <c:numRef>
              <c:f>'DM8'!$AJ$27:$AJ$34</c:f>
              <c:numCache>
                <c:formatCode>0</c:formatCode>
                <c:ptCount val="8"/>
                <c:pt idx="0">
                  <c:v>3.849081350677904</c:v>
                </c:pt>
                <c:pt idx="1">
                  <c:v>4.50118398187743</c:v>
                </c:pt>
                <c:pt idx="2">
                  <c:v>21.48155692119179</c:v>
                </c:pt>
                <c:pt idx="3">
                  <c:v>17.20568295325698</c:v>
                </c:pt>
                <c:pt idx="4">
                  <c:v>30.96433916078469</c:v>
                </c:pt>
                <c:pt idx="5">
                  <c:v>60.16485884276106</c:v>
                </c:pt>
                <c:pt idx="6">
                  <c:v>63.52041804604846</c:v>
                </c:pt>
                <c:pt idx="7">
                  <c:v>71.13673842447515</c:v>
                </c:pt>
              </c:numCache>
            </c:numRef>
          </c:val>
        </c:ser>
        <c:dLbls>
          <c:showLegendKey val="0"/>
          <c:showVal val="1"/>
          <c:showCatName val="0"/>
          <c:showSerName val="0"/>
          <c:showPercent val="0"/>
          <c:showBubbleSize val="0"/>
        </c:dLbls>
        <c:gapWidth val="150"/>
        <c:overlap val="100"/>
        <c:axId val="-2130066832"/>
        <c:axId val="-2130070016"/>
      </c:barChart>
      <c:catAx>
        <c:axId val="-2130066832"/>
        <c:scaling>
          <c:orientation val="maxMin"/>
        </c:scaling>
        <c:delete val="1"/>
        <c:axPos val="l"/>
        <c:numFmt formatCode="General" sourceLinked="1"/>
        <c:majorTickMark val="out"/>
        <c:minorTickMark val="none"/>
        <c:tickLblPos val="none"/>
        <c:crossAx val="-2130070016"/>
        <c:crosses val="autoZero"/>
        <c:auto val="1"/>
        <c:lblAlgn val="ctr"/>
        <c:lblOffset val="100"/>
        <c:noMultiLvlLbl val="0"/>
      </c:catAx>
      <c:valAx>
        <c:axId val="-2130070016"/>
        <c:scaling>
          <c:orientation val="minMax"/>
          <c:max val="100.0"/>
          <c:min val="0.0"/>
        </c:scaling>
        <c:delete val="1"/>
        <c:axPos val="t"/>
        <c:numFmt formatCode="0" sourceLinked="1"/>
        <c:majorTickMark val="out"/>
        <c:minorTickMark val="none"/>
        <c:tickLblPos val="none"/>
        <c:crossAx val="-2130066832"/>
        <c:crosses val="autoZero"/>
        <c:crossBetween val="between"/>
      </c:valAx>
      <c:spPr>
        <a:noFill/>
        <a:ln>
          <a:noFill/>
        </a:ln>
      </c:spPr>
    </c:plotArea>
    <c:plotVisOnly val="1"/>
    <c:dispBlanksAs val="gap"/>
    <c:showDLblsOverMax val="0"/>
  </c:chart>
  <c:spPr>
    <a:noFill/>
    <a:ln>
      <a:noFill/>
    </a:ln>
  </c:spPr>
  <c:txPr>
    <a:bodyPr/>
    <a:lstStyle/>
    <a:p>
      <a:pPr>
        <a:defRPr sz="800">
          <a:latin typeface="Helvetica"/>
          <a:cs typeface="Helvetica Neue"/>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'V1'!$B$36</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8"/>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'V1'!$C$35:$U$35</c:f>
              <c:strCache>
                <c:ptCount val="19"/>
                <c:pt idx="0">
                  <c:v>Obmedzený rozpočet na darčeky</c:v>
                </c:pt>
                <c:pt idx="1">
                  <c:v>Zhon v domácnosti</c:v>
                </c:pt>
                <c:pt idx="2">
                  <c:v>Zhon pri nákupe a výbere darčekov</c:v>
                </c:pt>
                <c:pt idx="3">
                  <c:v>Smútok po tých, čo tu už nemôžu byť</c:v>
                </c:pt>
                <c:pt idx="4">
                  <c:v>Skorá tma</c:v>
                </c:pt>
                <c:pt idx="5">
                  <c:v>Dôraz na Vianoce v obchodoch</c:v>
                </c:pt>
                <c:pt idx="6">
                  <c:v>Stres v práci</c:v>
                </c:pt>
                <c:pt idx="7">
                  <c:v>Stereotypný program v TV</c:v>
                </c:pt>
                <c:pt idx="8">
                  <c:v>Honba za drahými darčekmi namiesto pokoja</c:v>
                </c:pt>
                <c:pt idx="9">
                  <c:v>Zima</c:v>
                </c:pt>
                <c:pt idx="10">
                  <c:v>Prejedanie sa</c:v>
                </c:pt>
                <c:pt idx="11">
                  <c:v>Zavádzanie cudzích tradícií</c:v>
                </c:pt>
                <c:pt idx="12">
                  <c:v>Samota</c:v>
                </c:pt>
                <c:pt idx="13">
                  <c:v>Nutnosť tráviť čas s ľuďmi, s ktorými vlastne ani nechcem byť</c:v>
                </c:pt>
                <c:pt idx="14">
                  <c:v>Návštevy príbuzných</c:v>
                </c:pt>
                <c:pt idx="15">
                  <c:v>Obmedzená dostupnosť služieb</c:v>
                </c:pt>
                <c:pt idx="16">
                  <c:v>Nutnosť cestovať</c:v>
                </c:pt>
                <c:pt idx="17">
                  <c:v>Niečo iné</c:v>
                </c:pt>
                <c:pt idx="18">
                  <c:v>Nič</c:v>
                </c:pt>
              </c:strCache>
            </c:strRef>
          </c:cat>
          <c:val>
            <c:numRef>
              <c:f>'V1'!$C$36:$U$36</c:f>
              <c:numCache>
                <c:formatCode>0%</c:formatCode>
                <c:ptCount val="19"/>
                <c:pt idx="0">
                  <c:v>0.374484607509513</c:v>
                </c:pt>
                <c:pt idx="1">
                  <c:v>0.362361881840262</c:v>
                </c:pt>
                <c:pt idx="2">
                  <c:v>0.340685220761894</c:v>
                </c:pt>
                <c:pt idx="3">
                  <c:v>0.316530892495319</c:v>
                </c:pt>
                <c:pt idx="4">
                  <c:v>0.261102447556034</c:v>
                </c:pt>
                <c:pt idx="5">
                  <c:v>0.258699671868862</c:v>
                </c:pt>
                <c:pt idx="6">
                  <c:v>0.240349857334266</c:v>
                </c:pt>
                <c:pt idx="7">
                  <c:v>0.238874252190667</c:v>
                </c:pt>
                <c:pt idx="8">
                  <c:v>0.186924730826479</c:v>
                </c:pt>
                <c:pt idx="9">
                  <c:v>0.184664580028674</c:v>
                </c:pt>
                <c:pt idx="10">
                  <c:v>0.180385637269566</c:v>
                </c:pt>
                <c:pt idx="11">
                  <c:v>0.161766448900531</c:v>
                </c:pt>
                <c:pt idx="12">
                  <c:v>0.0751011521397538</c:v>
                </c:pt>
                <c:pt idx="13">
                  <c:v>0.0658746264142263</c:v>
                </c:pt>
                <c:pt idx="14">
                  <c:v>0.0446424988770918</c:v>
                </c:pt>
                <c:pt idx="15">
                  <c:v>0.0404719763225469</c:v>
                </c:pt>
                <c:pt idx="16">
                  <c:v>0.022464777738733</c:v>
                </c:pt>
                <c:pt idx="17">
                  <c:v>0.0</c:v>
                </c:pt>
                <c:pt idx="18">
                  <c:v>0.0602609311630214</c:v>
                </c:pt>
              </c:numCache>
            </c:numRef>
          </c:val>
        </c:ser>
        <c:ser>
          <c:idx val="1"/>
          <c:order val="1"/>
          <c:tx>
            <c:strRef>
              <c:f>'V1'!$B$37</c:f>
              <c:strCache>
                <c:ptCount val="1"/>
                <c:pt idx="0">
                  <c:v>50%</c:v>
                </c:pt>
              </c:strCache>
            </c:strRef>
          </c:tx>
          <c:spPr>
            <a:noFill/>
            <a:ln w="25400">
              <a:noFill/>
            </a:ln>
          </c:spPr>
          <c:invertIfNegative val="0"/>
          <c:dLbls>
            <c:delete val="1"/>
          </c:dLbls>
          <c:cat>
            <c:strRef>
              <c:f>'V1'!$C$35:$U$35</c:f>
              <c:strCache>
                <c:ptCount val="19"/>
                <c:pt idx="0">
                  <c:v>Obmedzený rozpočet na darčeky</c:v>
                </c:pt>
                <c:pt idx="1">
                  <c:v>Zhon v domácnosti</c:v>
                </c:pt>
                <c:pt idx="2">
                  <c:v>Zhon pri nákupe a výbere darčekov</c:v>
                </c:pt>
                <c:pt idx="3">
                  <c:v>Smútok po tých, čo tu už nemôžu byť</c:v>
                </c:pt>
                <c:pt idx="4">
                  <c:v>Skorá tma</c:v>
                </c:pt>
                <c:pt idx="5">
                  <c:v>Dôraz na Vianoce v obchodoch</c:v>
                </c:pt>
                <c:pt idx="6">
                  <c:v>Stres v práci</c:v>
                </c:pt>
                <c:pt idx="7">
                  <c:v>Stereotypný program v TV</c:v>
                </c:pt>
                <c:pt idx="8">
                  <c:v>Honba za drahými darčekmi namiesto pokoja</c:v>
                </c:pt>
                <c:pt idx="9">
                  <c:v>Zima</c:v>
                </c:pt>
                <c:pt idx="10">
                  <c:v>Prejedanie sa</c:v>
                </c:pt>
                <c:pt idx="11">
                  <c:v>Zavádzanie cudzích tradícií</c:v>
                </c:pt>
                <c:pt idx="12">
                  <c:v>Samota</c:v>
                </c:pt>
                <c:pt idx="13">
                  <c:v>Nutnosť tráviť čas s ľuďmi, s ktorými vlastne ani nechcem byť</c:v>
                </c:pt>
                <c:pt idx="14">
                  <c:v>Návštevy príbuzných</c:v>
                </c:pt>
                <c:pt idx="15">
                  <c:v>Obmedzená dostupnosť služieb</c:v>
                </c:pt>
                <c:pt idx="16">
                  <c:v>Nutnosť cestovať</c:v>
                </c:pt>
                <c:pt idx="17">
                  <c:v>Niečo iné</c:v>
                </c:pt>
                <c:pt idx="18">
                  <c:v>Nič</c:v>
                </c:pt>
              </c:strCache>
            </c:strRef>
          </c:cat>
          <c:val>
            <c:numRef>
              <c:f>'V1'!$C$37:$U$37</c:f>
              <c:numCache>
                <c:formatCode>0%</c:formatCode>
                <c:ptCount val="19"/>
                <c:pt idx="0">
                  <c:v>0.125515392490488</c:v>
                </c:pt>
                <c:pt idx="1">
                  <c:v>0.137638118159739</c:v>
                </c:pt>
                <c:pt idx="2">
                  <c:v>0.159314779238106</c:v>
                </c:pt>
                <c:pt idx="3">
                  <c:v>0.183469107504681</c:v>
                </c:pt>
                <c:pt idx="4">
                  <c:v>0.238897552443966</c:v>
                </c:pt>
                <c:pt idx="5">
                  <c:v>0.241300328131138</c:v>
                </c:pt>
                <c:pt idx="6">
                  <c:v>0.259650142665734</c:v>
                </c:pt>
                <c:pt idx="7">
                  <c:v>0.261125747809333</c:v>
                </c:pt>
                <c:pt idx="8">
                  <c:v>0.313075269173522</c:v>
                </c:pt>
                <c:pt idx="9">
                  <c:v>0.315335419971326</c:v>
                </c:pt>
                <c:pt idx="10">
                  <c:v>0.319614362730435</c:v>
                </c:pt>
                <c:pt idx="11">
                  <c:v>0.338233551099469</c:v>
                </c:pt>
                <c:pt idx="12">
                  <c:v>0.424898847860247</c:v>
                </c:pt>
                <c:pt idx="13">
                  <c:v>0.434125373585775</c:v>
                </c:pt>
                <c:pt idx="14">
                  <c:v>0.455357501122909</c:v>
                </c:pt>
                <c:pt idx="15">
                  <c:v>0.459528023677454</c:v>
                </c:pt>
                <c:pt idx="16">
                  <c:v>0.477535222261267</c:v>
                </c:pt>
                <c:pt idx="17">
                  <c:v>0.5</c:v>
                </c:pt>
                <c:pt idx="18">
                  <c:v>0.439739068836979</c:v>
                </c:pt>
              </c:numCache>
            </c:numRef>
          </c:val>
        </c:ser>
        <c:ser>
          <c:idx val="2"/>
          <c:order val="2"/>
          <c:tx>
            <c:strRef>
              <c:f>'V1'!$B$38</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'V1'!$C$35:$U$35</c:f>
              <c:strCache>
                <c:ptCount val="19"/>
                <c:pt idx="0">
                  <c:v>Obmedzený rozpočet na darčeky</c:v>
                </c:pt>
                <c:pt idx="1">
                  <c:v>Zhon v domácnosti</c:v>
                </c:pt>
                <c:pt idx="2">
                  <c:v>Zhon pri nákupe a výbere darčekov</c:v>
                </c:pt>
                <c:pt idx="3">
                  <c:v>Smútok po tých, čo tu už nemôžu byť</c:v>
                </c:pt>
                <c:pt idx="4">
                  <c:v>Skorá tma</c:v>
                </c:pt>
                <c:pt idx="5">
                  <c:v>Dôraz na Vianoce v obchodoch</c:v>
                </c:pt>
                <c:pt idx="6">
                  <c:v>Stres v práci</c:v>
                </c:pt>
                <c:pt idx="7">
                  <c:v>Stereotypný program v TV</c:v>
                </c:pt>
                <c:pt idx="8">
                  <c:v>Honba za drahými darčekmi namiesto pokoja</c:v>
                </c:pt>
                <c:pt idx="9">
                  <c:v>Zima</c:v>
                </c:pt>
                <c:pt idx="10">
                  <c:v>Prejedanie sa</c:v>
                </c:pt>
                <c:pt idx="11">
                  <c:v>Zavádzanie cudzích tradícií</c:v>
                </c:pt>
                <c:pt idx="12">
                  <c:v>Samota</c:v>
                </c:pt>
                <c:pt idx="13">
                  <c:v>Nutnosť tráviť čas s ľuďmi, s ktorými vlastne ani nechcem byť</c:v>
                </c:pt>
                <c:pt idx="14">
                  <c:v>Návštevy príbuzných</c:v>
                </c:pt>
                <c:pt idx="15">
                  <c:v>Obmedzená dostupnosť služieb</c:v>
                </c:pt>
                <c:pt idx="16">
                  <c:v>Nutnosť cestovať</c:v>
                </c:pt>
                <c:pt idx="17">
                  <c:v>Niečo iné</c:v>
                </c:pt>
                <c:pt idx="18">
                  <c:v>Nič</c:v>
                </c:pt>
              </c:strCache>
            </c:strRef>
          </c:cat>
          <c:val>
            <c:numRef>
              <c:f>'V1'!$C$38:$U$38</c:f>
              <c:numCache>
                <c:formatCode>0%</c:formatCode>
                <c:ptCount val="19"/>
                <c:pt idx="0">
                  <c:v>0.329405097755304</c:v>
                </c:pt>
                <c:pt idx="1">
                  <c:v>0.363420222883184</c:v>
                </c:pt>
                <c:pt idx="2">
                  <c:v>0.411273636431608</c:v>
                </c:pt>
                <c:pt idx="3">
                  <c:v>0.281919144210271</c:v>
                </c:pt>
                <c:pt idx="4">
                  <c:v>0.250994695081142</c:v>
                </c:pt>
                <c:pt idx="5">
                  <c:v>0.266933341114124</c:v>
                </c:pt>
                <c:pt idx="6">
                  <c:v>0.223779950725711</c:v>
                </c:pt>
                <c:pt idx="7">
                  <c:v>0.284379029066725</c:v>
                </c:pt>
                <c:pt idx="8">
                  <c:v>0.180156795092266</c:v>
                </c:pt>
                <c:pt idx="9">
                  <c:v>0.159182214571111</c:v>
                </c:pt>
                <c:pt idx="10">
                  <c:v>0.153014630926091</c:v>
                </c:pt>
                <c:pt idx="11">
                  <c:v>0.14095856911257</c:v>
                </c:pt>
                <c:pt idx="12">
                  <c:v>0.0740012473580266</c:v>
                </c:pt>
                <c:pt idx="13">
                  <c:v>0.0647587620518675</c:v>
                </c:pt>
                <c:pt idx="14">
                  <c:v>0.0670437614774263</c:v>
                </c:pt>
                <c:pt idx="15">
                  <c:v>0.0328557569037802</c:v>
                </c:pt>
                <c:pt idx="16">
                  <c:v>0.0200824642250788</c:v>
                </c:pt>
                <c:pt idx="17">
                  <c:v>0.0</c:v>
                </c:pt>
                <c:pt idx="18">
                  <c:v>0.0621081262457624</c:v>
                </c:pt>
              </c:numCache>
            </c:numRef>
          </c:val>
        </c:ser>
        <c:ser>
          <c:idx val="3"/>
          <c:order val="3"/>
          <c:tx>
            <c:strRef>
              <c:f>'V1'!$B$39</c:f>
              <c:strCache>
                <c:ptCount val="1"/>
                <c:pt idx="0">
                  <c:v>100%</c:v>
                </c:pt>
              </c:strCache>
            </c:strRef>
          </c:tx>
          <c:spPr>
            <a:noFill/>
            <a:ln w="25400">
              <a:noFill/>
            </a:ln>
          </c:spPr>
          <c:invertIfNegative val="0"/>
          <c:dLbls>
            <c:delete val="1"/>
          </c:dLbls>
          <c:cat>
            <c:strRef>
              <c:f>'V1'!$C$35:$U$35</c:f>
              <c:strCache>
                <c:ptCount val="19"/>
                <c:pt idx="0">
                  <c:v>Obmedzený rozpočet na darčeky</c:v>
                </c:pt>
                <c:pt idx="1">
                  <c:v>Zhon v domácnosti</c:v>
                </c:pt>
                <c:pt idx="2">
                  <c:v>Zhon pri nákupe a výbere darčekov</c:v>
                </c:pt>
                <c:pt idx="3">
                  <c:v>Smútok po tých, čo tu už nemôžu byť</c:v>
                </c:pt>
                <c:pt idx="4">
                  <c:v>Skorá tma</c:v>
                </c:pt>
                <c:pt idx="5">
                  <c:v>Dôraz na Vianoce v obchodoch</c:v>
                </c:pt>
                <c:pt idx="6">
                  <c:v>Stres v práci</c:v>
                </c:pt>
                <c:pt idx="7">
                  <c:v>Stereotypný program v TV</c:v>
                </c:pt>
                <c:pt idx="8">
                  <c:v>Honba za drahými darčekmi namiesto pokoja</c:v>
                </c:pt>
                <c:pt idx="9">
                  <c:v>Zima</c:v>
                </c:pt>
                <c:pt idx="10">
                  <c:v>Prejedanie sa</c:v>
                </c:pt>
                <c:pt idx="11">
                  <c:v>Zavádzanie cudzích tradícií</c:v>
                </c:pt>
                <c:pt idx="12">
                  <c:v>Samota</c:v>
                </c:pt>
                <c:pt idx="13">
                  <c:v>Nutnosť tráviť čas s ľuďmi, s ktorými vlastne ani nechcem byť</c:v>
                </c:pt>
                <c:pt idx="14">
                  <c:v>Návštevy príbuzných</c:v>
                </c:pt>
                <c:pt idx="15">
                  <c:v>Obmedzená dostupnosť služieb</c:v>
                </c:pt>
                <c:pt idx="16">
                  <c:v>Nutnosť cestovať</c:v>
                </c:pt>
                <c:pt idx="17">
                  <c:v>Niečo iné</c:v>
                </c:pt>
                <c:pt idx="18">
                  <c:v>Nič</c:v>
                </c:pt>
              </c:strCache>
            </c:strRef>
          </c:cat>
          <c:val>
            <c:numRef>
              <c:f>'V1'!$C$39:$U$39</c:f>
              <c:numCache>
                <c:formatCode>0%</c:formatCode>
                <c:ptCount val="19"/>
                <c:pt idx="0">
                  <c:v>0.170594902244697</c:v>
                </c:pt>
                <c:pt idx="1">
                  <c:v>0.136579777116816</c:v>
                </c:pt>
                <c:pt idx="2">
                  <c:v>0.0887263635683926</c:v>
                </c:pt>
                <c:pt idx="3">
                  <c:v>0.218080855789729</c:v>
                </c:pt>
                <c:pt idx="4">
                  <c:v>0.249005304918858</c:v>
                </c:pt>
                <c:pt idx="5">
                  <c:v>0.233066658885876</c:v>
                </c:pt>
                <c:pt idx="6">
                  <c:v>0.276220049274289</c:v>
                </c:pt>
                <c:pt idx="7">
                  <c:v>0.215620970933275</c:v>
                </c:pt>
                <c:pt idx="8">
                  <c:v>0.319843204907734</c:v>
                </c:pt>
                <c:pt idx="9">
                  <c:v>0.34081778542889</c:v>
                </c:pt>
                <c:pt idx="10">
                  <c:v>0.346985369073911</c:v>
                </c:pt>
                <c:pt idx="11">
                  <c:v>0.359041430887429</c:v>
                </c:pt>
                <c:pt idx="12">
                  <c:v>0.425998752641973</c:v>
                </c:pt>
                <c:pt idx="13">
                  <c:v>0.435241237948132</c:v>
                </c:pt>
                <c:pt idx="14">
                  <c:v>0.432956238522574</c:v>
                </c:pt>
                <c:pt idx="15">
                  <c:v>0.46714424309622</c:v>
                </c:pt>
                <c:pt idx="16">
                  <c:v>0.479917535774922</c:v>
                </c:pt>
                <c:pt idx="17">
                  <c:v>0.5</c:v>
                </c:pt>
                <c:pt idx="18">
                  <c:v>0.437891873754239</c:v>
                </c:pt>
              </c:numCache>
            </c:numRef>
          </c:val>
        </c:ser>
        <c:ser>
          <c:idx val="4"/>
          <c:order val="4"/>
          <c:tx>
            <c:strRef>
              <c:f>'V1'!$B$40</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'V1'!$C$35:$U$35</c:f>
              <c:strCache>
                <c:ptCount val="19"/>
                <c:pt idx="0">
                  <c:v>Obmedzený rozpočet na darčeky</c:v>
                </c:pt>
                <c:pt idx="1">
                  <c:v>Zhon v domácnosti</c:v>
                </c:pt>
                <c:pt idx="2">
                  <c:v>Zhon pri nákupe a výbere darčekov</c:v>
                </c:pt>
                <c:pt idx="3">
                  <c:v>Smútok po tých, čo tu už nemôžu byť</c:v>
                </c:pt>
                <c:pt idx="4">
                  <c:v>Skorá tma</c:v>
                </c:pt>
                <c:pt idx="5">
                  <c:v>Dôraz na Vianoce v obchodoch</c:v>
                </c:pt>
                <c:pt idx="6">
                  <c:v>Stres v práci</c:v>
                </c:pt>
                <c:pt idx="7">
                  <c:v>Stereotypný program v TV</c:v>
                </c:pt>
                <c:pt idx="8">
                  <c:v>Honba za drahými darčekmi namiesto pokoja</c:v>
                </c:pt>
                <c:pt idx="9">
                  <c:v>Zima</c:v>
                </c:pt>
                <c:pt idx="10">
                  <c:v>Prejedanie sa</c:v>
                </c:pt>
                <c:pt idx="11">
                  <c:v>Zavádzanie cudzích tradícií</c:v>
                </c:pt>
                <c:pt idx="12">
                  <c:v>Samota</c:v>
                </c:pt>
                <c:pt idx="13">
                  <c:v>Nutnosť tráviť čas s ľuďmi, s ktorými vlastne ani nechcem byť</c:v>
                </c:pt>
                <c:pt idx="14">
                  <c:v>Návštevy príbuzných</c:v>
                </c:pt>
                <c:pt idx="15">
                  <c:v>Obmedzená dostupnosť služieb</c:v>
                </c:pt>
                <c:pt idx="16">
                  <c:v>Nutnosť cestovať</c:v>
                </c:pt>
                <c:pt idx="17">
                  <c:v>Niečo iné</c:v>
                </c:pt>
                <c:pt idx="18">
                  <c:v>Nič</c:v>
                </c:pt>
              </c:strCache>
            </c:strRef>
          </c:cat>
          <c:val>
            <c:numRef>
              <c:f>'V1'!$C$40:$U$40</c:f>
              <c:numCache>
                <c:formatCode>0%</c:formatCode>
                <c:ptCount val="19"/>
                <c:pt idx="0">
                  <c:v>0.417279385775204</c:v>
                </c:pt>
                <c:pt idx="1">
                  <c:v>0.361357179914524</c:v>
                </c:pt>
                <c:pt idx="2">
                  <c:v>0.273674385613453</c:v>
                </c:pt>
                <c:pt idx="3">
                  <c:v>0.3493884391129</c:v>
                </c:pt>
                <c:pt idx="4">
                  <c:v>0.270697916279761</c:v>
                </c:pt>
                <c:pt idx="5">
                  <c:v>0.250883303598994</c:v>
                </c:pt>
                <c:pt idx="6">
                  <c:v>0.256079963607885</c:v>
                </c:pt>
                <c:pt idx="7">
                  <c:v>0.19567576030248</c:v>
                </c:pt>
                <c:pt idx="8">
                  <c:v>0.193349652273968</c:v>
                </c:pt>
                <c:pt idx="9">
                  <c:v>0.208855441583904</c:v>
                </c:pt>
                <c:pt idx="10">
                  <c:v>0.206369419119999</c:v>
                </c:pt>
                <c:pt idx="11">
                  <c:v>0.181519738289882</c:v>
                </c:pt>
                <c:pt idx="12">
                  <c:v>0.0761453112600291</c:v>
                </c:pt>
                <c:pt idx="13">
                  <c:v>0.0669339362474985</c:v>
                </c:pt>
                <c:pt idx="14">
                  <c:v>0.0233765829192692</c:v>
                </c:pt>
                <c:pt idx="15">
                  <c:v>0.0477021885193098</c:v>
                </c:pt>
                <c:pt idx="16">
                  <c:v>0.0247263502166074</c:v>
                </c:pt>
                <c:pt idx="17">
                  <c:v>0.0</c:v>
                </c:pt>
                <c:pt idx="18">
                  <c:v>0.0585073561039668</c:v>
                </c:pt>
              </c:numCache>
            </c:numRef>
          </c:val>
        </c:ser>
        <c:ser>
          <c:idx val="5"/>
          <c:order val="5"/>
          <c:tx>
            <c:strRef>
              <c:f>'V1'!$B$41</c:f>
              <c:strCache>
                <c:ptCount val="1"/>
                <c:pt idx="0">
                  <c:v>150%</c:v>
                </c:pt>
              </c:strCache>
            </c:strRef>
          </c:tx>
          <c:spPr>
            <a:noFill/>
          </c:spPr>
          <c:invertIfNegative val="0"/>
          <c:dLbls>
            <c:delete val="1"/>
          </c:dLbls>
          <c:cat>
            <c:strRef>
              <c:f>'V1'!$C$35:$U$35</c:f>
              <c:strCache>
                <c:ptCount val="19"/>
                <c:pt idx="0">
                  <c:v>Obmedzený rozpočet na darčeky</c:v>
                </c:pt>
                <c:pt idx="1">
                  <c:v>Zhon v domácnosti</c:v>
                </c:pt>
                <c:pt idx="2">
                  <c:v>Zhon pri nákupe a výbere darčekov</c:v>
                </c:pt>
                <c:pt idx="3">
                  <c:v>Smútok po tých, čo tu už nemôžu byť</c:v>
                </c:pt>
                <c:pt idx="4">
                  <c:v>Skorá tma</c:v>
                </c:pt>
                <c:pt idx="5">
                  <c:v>Dôraz na Vianoce v obchodoch</c:v>
                </c:pt>
                <c:pt idx="6">
                  <c:v>Stres v práci</c:v>
                </c:pt>
                <c:pt idx="7">
                  <c:v>Stereotypný program v TV</c:v>
                </c:pt>
                <c:pt idx="8">
                  <c:v>Honba za drahými darčekmi namiesto pokoja</c:v>
                </c:pt>
                <c:pt idx="9">
                  <c:v>Zima</c:v>
                </c:pt>
                <c:pt idx="10">
                  <c:v>Prejedanie sa</c:v>
                </c:pt>
                <c:pt idx="11">
                  <c:v>Zavádzanie cudzích tradícií</c:v>
                </c:pt>
                <c:pt idx="12">
                  <c:v>Samota</c:v>
                </c:pt>
                <c:pt idx="13">
                  <c:v>Nutnosť tráviť čas s ľuďmi, s ktorými vlastne ani nechcem byť</c:v>
                </c:pt>
                <c:pt idx="14">
                  <c:v>Návštevy príbuzných</c:v>
                </c:pt>
                <c:pt idx="15">
                  <c:v>Obmedzená dostupnosť služieb</c:v>
                </c:pt>
                <c:pt idx="16">
                  <c:v>Nutnosť cestovať</c:v>
                </c:pt>
                <c:pt idx="17">
                  <c:v>Niečo iné</c:v>
                </c:pt>
                <c:pt idx="18">
                  <c:v>Nič</c:v>
                </c:pt>
              </c:strCache>
            </c:strRef>
          </c:cat>
          <c:val>
            <c:numRef>
              <c:f>'V1'!$C$41:$U$41</c:f>
              <c:numCache>
                <c:formatCode>0%</c:formatCode>
                <c:ptCount val="19"/>
                <c:pt idx="0">
                  <c:v>0.0827206142247965</c:v>
                </c:pt>
                <c:pt idx="1">
                  <c:v>0.138642820085477</c:v>
                </c:pt>
                <c:pt idx="2">
                  <c:v>0.226325614386548</c:v>
                </c:pt>
                <c:pt idx="3">
                  <c:v>0.150611560887101</c:v>
                </c:pt>
                <c:pt idx="4">
                  <c:v>0.229302083720239</c:v>
                </c:pt>
                <c:pt idx="5">
                  <c:v>0.249116696401007</c:v>
                </c:pt>
                <c:pt idx="6">
                  <c:v>0.243920036392116</c:v>
                </c:pt>
                <c:pt idx="7">
                  <c:v>0.304324239697521</c:v>
                </c:pt>
                <c:pt idx="8">
                  <c:v>0.306650347726032</c:v>
                </c:pt>
                <c:pt idx="9">
                  <c:v>0.291144558416095</c:v>
                </c:pt>
                <c:pt idx="10">
                  <c:v>0.293630580880001</c:v>
                </c:pt>
                <c:pt idx="11">
                  <c:v>0.318480261710119</c:v>
                </c:pt>
                <c:pt idx="12">
                  <c:v>0.423854688739972</c:v>
                </c:pt>
                <c:pt idx="13">
                  <c:v>0.433066063752503</c:v>
                </c:pt>
                <c:pt idx="14">
                  <c:v>0.476623417080731</c:v>
                </c:pt>
                <c:pt idx="15">
                  <c:v>0.45229781148069</c:v>
                </c:pt>
                <c:pt idx="16">
                  <c:v>0.475273649783393</c:v>
                </c:pt>
                <c:pt idx="17">
                  <c:v>0.5</c:v>
                </c:pt>
                <c:pt idx="18">
                  <c:v>0.441492643896033</c:v>
                </c:pt>
              </c:numCache>
            </c:numRef>
          </c:val>
        </c:ser>
        <c:ser>
          <c:idx val="6"/>
          <c:order val="6"/>
          <c:tx>
            <c:strRef>
              <c:f>'V1'!$B$42</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'V1'!$C$35:$U$35</c:f>
              <c:strCache>
                <c:ptCount val="19"/>
                <c:pt idx="0">
                  <c:v>Obmedzený rozpočet na darčeky</c:v>
                </c:pt>
                <c:pt idx="1">
                  <c:v>Zhon v domácnosti</c:v>
                </c:pt>
                <c:pt idx="2">
                  <c:v>Zhon pri nákupe a výbere darčekov</c:v>
                </c:pt>
                <c:pt idx="3">
                  <c:v>Smútok po tých, čo tu už nemôžu byť</c:v>
                </c:pt>
                <c:pt idx="4">
                  <c:v>Skorá tma</c:v>
                </c:pt>
                <c:pt idx="5">
                  <c:v>Dôraz na Vianoce v obchodoch</c:v>
                </c:pt>
                <c:pt idx="6">
                  <c:v>Stres v práci</c:v>
                </c:pt>
                <c:pt idx="7">
                  <c:v>Stereotypný program v TV</c:v>
                </c:pt>
                <c:pt idx="8">
                  <c:v>Honba za drahými darčekmi namiesto pokoja</c:v>
                </c:pt>
                <c:pt idx="9">
                  <c:v>Zima</c:v>
                </c:pt>
                <c:pt idx="10">
                  <c:v>Prejedanie sa</c:v>
                </c:pt>
                <c:pt idx="11">
                  <c:v>Zavádzanie cudzích tradícií</c:v>
                </c:pt>
                <c:pt idx="12">
                  <c:v>Samota</c:v>
                </c:pt>
                <c:pt idx="13">
                  <c:v>Nutnosť tráviť čas s ľuďmi, s ktorými vlastne ani nechcem byť</c:v>
                </c:pt>
                <c:pt idx="14">
                  <c:v>Návštevy príbuzných</c:v>
                </c:pt>
                <c:pt idx="15">
                  <c:v>Obmedzená dostupnosť služieb</c:v>
                </c:pt>
                <c:pt idx="16">
                  <c:v>Nutnosť cestovať</c:v>
                </c:pt>
                <c:pt idx="17">
                  <c:v>Niečo iné</c:v>
                </c:pt>
                <c:pt idx="18">
                  <c:v>Nič</c:v>
                </c:pt>
              </c:strCache>
            </c:strRef>
          </c:cat>
          <c:val>
            <c:numRef>
              <c:f>'V1'!$C$42:$U$42</c:f>
              <c:numCache>
                <c:formatCode>0%</c:formatCode>
                <c:ptCount val="19"/>
                <c:pt idx="0">
                  <c:v>0.386138613861386</c:v>
                </c:pt>
                <c:pt idx="1">
                  <c:v>0.304455445544554</c:v>
                </c:pt>
                <c:pt idx="2">
                  <c:v>0.418316831683169</c:v>
                </c:pt>
                <c:pt idx="3">
                  <c:v>0.35891089108911</c:v>
                </c:pt>
                <c:pt idx="4">
                  <c:v>0.37871287128713</c:v>
                </c:pt>
                <c:pt idx="5">
                  <c:v>0.306930693069308</c:v>
                </c:pt>
                <c:pt idx="6">
                  <c:v>0.183168316831683</c:v>
                </c:pt>
                <c:pt idx="7">
                  <c:v>0.225247524752475</c:v>
                </c:pt>
                <c:pt idx="8">
                  <c:v>0.141089108910891</c:v>
                </c:pt>
                <c:pt idx="9">
                  <c:v>0.289603960396041</c:v>
                </c:pt>
                <c:pt idx="10">
                  <c:v>0.188118811881188</c:v>
                </c:pt>
                <c:pt idx="11">
                  <c:v>0.292079207920792</c:v>
                </c:pt>
                <c:pt idx="12">
                  <c:v>0.101485148514851</c:v>
                </c:pt>
                <c:pt idx="13">
                  <c:v>0.118811881188119</c:v>
                </c:pt>
                <c:pt idx="14">
                  <c:v>0.0965346534653466</c:v>
                </c:pt>
                <c:pt idx="15">
                  <c:v>0.047029702970297</c:v>
                </c:pt>
                <c:pt idx="16">
                  <c:v>0.0396039603960396</c:v>
                </c:pt>
                <c:pt idx="17">
                  <c:v>0.0346534653465346</c:v>
                </c:pt>
                <c:pt idx="18">
                  <c:v>0.047029702970297</c:v>
                </c:pt>
              </c:numCache>
            </c:numRef>
          </c:val>
        </c:ser>
        <c:dLbls>
          <c:showLegendKey val="0"/>
          <c:showVal val="1"/>
          <c:showCatName val="0"/>
          <c:showSerName val="0"/>
          <c:showPercent val="0"/>
          <c:showBubbleSize val="0"/>
        </c:dLbls>
        <c:gapWidth val="91"/>
        <c:overlap val="100"/>
        <c:axId val="-2130243856"/>
        <c:axId val="-2130321984"/>
      </c:barChart>
      <c:catAx>
        <c:axId val="-2130243856"/>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130321984"/>
        <c:crosses val="autoZero"/>
        <c:auto val="1"/>
        <c:lblAlgn val="ctr"/>
        <c:lblOffset val="100"/>
        <c:noMultiLvlLbl val="0"/>
      </c:catAx>
      <c:valAx>
        <c:axId val="-2130321984"/>
        <c:scaling>
          <c:orientation val="minMax"/>
        </c:scaling>
        <c:delete val="1"/>
        <c:axPos val="t"/>
        <c:numFmt formatCode="0%" sourceLinked="1"/>
        <c:majorTickMark val="out"/>
        <c:minorTickMark val="none"/>
        <c:tickLblPos val="none"/>
        <c:crossAx val="-213024385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V2_ano!$B$36</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lumMod val="95000"/>
                        </a:schemeClr>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9"/>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V2_ano!$C$35:$M$35</c:f>
              <c:strCache>
                <c:ptCount val="11"/>
                <c:pt idx="0">
                  <c:v>Fotíme sa</c:v>
                </c:pt>
                <c:pt idx="1">
                  <c:v>Zdieľame želania na sociálnych sieťach alebo mailom</c:v>
                </c:pt>
                <c:pt idx="2">
                  <c:v>Hneď ďalší deň si oblečenie berieme na seba von</c:v>
                </c:pt>
                <c:pt idx="3">
                  <c:v>Ježiško sa hlási zvončekom</c:v>
                </c:pt>
                <c:pt idx="4">
                  <c:v>Všetky mäkké darčeky hneď vyskúšame, aj keby to mala byť spodná bielizeň</c:v>
                </c:pt>
                <c:pt idx="5">
                  <c:v>Máme na sebe chvíľu nové oblečenie, aj keď je nám v ňom horúco</c:v>
                </c:pt>
                <c:pt idx="6">
                  <c:v>Posielame vianočné želania poštou</c:v>
                </c:pt>
                <c:pt idx="7">
                  <c:v>Sedíme chvíľu v nových topánkach, aj keď sme v miestnosti a je nám v nich trochu horúco</c:v>
                </c:pt>
                <c:pt idx="8">
                  <c:v>Darčeky nechávame pod stromčekom aj niekoľko dní po Štedrom večeri</c:v>
                </c:pt>
                <c:pt idx="9">
                  <c:v>Zdieľame fotografie na sociálnych sieťach</c:v>
                </c:pt>
                <c:pt idx="10">
                  <c:v>Nechávame si nejaké oblečenie na Nový rok, aby sme potom boli celý rok v novom</c:v>
                </c:pt>
              </c:strCache>
            </c:strRef>
          </c:cat>
          <c:val>
            <c:numRef>
              <c:f>V2_ano!$C$36:$M$36</c:f>
              <c:numCache>
                <c:formatCode>0%</c:formatCode>
                <c:ptCount val="11"/>
                <c:pt idx="0">
                  <c:v>0.620669448261609</c:v>
                </c:pt>
                <c:pt idx="1">
                  <c:v>0.549622810799879</c:v>
                </c:pt>
                <c:pt idx="2">
                  <c:v>0.527129677251781</c:v>
                </c:pt>
                <c:pt idx="3">
                  <c:v>0.508725091742225</c:v>
                </c:pt>
                <c:pt idx="4">
                  <c:v>0.507082177094117</c:v>
                </c:pt>
                <c:pt idx="5">
                  <c:v>0.470137129844378</c:v>
                </c:pt>
                <c:pt idx="6">
                  <c:v>0.368389303122002</c:v>
                </c:pt>
                <c:pt idx="7">
                  <c:v>0.359232019896992</c:v>
                </c:pt>
                <c:pt idx="8">
                  <c:v>0.332020238067001</c:v>
                </c:pt>
                <c:pt idx="9">
                  <c:v>0.235897718195647</c:v>
                </c:pt>
                <c:pt idx="10">
                  <c:v>0.190961444453588</c:v>
                </c:pt>
              </c:numCache>
            </c:numRef>
          </c:val>
        </c:ser>
        <c:ser>
          <c:idx val="1"/>
          <c:order val="1"/>
          <c:tx>
            <c:strRef>
              <c:f>V2_ano!$B$37</c:f>
              <c:strCache>
                <c:ptCount val="1"/>
                <c:pt idx="0">
                  <c:v>80%</c:v>
                </c:pt>
              </c:strCache>
            </c:strRef>
          </c:tx>
          <c:spPr>
            <a:noFill/>
            <a:ln w="25400">
              <a:noFill/>
            </a:ln>
          </c:spPr>
          <c:invertIfNegative val="0"/>
          <c:dLbls>
            <c:delete val="1"/>
          </c:dLbls>
          <c:cat>
            <c:strRef>
              <c:f>V2_ano!$C$35:$M$35</c:f>
              <c:strCache>
                <c:ptCount val="11"/>
                <c:pt idx="0">
                  <c:v>Fotíme sa</c:v>
                </c:pt>
                <c:pt idx="1">
                  <c:v>Zdieľame želania na sociálnych sieťach alebo mailom</c:v>
                </c:pt>
                <c:pt idx="2">
                  <c:v>Hneď ďalší deň si oblečenie berieme na seba von</c:v>
                </c:pt>
                <c:pt idx="3">
                  <c:v>Ježiško sa hlási zvončekom</c:v>
                </c:pt>
                <c:pt idx="4">
                  <c:v>Všetky mäkké darčeky hneď vyskúšame, aj keby to mala byť spodná bielizeň</c:v>
                </c:pt>
                <c:pt idx="5">
                  <c:v>Máme na sebe chvíľu nové oblečenie, aj keď je nám v ňom horúco</c:v>
                </c:pt>
                <c:pt idx="6">
                  <c:v>Posielame vianočné želania poštou</c:v>
                </c:pt>
                <c:pt idx="7">
                  <c:v>Sedíme chvíľu v nových topánkach, aj keď sme v miestnosti a je nám v nich trochu horúco</c:v>
                </c:pt>
                <c:pt idx="8">
                  <c:v>Darčeky nechávame pod stromčekom aj niekoľko dní po Štedrom večeri</c:v>
                </c:pt>
                <c:pt idx="9">
                  <c:v>Zdieľame fotografie na sociálnych sieťach</c:v>
                </c:pt>
                <c:pt idx="10">
                  <c:v>Nechávame si nejaké oblečenie na Nový rok, aby sme potom boli celý rok v novom</c:v>
                </c:pt>
              </c:strCache>
            </c:strRef>
          </c:cat>
          <c:val>
            <c:numRef>
              <c:f>V2_ano!$C$37:$M$37</c:f>
              <c:numCache>
                <c:formatCode>0%</c:formatCode>
                <c:ptCount val="11"/>
                <c:pt idx="0">
                  <c:v>0.179330551738392</c:v>
                </c:pt>
                <c:pt idx="1">
                  <c:v>0.250377189200123</c:v>
                </c:pt>
                <c:pt idx="2">
                  <c:v>0.27287032274822</c:v>
                </c:pt>
                <c:pt idx="3">
                  <c:v>0.291274908257776</c:v>
                </c:pt>
                <c:pt idx="4">
                  <c:v>0.292917822905884</c:v>
                </c:pt>
                <c:pt idx="5">
                  <c:v>0.329862870155623</c:v>
                </c:pt>
                <c:pt idx="6">
                  <c:v>0.431610696878</c:v>
                </c:pt>
                <c:pt idx="7">
                  <c:v>0.440767980103008</c:v>
                </c:pt>
                <c:pt idx="8">
                  <c:v>0.467979761933001</c:v>
                </c:pt>
                <c:pt idx="9">
                  <c:v>0.564102281804352</c:v>
                </c:pt>
                <c:pt idx="10">
                  <c:v>0.609038555546413</c:v>
                </c:pt>
              </c:numCache>
            </c:numRef>
          </c:val>
        </c:ser>
        <c:ser>
          <c:idx val="2"/>
          <c:order val="2"/>
          <c:tx>
            <c:strRef>
              <c:f>V2_ano!$B$38</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V2_ano!$C$35:$M$35</c:f>
              <c:strCache>
                <c:ptCount val="11"/>
                <c:pt idx="0">
                  <c:v>Fotíme sa</c:v>
                </c:pt>
                <c:pt idx="1">
                  <c:v>Zdieľame želania na sociálnych sieťach alebo mailom</c:v>
                </c:pt>
                <c:pt idx="2">
                  <c:v>Hneď ďalší deň si oblečenie berieme na seba von</c:v>
                </c:pt>
                <c:pt idx="3">
                  <c:v>Ježiško sa hlási zvončekom</c:v>
                </c:pt>
                <c:pt idx="4">
                  <c:v>Všetky mäkké darčeky hneď vyskúšame, aj keby to mala byť spodná bielizeň</c:v>
                </c:pt>
                <c:pt idx="5">
                  <c:v>Máme na sebe chvíľu nové oblečenie, aj keď je nám v ňom horúco</c:v>
                </c:pt>
                <c:pt idx="6">
                  <c:v>Posielame vianočné želania poštou</c:v>
                </c:pt>
                <c:pt idx="7">
                  <c:v>Sedíme chvíľu v nových topánkach, aj keď sme v miestnosti a je nám v nich trochu horúco</c:v>
                </c:pt>
                <c:pt idx="8">
                  <c:v>Darčeky nechávame pod stromčekom aj niekoľko dní po Štedrom večeri</c:v>
                </c:pt>
                <c:pt idx="9">
                  <c:v>Zdieľame fotografie na sociálnych sieťach</c:v>
                </c:pt>
                <c:pt idx="10">
                  <c:v>Nechávame si nejaké oblečenie na Nový rok, aby sme potom boli celý rok v novom</c:v>
                </c:pt>
              </c:strCache>
            </c:strRef>
          </c:cat>
          <c:val>
            <c:numRef>
              <c:f>V2_ano!$C$38:$M$38</c:f>
              <c:numCache>
                <c:formatCode>0%</c:formatCode>
                <c:ptCount val="11"/>
                <c:pt idx="0">
                  <c:v>0.585763614712259</c:v>
                </c:pt>
                <c:pt idx="1">
                  <c:v>0.53458591907856</c:v>
                </c:pt>
                <c:pt idx="2">
                  <c:v>0.470701401818881</c:v>
                </c:pt>
                <c:pt idx="3">
                  <c:v>0.459778995147341</c:v>
                </c:pt>
                <c:pt idx="4">
                  <c:v>0.476619605039765</c:v>
                </c:pt>
                <c:pt idx="5">
                  <c:v>0.413880687651704</c:v>
                </c:pt>
                <c:pt idx="6">
                  <c:v>0.339604255606273</c:v>
                </c:pt>
                <c:pt idx="7">
                  <c:v>0.309923699620139</c:v>
                </c:pt>
                <c:pt idx="8">
                  <c:v>0.317586471636283</c:v>
                </c:pt>
                <c:pt idx="9">
                  <c:v>0.195303532904539</c:v>
                </c:pt>
                <c:pt idx="10">
                  <c:v>0.197514037336854</c:v>
                </c:pt>
              </c:numCache>
            </c:numRef>
          </c:val>
        </c:ser>
        <c:ser>
          <c:idx val="3"/>
          <c:order val="3"/>
          <c:tx>
            <c:strRef>
              <c:f>V2_ano!$B$39</c:f>
              <c:strCache>
                <c:ptCount val="1"/>
                <c:pt idx="0">
                  <c:v>160%</c:v>
                </c:pt>
              </c:strCache>
            </c:strRef>
          </c:tx>
          <c:spPr>
            <a:noFill/>
            <a:ln w="25400">
              <a:noFill/>
            </a:ln>
          </c:spPr>
          <c:invertIfNegative val="0"/>
          <c:dLbls>
            <c:delete val="1"/>
          </c:dLbls>
          <c:cat>
            <c:strRef>
              <c:f>V2_ano!$C$35:$M$35</c:f>
              <c:strCache>
                <c:ptCount val="11"/>
                <c:pt idx="0">
                  <c:v>Fotíme sa</c:v>
                </c:pt>
                <c:pt idx="1">
                  <c:v>Zdieľame želania na sociálnych sieťach alebo mailom</c:v>
                </c:pt>
                <c:pt idx="2">
                  <c:v>Hneď ďalší deň si oblečenie berieme na seba von</c:v>
                </c:pt>
                <c:pt idx="3">
                  <c:v>Ježiško sa hlási zvončekom</c:v>
                </c:pt>
                <c:pt idx="4">
                  <c:v>Všetky mäkké darčeky hneď vyskúšame, aj keby to mala byť spodná bielizeň</c:v>
                </c:pt>
                <c:pt idx="5">
                  <c:v>Máme na sebe chvíľu nové oblečenie, aj keď je nám v ňom horúco</c:v>
                </c:pt>
                <c:pt idx="6">
                  <c:v>Posielame vianočné želania poštou</c:v>
                </c:pt>
                <c:pt idx="7">
                  <c:v>Sedíme chvíľu v nových topánkach, aj keď sme v miestnosti a je nám v nich trochu horúco</c:v>
                </c:pt>
                <c:pt idx="8">
                  <c:v>Darčeky nechávame pod stromčekom aj niekoľko dní po Štedrom večeri</c:v>
                </c:pt>
                <c:pt idx="9">
                  <c:v>Zdieľame fotografie na sociálnych sieťach</c:v>
                </c:pt>
                <c:pt idx="10">
                  <c:v>Nechávame si nejaké oblečenie na Nový rok, aby sme potom boli celý rok v novom</c:v>
                </c:pt>
              </c:strCache>
            </c:strRef>
          </c:cat>
          <c:val>
            <c:numRef>
              <c:f>V2_ano!$C$39:$M$39</c:f>
              <c:numCache>
                <c:formatCode>0%</c:formatCode>
                <c:ptCount val="11"/>
                <c:pt idx="0">
                  <c:v>0.214236385287741</c:v>
                </c:pt>
                <c:pt idx="1">
                  <c:v>0.265414080921441</c:v>
                </c:pt>
                <c:pt idx="2">
                  <c:v>0.329298598181118</c:v>
                </c:pt>
                <c:pt idx="3">
                  <c:v>0.34022100485266</c:v>
                </c:pt>
                <c:pt idx="4">
                  <c:v>0.323380394960237</c:v>
                </c:pt>
                <c:pt idx="5">
                  <c:v>0.386119312348297</c:v>
                </c:pt>
                <c:pt idx="6">
                  <c:v>0.460395744393727</c:v>
                </c:pt>
                <c:pt idx="7">
                  <c:v>0.490076300379862</c:v>
                </c:pt>
                <c:pt idx="8">
                  <c:v>0.482413528363718</c:v>
                </c:pt>
                <c:pt idx="9">
                  <c:v>0.604696467095462</c:v>
                </c:pt>
                <c:pt idx="10">
                  <c:v>0.602485962663147</c:v>
                </c:pt>
              </c:numCache>
            </c:numRef>
          </c:val>
        </c:ser>
        <c:ser>
          <c:idx val="4"/>
          <c:order val="4"/>
          <c:tx>
            <c:strRef>
              <c:f>V2_ano!$B$40</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V2_ano!$C$35:$M$35</c:f>
              <c:strCache>
                <c:ptCount val="11"/>
                <c:pt idx="0">
                  <c:v>Fotíme sa</c:v>
                </c:pt>
                <c:pt idx="1">
                  <c:v>Zdieľame želania na sociálnych sieťach alebo mailom</c:v>
                </c:pt>
                <c:pt idx="2">
                  <c:v>Hneď ďalší deň si oblečenie berieme na seba von</c:v>
                </c:pt>
                <c:pt idx="3">
                  <c:v>Ježiško sa hlási zvončekom</c:v>
                </c:pt>
                <c:pt idx="4">
                  <c:v>Všetky mäkké darčeky hneď vyskúšame, aj keby to mala byť spodná bielizeň</c:v>
                </c:pt>
                <c:pt idx="5">
                  <c:v>Máme na sebe chvíľu nové oblečenie, aj keď je nám v ňom horúco</c:v>
                </c:pt>
                <c:pt idx="6">
                  <c:v>Posielame vianočné želania poštou</c:v>
                </c:pt>
                <c:pt idx="7">
                  <c:v>Sedíme chvíľu v nových topánkach, aj keď sme v miestnosti a je nám v nich trochu horúco</c:v>
                </c:pt>
                <c:pt idx="8">
                  <c:v>Darčeky nechávame pod stromčekom aj niekoľko dní po Štedrom večeri</c:v>
                </c:pt>
                <c:pt idx="9">
                  <c:v>Zdieľame fotografie na sociálnych sieťach</c:v>
                </c:pt>
                <c:pt idx="10">
                  <c:v>Nechávame si nejaké oblečenie na Nový rok, aby sme potom boli celý rok v novom</c:v>
                </c:pt>
              </c:strCache>
            </c:strRef>
          </c:cat>
          <c:val>
            <c:numRef>
              <c:f>V2_ano!$C$40:$M$40</c:f>
              <c:numCache>
                <c:formatCode>0%</c:formatCode>
                <c:ptCount val="11"/>
                <c:pt idx="0">
                  <c:v>0.653806175237305</c:v>
                </c:pt>
                <c:pt idx="1">
                  <c:v>0.56389759884721</c:v>
                </c:pt>
                <c:pt idx="2">
                  <c:v>0.580698040089638</c:v>
                </c:pt>
                <c:pt idx="3">
                  <c:v>0.555190489484348</c:v>
                </c:pt>
                <c:pt idx="4">
                  <c:v>0.536000837114528</c:v>
                </c:pt>
                <c:pt idx="5">
                  <c:v>0.523542368339178</c:v>
                </c:pt>
                <c:pt idx="6">
                  <c:v>0.395715459340637</c:v>
                </c:pt>
                <c:pt idx="7">
                  <c:v>0.406041283005816</c:v>
                </c:pt>
                <c:pt idx="8">
                  <c:v>0.345722468577254</c:v>
                </c:pt>
                <c:pt idx="9">
                  <c:v>0.274434498384282</c:v>
                </c:pt>
                <c:pt idx="10">
                  <c:v>0.184740951794426</c:v>
                </c:pt>
              </c:numCache>
            </c:numRef>
          </c:val>
        </c:ser>
        <c:ser>
          <c:idx val="5"/>
          <c:order val="5"/>
          <c:tx>
            <c:strRef>
              <c:f>V2_ano!$B$41</c:f>
              <c:strCache>
                <c:ptCount val="1"/>
                <c:pt idx="0">
                  <c:v>240%</c:v>
                </c:pt>
              </c:strCache>
            </c:strRef>
          </c:tx>
          <c:spPr>
            <a:noFill/>
          </c:spPr>
          <c:invertIfNegative val="0"/>
          <c:dLbls>
            <c:delete val="1"/>
          </c:dLbls>
          <c:cat>
            <c:strRef>
              <c:f>V2_ano!$C$35:$M$35</c:f>
              <c:strCache>
                <c:ptCount val="11"/>
                <c:pt idx="0">
                  <c:v>Fotíme sa</c:v>
                </c:pt>
                <c:pt idx="1">
                  <c:v>Zdieľame želania na sociálnych sieťach alebo mailom</c:v>
                </c:pt>
                <c:pt idx="2">
                  <c:v>Hneď ďalší deň si oblečenie berieme na seba von</c:v>
                </c:pt>
                <c:pt idx="3">
                  <c:v>Ježiško sa hlási zvončekom</c:v>
                </c:pt>
                <c:pt idx="4">
                  <c:v>Všetky mäkké darčeky hneď vyskúšame, aj keby to mala byť spodná bielizeň</c:v>
                </c:pt>
                <c:pt idx="5">
                  <c:v>Máme na sebe chvíľu nové oblečenie, aj keď je nám v ňom horúco</c:v>
                </c:pt>
                <c:pt idx="6">
                  <c:v>Posielame vianočné želania poštou</c:v>
                </c:pt>
                <c:pt idx="7">
                  <c:v>Sedíme chvíľu v nových topánkach, aj keď sme v miestnosti a je nám v nich trochu horúco</c:v>
                </c:pt>
                <c:pt idx="8">
                  <c:v>Darčeky nechávame pod stromčekom aj niekoľko dní po Štedrom večeri</c:v>
                </c:pt>
                <c:pt idx="9">
                  <c:v>Zdieľame fotografie na sociálnych sieťach</c:v>
                </c:pt>
                <c:pt idx="10">
                  <c:v>Nechávame si nejaké oblečenie na Nový rok, aby sme potom boli celý rok v novom</c:v>
                </c:pt>
              </c:strCache>
            </c:strRef>
          </c:cat>
          <c:val>
            <c:numRef>
              <c:f>V2_ano!$C$41:$M$41</c:f>
              <c:numCache>
                <c:formatCode>0%</c:formatCode>
                <c:ptCount val="11"/>
                <c:pt idx="0">
                  <c:v>0.146193824762695</c:v>
                </c:pt>
                <c:pt idx="1">
                  <c:v>0.23610240115279</c:v>
                </c:pt>
                <c:pt idx="2">
                  <c:v>0.219301959910363</c:v>
                </c:pt>
                <c:pt idx="3">
                  <c:v>0.244809510515652</c:v>
                </c:pt>
                <c:pt idx="4">
                  <c:v>0.263999162885473</c:v>
                </c:pt>
                <c:pt idx="5">
                  <c:v>0.276457631660822</c:v>
                </c:pt>
                <c:pt idx="6">
                  <c:v>0.404284540659364</c:v>
                </c:pt>
                <c:pt idx="7">
                  <c:v>0.393958716994185</c:v>
                </c:pt>
                <c:pt idx="8">
                  <c:v>0.454277531422747</c:v>
                </c:pt>
                <c:pt idx="9">
                  <c:v>0.525565501615719</c:v>
                </c:pt>
                <c:pt idx="10">
                  <c:v>0.615259048205577</c:v>
                </c:pt>
              </c:numCache>
            </c:numRef>
          </c:val>
        </c:ser>
        <c:ser>
          <c:idx val="6"/>
          <c:order val="6"/>
          <c:tx>
            <c:strRef>
              <c:f>V2_ano!$B$42</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V2_ano!$C$35:$M$35</c:f>
              <c:strCache>
                <c:ptCount val="11"/>
                <c:pt idx="0">
                  <c:v>Fotíme sa</c:v>
                </c:pt>
                <c:pt idx="1">
                  <c:v>Zdieľame želania na sociálnych sieťach alebo mailom</c:v>
                </c:pt>
                <c:pt idx="2">
                  <c:v>Hneď ďalší deň si oblečenie berieme na seba von</c:v>
                </c:pt>
                <c:pt idx="3">
                  <c:v>Ježiško sa hlási zvončekom</c:v>
                </c:pt>
                <c:pt idx="4">
                  <c:v>Všetky mäkké darčeky hneď vyskúšame, aj keby to mala byť spodná bielizeň</c:v>
                </c:pt>
                <c:pt idx="5">
                  <c:v>Máme na sebe chvíľu nové oblečenie, aj keď je nám v ňom horúco</c:v>
                </c:pt>
                <c:pt idx="6">
                  <c:v>Posielame vianočné želania poštou</c:v>
                </c:pt>
                <c:pt idx="7">
                  <c:v>Sedíme chvíľu v nových topánkach, aj keď sme v miestnosti a je nám v nich trochu horúco</c:v>
                </c:pt>
                <c:pt idx="8">
                  <c:v>Darčeky nechávame pod stromčekom aj niekoľko dní po Štedrom večeri</c:v>
                </c:pt>
                <c:pt idx="9">
                  <c:v>Zdieľame fotografie na sociálnych sieťach</c:v>
                </c:pt>
                <c:pt idx="10">
                  <c:v>Nechávame si nejaké oblečenie na Nový rok, aby sme potom boli celý rok v novom</c:v>
                </c:pt>
              </c:strCache>
            </c:strRef>
          </c:cat>
          <c:val>
            <c:numRef>
              <c:f>V2_ano!$C$42:$M$42</c:f>
              <c:numCache>
                <c:formatCode>0%</c:formatCode>
                <c:ptCount val="11"/>
                <c:pt idx="0">
                  <c:v>0.730198019801981</c:v>
                </c:pt>
                <c:pt idx="1">
                  <c:v>0.55940594059406</c:v>
                </c:pt>
                <c:pt idx="2">
                  <c:v>0.504950495049506</c:v>
                </c:pt>
                <c:pt idx="3">
                  <c:v>0.772277227722772</c:v>
                </c:pt>
                <c:pt idx="4">
                  <c:v>0.524752475247525</c:v>
                </c:pt>
                <c:pt idx="5">
                  <c:v>0.475247524752475</c:v>
                </c:pt>
                <c:pt idx="6">
                  <c:v>0.405940594059407</c:v>
                </c:pt>
                <c:pt idx="7">
                  <c:v>0.361386138613862</c:v>
                </c:pt>
                <c:pt idx="8">
                  <c:v>0.321782178217823</c:v>
                </c:pt>
                <c:pt idx="9">
                  <c:v>0.294554455445545</c:v>
                </c:pt>
                <c:pt idx="10">
                  <c:v>0.165841584158416</c:v>
                </c:pt>
              </c:numCache>
            </c:numRef>
          </c:val>
        </c:ser>
        <c:dLbls>
          <c:showLegendKey val="0"/>
          <c:showVal val="1"/>
          <c:showCatName val="0"/>
          <c:showSerName val="0"/>
          <c:showPercent val="0"/>
          <c:showBubbleSize val="0"/>
        </c:dLbls>
        <c:gapWidth val="91"/>
        <c:overlap val="100"/>
        <c:axId val="-2127693856"/>
        <c:axId val="-2127602464"/>
      </c:barChart>
      <c:catAx>
        <c:axId val="-2127693856"/>
        <c:scaling>
          <c:orientation val="maxMin"/>
        </c:scaling>
        <c:delete val="0"/>
        <c:axPos val="l"/>
        <c:numFmt formatCode="General" sourceLinked="1"/>
        <c:majorTickMark val="out"/>
        <c:minorTickMark val="out"/>
        <c:tickLblPos val="nextTo"/>
        <c:spPr>
          <a:ln>
            <a:noFill/>
          </a:ln>
        </c:spPr>
        <c:txPr>
          <a:bodyPr rot="0" vert="horz"/>
          <a:lstStyle/>
          <a:p>
            <a:pPr>
              <a:defRPr sz="800"/>
            </a:pPr>
            <a:endParaRPr lang="en-US"/>
          </a:p>
        </c:txPr>
        <c:crossAx val="-2127602464"/>
        <c:crosses val="autoZero"/>
        <c:auto val="1"/>
        <c:lblAlgn val="ctr"/>
        <c:lblOffset val="100"/>
        <c:noMultiLvlLbl val="0"/>
      </c:catAx>
      <c:valAx>
        <c:axId val="-2127602464"/>
        <c:scaling>
          <c:orientation val="minMax"/>
        </c:scaling>
        <c:delete val="1"/>
        <c:axPos val="t"/>
        <c:numFmt formatCode="0%" sourceLinked="1"/>
        <c:majorTickMark val="out"/>
        <c:minorTickMark val="none"/>
        <c:tickLblPos val="none"/>
        <c:crossAx val="-212769385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222526521243148"/>
          <c:y val="0.0545970209930499"/>
          <c:w val="0.626896294145613"/>
          <c:h val="0.806716282765025"/>
        </c:manualLayout>
      </c:layout>
      <c:barChart>
        <c:barDir val="col"/>
        <c:grouping val="percentStacked"/>
        <c:varyColors val="0"/>
        <c:ser>
          <c:idx val="2"/>
          <c:order val="0"/>
          <c:tx>
            <c:strRef>
              <c:f>'V3'!$C$21</c:f>
              <c:strCache>
                <c:ptCount val="1"/>
                <c:pt idx="0">
                  <c:v>Rozdáva vždy najmladší člen domácnosti</c:v>
                </c:pt>
              </c:strCache>
            </c:strRef>
          </c:tx>
          <c:spPr>
            <a:solidFill>
              <a:srgbClr val="C00000"/>
            </a:solidFill>
          </c:spPr>
          <c:invertIfNegative val="0"/>
          <c:dLbls>
            <c:numFmt formatCode="#,##0&quot;%&quot;" sourceLinked="0"/>
            <c:spPr>
              <a:noFill/>
              <a:ln>
                <a:noFill/>
              </a:ln>
              <a:effectLst/>
            </c:spPr>
            <c:txPr>
              <a:bodyPr/>
              <a:lstStyle/>
              <a:p>
                <a:pPr>
                  <a:defRPr sz="105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'V3'!$B$22:$B$25</c:f>
              <c:strCache>
                <c:ptCount val="4"/>
                <c:pt idx="0">
                  <c:v>Celkom SR</c:v>
                </c:pt>
                <c:pt idx="1">
                  <c:v>Muži</c:v>
                </c:pt>
                <c:pt idx="2">
                  <c:v>Ženy</c:v>
                </c:pt>
                <c:pt idx="3">
                  <c:v>Celkom ČR</c:v>
                </c:pt>
              </c:strCache>
            </c:strRef>
          </c:cat>
          <c:val>
            <c:numRef>
              <c:f>'V3'!$C$22:$C$25</c:f>
              <c:numCache>
                <c:formatCode>0</c:formatCode>
                <c:ptCount val="4"/>
                <c:pt idx="0">
                  <c:v>30.76610074463099</c:v>
                </c:pt>
                <c:pt idx="1">
                  <c:v>29.92903371696277</c:v>
                </c:pt>
                <c:pt idx="2">
                  <c:v>31.56074332255386</c:v>
                </c:pt>
                <c:pt idx="3">
                  <c:v>45.29702970297031</c:v>
                </c:pt>
              </c:numCache>
            </c:numRef>
          </c:val>
        </c:ser>
        <c:ser>
          <c:idx val="3"/>
          <c:order val="1"/>
          <c:tx>
            <c:strRef>
              <c:f>'V3'!$D$21</c:f>
              <c:strCache>
                <c:ptCount val="1"/>
                <c:pt idx="0">
                  <c:v>Rozdáva vždy niekto iný</c:v>
                </c:pt>
              </c:strCache>
            </c:strRef>
          </c:tx>
          <c:spPr>
            <a:solidFill>
              <a:srgbClr val="F34E0D"/>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'V3'!$B$22:$B$25</c:f>
              <c:strCache>
                <c:ptCount val="4"/>
                <c:pt idx="0">
                  <c:v>Celkom SR</c:v>
                </c:pt>
                <c:pt idx="1">
                  <c:v>Muži</c:v>
                </c:pt>
                <c:pt idx="2">
                  <c:v>Ženy</c:v>
                </c:pt>
                <c:pt idx="3">
                  <c:v>Celkom ČR</c:v>
                </c:pt>
              </c:strCache>
            </c:strRef>
          </c:cat>
          <c:val>
            <c:numRef>
              <c:f>'V3'!$D$22:$D$25</c:f>
              <c:numCache>
                <c:formatCode>0</c:formatCode>
                <c:ptCount val="4"/>
                <c:pt idx="0">
                  <c:v>11.44313047264214</c:v>
                </c:pt>
                <c:pt idx="1">
                  <c:v>7.372405668549246</c:v>
                </c:pt>
                <c:pt idx="2">
                  <c:v>15.30754173890576</c:v>
                </c:pt>
                <c:pt idx="3">
                  <c:v>22.27722772277228</c:v>
                </c:pt>
              </c:numCache>
            </c:numRef>
          </c:val>
        </c:ser>
        <c:ser>
          <c:idx val="4"/>
          <c:order val="2"/>
          <c:tx>
            <c:strRef>
              <c:f>'V3'!$E$21</c:f>
              <c:strCache>
                <c:ptCount val="1"/>
                <c:pt idx="0">
                  <c:v>Rozdáva vždy tá istá osoba, kto?</c:v>
                </c:pt>
              </c:strCache>
            </c:strRef>
          </c:tx>
          <c:spPr>
            <a:solidFill>
              <a:srgbClr val="FFA102"/>
            </a:solidFill>
          </c:spPr>
          <c:invertIfNegative val="0"/>
          <c:dLbls>
            <c:numFmt formatCode="#,##0&quot;%&quot;" sourceLinked="0"/>
            <c:spPr>
              <a:noFill/>
              <a:ln>
                <a:noFill/>
              </a:ln>
              <a:effectLst/>
            </c:spPr>
            <c:txPr>
              <a:bodyPr/>
              <a:lstStyle/>
              <a:p>
                <a:pPr>
                  <a:defRPr sz="1050">
                    <a:solidFill>
                      <a:sysClr val="windowText" lastClr="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'V3'!$B$22:$B$25</c:f>
              <c:strCache>
                <c:ptCount val="4"/>
                <c:pt idx="0">
                  <c:v>Celkom SR</c:v>
                </c:pt>
                <c:pt idx="1">
                  <c:v>Muži</c:v>
                </c:pt>
                <c:pt idx="2">
                  <c:v>Ženy</c:v>
                </c:pt>
                <c:pt idx="3">
                  <c:v>Celkom ČR</c:v>
                </c:pt>
              </c:strCache>
            </c:strRef>
          </c:cat>
          <c:val>
            <c:numRef>
              <c:f>'V3'!$E$22:$E$25</c:f>
              <c:numCache>
                <c:formatCode>0</c:formatCode>
                <c:ptCount val="4"/>
                <c:pt idx="0">
                  <c:v>6.756313408436133</c:v>
                </c:pt>
                <c:pt idx="1">
                  <c:v>5.796230206853541</c:v>
                </c:pt>
                <c:pt idx="2">
                  <c:v>7.667737422414139</c:v>
                </c:pt>
                <c:pt idx="3">
                  <c:v>8.16831683168317</c:v>
                </c:pt>
              </c:numCache>
            </c:numRef>
          </c:val>
        </c:ser>
        <c:ser>
          <c:idx val="5"/>
          <c:order val="3"/>
          <c:tx>
            <c:strRef>
              <c:f>'V3'!$F$21</c:f>
              <c:strCache>
                <c:ptCount val="1"/>
                <c:pt idx="0">
                  <c:v>Každý si berie svoje darčeky postupne</c:v>
                </c:pt>
              </c:strCache>
            </c:strRef>
          </c:tx>
          <c:spPr>
            <a:solidFill>
              <a:srgbClr val="8B8278"/>
            </a:solidFill>
          </c:spPr>
          <c:invertIfNegative val="0"/>
          <c:dLbls>
            <c:numFmt formatCode="#,##0&quot;%&quot;" sourceLinked="0"/>
            <c:spPr>
              <a:noFill/>
              <a:ln>
                <a:noFill/>
              </a:ln>
              <a:effectLst/>
            </c:spPr>
            <c:txPr>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'V3'!$B$22:$B$25</c:f>
              <c:strCache>
                <c:ptCount val="4"/>
                <c:pt idx="0">
                  <c:v>Celkom SR</c:v>
                </c:pt>
                <c:pt idx="1">
                  <c:v>Muži</c:v>
                </c:pt>
                <c:pt idx="2">
                  <c:v>Ženy</c:v>
                </c:pt>
                <c:pt idx="3">
                  <c:v>Celkom ČR</c:v>
                </c:pt>
              </c:strCache>
            </c:strRef>
          </c:cat>
          <c:val>
            <c:numRef>
              <c:f>'V3'!$F$22:$F$25</c:f>
              <c:numCache>
                <c:formatCode>0</c:formatCode>
                <c:ptCount val="4"/>
                <c:pt idx="0">
                  <c:v>29.43122155573862</c:v>
                </c:pt>
                <c:pt idx="1">
                  <c:v>35.30928643461661</c:v>
                </c:pt>
                <c:pt idx="2">
                  <c:v>23.85107029645282</c:v>
                </c:pt>
                <c:pt idx="3">
                  <c:v>11.88118811881188</c:v>
                </c:pt>
              </c:numCache>
            </c:numRef>
          </c:val>
        </c:ser>
        <c:ser>
          <c:idx val="0"/>
          <c:order val="4"/>
          <c:tx>
            <c:strRef>
              <c:f>'V3'!$G$21</c:f>
              <c:strCache>
                <c:ptCount val="1"/>
                <c:pt idx="0">
                  <c:v>Všetci si berú svoje darčeky naraz</c:v>
                </c:pt>
              </c:strCache>
            </c:strRef>
          </c:tx>
          <c:spPr>
            <a:solidFill>
              <a:srgbClr val="7391AD"/>
            </a:solidFill>
          </c:spPr>
          <c:invertIfNegative val="0"/>
          <c:dLbls>
            <c:numFmt formatCode="#,##0&quot;%&quot;" sourceLinked="0"/>
            <c:spPr>
              <a:noFill/>
              <a:ln>
                <a:noFill/>
              </a:ln>
              <a:effectLst/>
            </c:spPr>
            <c:txPr>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'V3'!$B$22:$B$25</c:f>
              <c:strCache>
                <c:ptCount val="4"/>
                <c:pt idx="0">
                  <c:v>Celkom SR</c:v>
                </c:pt>
                <c:pt idx="1">
                  <c:v>Muži</c:v>
                </c:pt>
                <c:pt idx="2">
                  <c:v>Ženy</c:v>
                </c:pt>
                <c:pt idx="3">
                  <c:v>Celkom ČR</c:v>
                </c:pt>
              </c:strCache>
            </c:strRef>
          </c:cat>
          <c:val>
            <c:numRef>
              <c:f>'V3'!$G$22:$G$25</c:f>
              <c:numCache>
                <c:formatCode>0</c:formatCode>
                <c:ptCount val="4"/>
                <c:pt idx="0">
                  <c:v>15.85944068183638</c:v>
                </c:pt>
                <c:pt idx="1">
                  <c:v>15.33821821106246</c:v>
                </c:pt>
                <c:pt idx="2">
                  <c:v>16.3542464191987</c:v>
                </c:pt>
                <c:pt idx="3">
                  <c:v>5.445544554455437</c:v>
                </c:pt>
              </c:numCache>
            </c:numRef>
          </c:val>
        </c:ser>
        <c:ser>
          <c:idx val="1"/>
          <c:order val="5"/>
          <c:tx>
            <c:strRef>
              <c:f>'V3'!$H$21</c:f>
              <c:strCache>
                <c:ptCount val="1"/>
                <c:pt idx="0">
                  <c:v>Inak</c:v>
                </c:pt>
              </c:strCache>
            </c:strRef>
          </c:tx>
          <c:spPr>
            <a:solidFill>
              <a:srgbClr val="002F5E"/>
            </a:solidFill>
          </c:spPr>
          <c:invertIfNegative val="0"/>
          <c:dLbls>
            <c:numFmt formatCode="#,##0&quot;%&quot;" sourceLinked="0"/>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'V3'!$B$22:$B$25</c:f>
              <c:strCache>
                <c:ptCount val="4"/>
                <c:pt idx="0">
                  <c:v>Celkom SR</c:v>
                </c:pt>
                <c:pt idx="1">
                  <c:v>Muži</c:v>
                </c:pt>
                <c:pt idx="2">
                  <c:v>Ženy</c:v>
                </c:pt>
                <c:pt idx="3">
                  <c:v>Celkom ČR</c:v>
                </c:pt>
              </c:strCache>
            </c:strRef>
          </c:cat>
          <c:val>
            <c:numRef>
              <c:f>'V3'!$H$22:$H$25</c:f>
              <c:numCache>
                <c:formatCode>0</c:formatCode>
                <c:ptCount val="4"/>
                <c:pt idx="0">
                  <c:v>5.743793136715738</c:v>
                </c:pt>
                <c:pt idx="1">
                  <c:v>6.254825761955169</c:v>
                </c:pt>
                <c:pt idx="2">
                  <c:v>5.258660800474742</c:v>
                </c:pt>
                <c:pt idx="3">
                  <c:v>6.930693069306932</c:v>
                </c:pt>
              </c:numCache>
            </c:numRef>
          </c:val>
        </c:ser>
        <c:dLbls>
          <c:showLegendKey val="0"/>
          <c:showVal val="1"/>
          <c:showCatName val="0"/>
          <c:showSerName val="0"/>
          <c:showPercent val="0"/>
          <c:showBubbleSize val="0"/>
        </c:dLbls>
        <c:gapWidth val="150"/>
        <c:overlap val="100"/>
        <c:axId val="-2131997712"/>
        <c:axId val="-2131994960"/>
      </c:barChart>
      <c:catAx>
        <c:axId val="-2131997712"/>
        <c:scaling>
          <c:orientation val="minMax"/>
        </c:scaling>
        <c:delete val="0"/>
        <c:axPos val="b"/>
        <c:numFmt formatCode="General" sourceLinked="1"/>
        <c:majorTickMark val="out"/>
        <c:minorTickMark val="none"/>
        <c:tickLblPos val="low"/>
        <c:spPr>
          <a:ln>
            <a:noFill/>
          </a:ln>
        </c:spPr>
        <c:txPr>
          <a:bodyPr/>
          <a:lstStyle/>
          <a:p>
            <a:pPr>
              <a:defRPr sz="1050"/>
            </a:pPr>
            <a:endParaRPr lang="en-US"/>
          </a:p>
        </c:txPr>
        <c:crossAx val="-2131994960"/>
        <c:crosses val="autoZero"/>
        <c:auto val="1"/>
        <c:lblAlgn val="ctr"/>
        <c:lblOffset val="100"/>
        <c:noMultiLvlLbl val="0"/>
      </c:catAx>
      <c:valAx>
        <c:axId val="-2131994960"/>
        <c:scaling>
          <c:orientation val="minMax"/>
        </c:scaling>
        <c:delete val="1"/>
        <c:axPos val="l"/>
        <c:numFmt formatCode="0%" sourceLinked="1"/>
        <c:majorTickMark val="out"/>
        <c:minorTickMark val="none"/>
        <c:tickLblPos val="none"/>
        <c:crossAx val="-2131997712"/>
        <c:crosses val="autoZero"/>
        <c:crossBetween val="between"/>
      </c:valAx>
      <c:spPr>
        <a:noFill/>
        <a:ln>
          <a:noFill/>
        </a:ln>
      </c:spPr>
    </c:plotArea>
    <c:legend>
      <c:legendPos val="r"/>
      <c:layout>
        <c:manualLayout>
          <c:xMode val="edge"/>
          <c:yMode val="edge"/>
          <c:x val="0.646648962507394"/>
          <c:y val="0.0356796078710522"/>
          <c:w val="0.271724890946444"/>
          <c:h val="0.848765198667101"/>
        </c:manualLayout>
      </c:layout>
      <c:overlay val="0"/>
      <c:txPr>
        <a:bodyPr/>
        <a:lstStyle/>
        <a:p>
          <a:pPr>
            <a:defRPr sz="90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'T3'!$B$43</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tx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dLblPos val="inBase"/>
              <c:showLegendKey val="0"/>
              <c:showVal val="1"/>
              <c:showCatName val="0"/>
              <c:showSerName val="0"/>
              <c:showPercent val="0"/>
              <c:showBubbleSize val="0"/>
              <c:extLst>
                <c:ext xmlns:c15="http://schemas.microsoft.com/office/drawing/2012/chart" uri="{CE6537A1-D6FC-4f65-9D91-7224C49458BB}"/>
              </c:extLst>
            </c:dLbl>
            <c:dLbl>
              <c:idx val="9"/>
              <c:dLblPos val="inBase"/>
              <c:showLegendKey val="0"/>
              <c:showVal val="1"/>
              <c:showCatName val="0"/>
              <c:showSerName val="0"/>
              <c:showPercent val="0"/>
              <c:showBubbleSize val="0"/>
              <c:extLst>
                <c:ext xmlns:c15="http://schemas.microsoft.com/office/drawing/2012/chart" uri="{CE6537A1-D6FC-4f65-9D91-7224C49458BB}"/>
              </c:extLst>
            </c:dLbl>
            <c:dLbl>
              <c:idx val="10"/>
              <c:dLblPos val="inBase"/>
              <c:showLegendKey val="0"/>
              <c:showVal val="1"/>
              <c:showCatName val="0"/>
              <c:showSerName val="0"/>
              <c:showPercent val="0"/>
              <c:showBubbleSize val="0"/>
              <c:extLst>
                <c:ext xmlns:c15="http://schemas.microsoft.com/office/drawing/2012/chart" uri="{CE6537A1-D6FC-4f65-9D91-7224C49458BB}"/>
              </c:extLst>
            </c:dLbl>
            <c:dLbl>
              <c:idx val="11"/>
              <c:dLblPos val="inBase"/>
              <c:showLegendKey val="0"/>
              <c:showVal val="1"/>
              <c:showCatName val="0"/>
              <c:showSerName val="0"/>
              <c:showPercent val="0"/>
              <c:showBubbleSize val="0"/>
              <c:extLst>
                <c:ext xmlns:c15="http://schemas.microsoft.com/office/drawing/2012/chart" uri="{CE6537A1-D6FC-4f65-9D91-7224C49458BB}"/>
              </c:extLst>
            </c:dLbl>
            <c:dLbl>
              <c:idx val="12"/>
              <c:dLblPos val="inBase"/>
              <c:showLegendKey val="0"/>
              <c:showVal val="1"/>
              <c:showCatName val="0"/>
              <c:showSerName val="0"/>
              <c:showPercent val="0"/>
              <c:showBubbleSize val="0"/>
              <c:extLst>
                <c:ext xmlns:c15="http://schemas.microsoft.com/office/drawing/2012/chart" uri="{CE6537A1-D6FC-4f65-9D91-7224C49458BB}"/>
              </c:extLst>
            </c:dLbl>
            <c:dLbl>
              <c:idx val="13"/>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'T3'!$C$43:$AR$43</c:f>
              <c:numCache>
                <c:formatCode>0%</c:formatCode>
                <c:ptCount val="42"/>
                <c:pt idx="0">
                  <c:v>0.209175917574286</c:v>
                </c:pt>
                <c:pt idx="1">
                  <c:v>0.178198104314691</c:v>
                </c:pt>
                <c:pt idx="2">
                  <c:v>0.165934838021882</c:v>
                </c:pt>
                <c:pt idx="3">
                  <c:v>0.150901673864202</c:v>
                </c:pt>
                <c:pt idx="4">
                  <c:v>0.11487721610564</c:v>
                </c:pt>
                <c:pt idx="5">
                  <c:v>0.0927201689755136</c:v>
                </c:pt>
                <c:pt idx="6">
                  <c:v>0.0903863889662135</c:v>
                </c:pt>
                <c:pt idx="7">
                  <c:v>0.0609185520266914</c:v>
                </c:pt>
                <c:pt idx="8">
                  <c:v>0.0259667327755066</c:v>
                </c:pt>
                <c:pt idx="9">
                  <c:v>0.0241113916527581</c:v>
                </c:pt>
                <c:pt idx="10">
                  <c:v>0.0192435417768262</c:v>
                </c:pt>
                <c:pt idx="11">
                  <c:v>0.0162187863447503</c:v>
                </c:pt>
                <c:pt idx="12">
                  <c:v>0.0158970645882078</c:v>
                </c:pt>
                <c:pt idx="13">
                  <c:v>0.0158159653948252</c:v>
                </c:pt>
                <c:pt idx="14">
                  <c:v>0.0140364150185595</c:v>
                </c:pt>
                <c:pt idx="15">
                  <c:v>0.0138123569361159</c:v>
                </c:pt>
                <c:pt idx="16">
                  <c:v>0.0117681665913762</c:v>
                </c:pt>
                <c:pt idx="17">
                  <c:v>0.0111430032100337</c:v>
                </c:pt>
                <c:pt idx="18">
                  <c:v>0.0102274965347465</c:v>
                </c:pt>
                <c:pt idx="19">
                  <c:v>0.00961205202090857</c:v>
                </c:pt>
                <c:pt idx="20">
                  <c:v>0.00819763132031416</c:v>
                </c:pt>
                <c:pt idx="21">
                  <c:v>0.00394198686056224</c:v>
                </c:pt>
                <c:pt idx="22">
                  <c:v>0.00383561686991605</c:v>
                </c:pt>
                <c:pt idx="23">
                  <c:v>0.00279048137524269</c:v>
                </c:pt>
                <c:pt idx="24">
                  <c:v>0.00279048137524269</c:v>
                </c:pt>
                <c:pt idx="25">
                  <c:v>0.00202986521443239</c:v>
                </c:pt>
                <c:pt idx="26">
                  <c:v>0.00202986521443239</c:v>
                </c:pt>
                <c:pt idx="27">
                  <c:v>0.00202986521443239</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0.344391312790258</c:v>
                </c:pt>
              </c:numCache>
            </c:numRef>
          </c:val>
        </c:ser>
        <c:ser>
          <c:idx val="1"/>
          <c:order val="1"/>
          <c:tx>
            <c:strRef>
              <c:f>'T3'!$B$44</c:f>
              <c:strCache>
                <c:ptCount val="1"/>
                <c:pt idx="0">
                  <c:v>50%</c:v>
                </c:pt>
              </c:strCache>
            </c:strRef>
          </c:tx>
          <c:spPr>
            <a:noFill/>
            <a:ln w="25400">
              <a:noFill/>
            </a:ln>
          </c:spPr>
          <c:invertIfNegative val="0"/>
          <c:dLbls>
            <c:delete val="1"/>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'T3'!$C$44:$AR$44</c:f>
              <c:numCache>
                <c:formatCode>0%</c:formatCode>
                <c:ptCount val="42"/>
                <c:pt idx="0">
                  <c:v>0.290824082425714</c:v>
                </c:pt>
                <c:pt idx="1">
                  <c:v>0.32180189568531</c:v>
                </c:pt>
                <c:pt idx="2">
                  <c:v>0.334065161978119</c:v>
                </c:pt>
                <c:pt idx="3">
                  <c:v>0.349098326135797</c:v>
                </c:pt>
                <c:pt idx="4">
                  <c:v>0.385122783894362</c:v>
                </c:pt>
                <c:pt idx="5">
                  <c:v>0.407279831024487</c:v>
                </c:pt>
                <c:pt idx="6">
                  <c:v>0.409613611033786</c:v>
                </c:pt>
                <c:pt idx="7">
                  <c:v>0.439081447973309</c:v>
                </c:pt>
                <c:pt idx="8">
                  <c:v>0.474033267224494</c:v>
                </c:pt>
                <c:pt idx="9">
                  <c:v>0.475888608347243</c:v>
                </c:pt>
                <c:pt idx="10">
                  <c:v>0.480756458223174</c:v>
                </c:pt>
                <c:pt idx="11">
                  <c:v>0.48378121365525</c:v>
                </c:pt>
                <c:pt idx="12">
                  <c:v>0.484102935411792</c:v>
                </c:pt>
                <c:pt idx="13">
                  <c:v>0.484184034605175</c:v>
                </c:pt>
                <c:pt idx="14">
                  <c:v>0.485963584981442</c:v>
                </c:pt>
                <c:pt idx="15">
                  <c:v>0.486187643063884</c:v>
                </c:pt>
                <c:pt idx="16">
                  <c:v>0.488231833408624</c:v>
                </c:pt>
                <c:pt idx="17">
                  <c:v>0.488856996789967</c:v>
                </c:pt>
                <c:pt idx="18">
                  <c:v>0.489772503465254</c:v>
                </c:pt>
                <c:pt idx="19">
                  <c:v>0.490387947979093</c:v>
                </c:pt>
                <c:pt idx="20">
                  <c:v>0.491802368679687</c:v>
                </c:pt>
                <c:pt idx="21">
                  <c:v>0.496058013139439</c:v>
                </c:pt>
                <c:pt idx="22">
                  <c:v>0.496164383130085</c:v>
                </c:pt>
                <c:pt idx="23">
                  <c:v>0.497209518624757</c:v>
                </c:pt>
                <c:pt idx="24">
                  <c:v>0.497209518624757</c:v>
                </c:pt>
                <c:pt idx="25">
                  <c:v>0.497970134785568</c:v>
                </c:pt>
                <c:pt idx="26">
                  <c:v>0.497970134785568</c:v>
                </c:pt>
                <c:pt idx="27">
                  <c:v>0.497970134785568</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0.155608687209742</c:v>
                </c:pt>
              </c:numCache>
            </c:numRef>
          </c:val>
        </c:ser>
        <c:ser>
          <c:idx val="2"/>
          <c:order val="2"/>
          <c:tx>
            <c:strRef>
              <c:f>'T3'!$B$45</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'T3'!$C$45:$AR$45</c:f>
              <c:numCache>
                <c:formatCode>0%</c:formatCode>
                <c:ptCount val="42"/>
                <c:pt idx="0">
                  <c:v>0.0911351911226906</c:v>
                </c:pt>
                <c:pt idx="1">
                  <c:v>0.129627021524802</c:v>
                </c:pt>
                <c:pt idx="2">
                  <c:v>0.141754022536922</c:v>
                </c:pt>
                <c:pt idx="3">
                  <c:v>0.180445670593357</c:v>
                </c:pt>
                <c:pt idx="4">
                  <c:v>0.0929842284021972</c:v>
                </c:pt>
                <c:pt idx="5">
                  <c:v>0.0639689674495111</c:v>
                </c:pt>
                <c:pt idx="6">
                  <c:v>0.124882462332683</c:v>
                </c:pt>
                <c:pt idx="7">
                  <c:v>0.0207031361236052</c:v>
                </c:pt>
                <c:pt idx="8">
                  <c:v>0.0141737322800594</c:v>
                </c:pt>
                <c:pt idx="9">
                  <c:v>0.0392659066195148</c:v>
                </c:pt>
                <c:pt idx="10">
                  <c:v>0.0</c:v>
                </c:pt>
                <c:pt idx="11">
                  <c:v>0.00531881775519828</c:v>
                </c:pt>
                <c:pt idx="12">
                  <c:v>0.00531881775519828</c:v>
                </c:pt>
                <c:pt idx="13">
                  <c:v>0.022005232905817</c:v>
                </c:pt>
                <c:pt idx="14">
                  <c:v>0.0127780011380919</c:v>
                </c:pt>
                <c:pt idx="15">
                  <c:v>0.0216329156629531</c:v>
                </c:pt>
                <c:pt idx="16">
                  <c:v>0.0</c:v>
                </c:pt>
                <c:pt idx="17">
                  <c:v>0.0</c:v>
                </c:pt>
                <c:pt idx="18">
                  <c:v>0.0141737322800594</c:v>
                </c:pt>
                <c:pt idx="19">
                  <c:v>0.00708686614002971</c:v>
                </c:pt>
                <c:pt idx="20">
                  <c:v>0.0141737322800594</c:v>
                </c:pt>
                <c:pt idx="21">
                  <c:v>0.00531881775519828</c:v>
                </c:pt>
                <c:pt idx="22">
                  <c:v>0.0</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0.431371661319695</c:v>
                </c:pt>
              </c:numCache>
            </c:numRef>
          </c:val>
        </c:ser>
        <c:ser>
          <c:idx val="3"/>
          <c:order val="3"/>
          <c:tx>
            <c:strRef>
              <c:f>'T3'!$B$46</c:f>
              <c:strCache>
                <c:ptCount val="1"/>
                <c:pt idx="0">
                  <c:v>100%</c:v>
                </c:pt>
              </c:strCache>
            </c:strRef>
          </c:tx>
          <c:spPr>
            <a:noFill/>
            <a:ln w="25400">
              <a:noFill/>
            </a:ln>
          </c:spPr>
          <c:invertIfNegative val="0"/>
          <c:dLbls>
            <c:delete val="1"/>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'T3'!$C$46:$AR$46</c:f>
              <c:numCache>
                <c:formatCode>0%</c:formatCode>
                <c:ptCount val="42"/>
                <c:pt idx="0">
                  <c:v>0.408864808877311</c:v>
                </c:pt>
                <c:pt idx="1">
                  <c:v>0.370372978475198</c:v>
                </c:pt>
                <c:pt idx="2">
                  <c:v>0.358245977463078</c:v>
                </c:pt>
                <c:pt idx="3">
                  <c:v>0.319554329406644</c:v>
                </c:pt>
                <c:pt idx="4">
                  <c:v>0.407015771597804</c:v>
                </c:pt>
                <c:pt idx="5">
                  <c:v>0.436031032550489</c:v>
                </c:pt>
                <c:pt idx="6">
                  <c:v>0.375117537667317</c:v>
                </c:pt>
                <c:pt idx="7">
                  <c:v>0.479296863876395</c:v>
                </c:pt>
                <c:pt idx="8">
                  <c:v>0.485826267719942</c:v>
                </c:pt>
                <c:pt idx="9">
                  <c:v>0.460734093380485</c:v>
                </c:pt>
                <c:pt idx="10">
                  <c:v>0.5</c:v>
                </c:pt>
                <c:pt idx="11">
                  <c:v>0.494681182244803</c:v>
                </c:pt>
                <c:pt idx="12">
                  <c:v>0.494681182244803</c:v>
                </c:pt>
                <c:pt idx="13">
                  <c:v>0.477994767094184</c:v>
                </c:pt>
                <c:pt idx="14">
                  <c:v>0.487221998861908</c:v>
                </c:pt>
                <c:pt idx="15">
                  <c:v>0.478367084337048</c:v>
                </c:pt>
                <c:pt idx="16">
                  <c:v>0.5</c:v>
                </c:pt>
                <c:pt idx="17">
                  <c:v>0.5</c:v>
                </c:pt>
                <c:pt idx="18">
                  <c:v>0.485826267719942</c:v>
                </c:pt>
                <c:pt idx="19">
                  <c:v>0.492913133859971</c:v>
                </c:pt>
                <c:pt idx="20">
                  <c:v>0.485826267719942</c:v>
                </c:pt>
                <c:pt idx="21">
                  <c:v>0.494681182244803</c:v>
                </c:pt>
                <c:pt idx="22">
                  <c:v>0.5</c:v>
                </c:pt>
                <c:pt idx="23">
                  <c:v>0.5</c:v>
                </c:pt>
                <c:pt idx="24">
                  <c:v>0.5</c:v>
                </c:pt>
                <c:pt idx="25">
                  <c:v>0.5</c:v>
                </c:pt>
                <c:pt idx="26">
                  <c:v>0.5</c:v>
                </c:pt>
                <c:pt idx="27">
                  <c:v>0.5</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0.0686283386803057</c:v>
                </c:pt>
              </c:numCache>
            </c:numRef>
          </c:val>
        </c:ser>
        <c:ser>
          <c:idx val="4"/>
          <c:order val="4"/>
          <c:tx>
            <c:strRef>
              <c:f>'T3'!$B$47</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'T3'!$C$47:$AR$47</c:f>
              <c:numCache>
                <c:formatCode>0%</c:formatCode>
                <c:ptCount val="42"/>
                <c:pt idx="0">
                  <c:v>0.318397458479146</c:v>
                </c:pt>
                <c:pt idx="1">
                  <c:v>0.223140292195113</c:v>
                </c:pt>
                <c:pt idx="2">
                  <c:v>0.188309030446786</c:v>
                </c:pt>
                <c:pt idx="3">
                  <c:v>0.123564999953019</c:v>
                </c:pt>
                <c:pt idx="4">
                  <c:v>0.135134511395682</c:v>
                </c:pt>
                <c:pt idx="5">
                  <c:v>0.119323279850334</c:v>
                </c:pt>
                <c:pt idx="6">
                  <c:v>0.0584676232866585</c:v>
                </c:pt>
                <c:pt idx="7">
                  <c:v>0.0981293505799017</c:v>
                </c:pt>
                <c:pt idx="8">
                  <c:v>0.0368786419506226</c:v>
                </c:pt>
                <c:pt idx="9">
                  <c:v>0.010089117086245</c:v>
                </c:pt>
                <c:pt idx="10">
                  <c:v>0.0370493393901939</c:v>
                </c:pt>
                <c:pt idx="11">
                  <c:v>0.0263043847729642</c:v>
                </c:pt>
                <c:pt idx="12">
                  <c:v>0.0256849780813279</c:v>
                </c:pt>
                <c:pt idx="13">
                  <c:v>0.010089117086245</c:v>
                </c:pt>
                <c:pt idx="14">
                  <c:v>0.015200808929479</c:v>
                </c:pt>
                <c:pt idx="15">
                  <c:v>0.00657609619324107</c:v>
                </c:pt>
                <c:pt idx="16">
                  <c:v>0.0226570972797373</c:v>
                </c:pt>
                <c:pt idx="17">
                  <c:v>0.0214534783951111</c:v>
                </c:pt>
                <c:pt idx="18">
                  <c:v>0.00657609619324107</c:v>
                </c:pt>
                <c:pt idx="19">
                  <c:v>0.0119485735018559</c:v>
                </c:pt>
                <c:pt idx="20">
                  <c:v>0.00266802323463324</c:v>
                </c:pt>
                <c:pt idx="21">
                  <c:v>0.00266802323463324</c:v>
                </c:pt>
                <c:pt idx="22">
                  <c:v>0.00738466301226337</c:v>
                </c:pt>
                <c:pt idx="23">
                  <c:v>0.00537247730861489</c:v>
                </c:pt>
                <c:pt idx="24">
                  <c:v>0.00537247730861489</c:v>
                </c:pt>
                <c:pt idx="25">
                  <c:v>0.00390807295860781</c:v>
                </c:pt>
                <c:pt idx="26">
                  <c:v>0.00390807295860781</c:v>
                </c:pt>
                <c:pt idx="27">
                  <c:v>0.00390807295860781</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0.263909533489091</c:v>
                </c:pt>
              </c:numCache>
            </c:numRef>
          </c:val>
        </c:ser>
        <c:ser>
          <c:idx val="5"/>
          <c:order val="5"/>
          <c:tx>
            <c:strRef>
              <c:f>'T3'!$B$48</c:f>
              <c:strCache>
                <c:ptCount val="1"/>
                <c:pt idx="0">
                  <c:v>150%</c:v>
                </c:pt>
              </c:strCache>
            </c:strRef>
          </c:tx>
          <c:spPr>
            <a:noFill/>
          </c:spPr>
          <c:invertIfNegative val="0"/>
          <c:dLbls>
            <c:delete val="1"/>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'T3'!$C$48:$AR$48</c:f>
              <c:numCache>
                <c:formatCode>0%</c:formatCode>
                <c:ptCount val="42"/>
                <c:pt idx="0">
                  <c:v>0.181602541520854</c:v>
                </c:pt>
                <c:pt idx="1">
                  <c:v>0.276859707804888</c:v>
                </c:pt>
                <c:pt idx="2">
                  <c:v>0.311690969553215</c:v>
                </c:pt>
                <c:pt idx="3">
                  <c:v>0.376435000046981</c:v>
                </c:pt>
                <c:pt idx="4">
                  <c:v>0.364865488604318</c:v>
                </c:pt>
                <c:pt idx="5">
                  <c:v>0.380676720149667</c:v>
                </c:pt>
                <c:pt idx="6">
                  <c:v>0.441532376713341</c:v>
                </c:pt>
                <c:pt idx="7">
                  <c:v>0.401870649420099</c:v>
                </c:pt>
                <c:pt idx="8">
                  <c:v>0.463121358049377</c:v>
                </c:pt>
                <c:pt idx="9">
                  <c:v>0.489910882913756</c:v>
                </c:pt>
                <c:pt idx="10">
                  <c:v>0.462950660609807</c:v>
                </c:pt>
                <c:pt idx="11">
                  <c:v>0.473695615227036</c:v>
                </c:pt>
                <c:pt idx="12">
                  <c:v>0.474315021918673</c:v>
                </c:pt>
                <c:pt idx="13">
                  <c:v>0.489910882913756</c:v>
                </c:pt>
                <c:pt idx="14">
                  <c:v>0.484799191070521</c:v>
                </c:pt>
                <c:pt idx="15">
                  <c:v>0.49342390380676</c:v>
                </c:pt>
                <c:pt idx="16">
                  <c:v>0.477342902720264</c:v>
                </c:pt>
                <c:pt idx="17">
                  <c:v>0.47854652160489</c:v>
                </c:pt>
                <c:pt idx="18">
                  <c:v>0.49342390380676</c:v>
                </c:pt>
                <c:pt idx="19">
                  <c:v>0.488051426498144</c:v>
                </c:pt>
                <c:pt idx="20">
                  <c:v>0.497331976765367</c:v>
                </c:pt>
                <c:pt idx="21">
                  <c:v>0.497331976765367</c:v>
                </c:pt>
                <c:pt idx="22">
                  <c:v>0.492615336987737</c:v>
                </c:pt>
                <c:pt idx="23">
                  <c:v>0.494627522691385</c:v>
                </c:pt>
                <c:pt idx="24">
                  <c:v>0.494627522691385</c:v>
                </c:pt>
                <c:pt idx="25">
                  <c:v>0.496091927041392</c:v>
                </c:pt>
                <c:pt idx="26">
                  <c:v>0.496091927041392</c:v>
                </c:pt>
                <c:pt idx="27">
                  <c:v>0.496091927041392</c:v>
                </c:pt>
                <c:pt idx="28">
                  <c:v>0.5</c:v>
                </c:pt>
                <c:pt idx="29">
                  <c:v>0.5</c:v>
                </c:pt>
                <c:pt idx="30">
                  <c:v>0.5</c:v>
                </c:pt>
                <c:pt idx="31">
                  <c:v>0.5</c:v>
                </c:pt>
                <c:pt idx="32">
                  <c:v>0.5</c:v>
                </c:pt>
                <c:pt idx="33">
                  <c:v>0.5</c:v>
                </c:pt>
                <c:pt idx="34">
                  <c:v>0.5</c:v>
                </c:pt>
                <c:pt idx="35">
                  <c:v>0.5</c:v>
                </c:pt>
                <c:pt idx="36">
                  <c:v>0.5</c:v>
                </c:pt>
                <c:pt idx="37">
                  <c:v>0.5</c:v>
                </c:pt>
                <c:pt idx="38">
                  <c:v>0.5</c:v>
                </c:pt>
                <c:pt idx="39">
                  <c:v>0.5</c:v>
                </c:pt>
                <c:pt idx="40">
                  <c:v>0.5</c:v>
                </c:pt>
                <c:pt idx="41">
                  <c:v>0.236090466510909</c:v>
                </c:pt>
              </c:numCache>
            </c:numRef>
          </c:val>
        </c:ser>
        <c:ser>
          <c:idx val="6"/>
          <c:order val="6"/>
          <c:tx>
            <c:strRef>
              <c:f>'T3'!$B$49</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'T3'!$C$49:$AR$49</c:f>
              <c:numCache>
                <c:formatCode>0%</c:formatCode>
                <c:ptCount val="42"/>
                <c:pt idx="0">
                  <c:v>0.201005025125628</c:v>
                </c:pt>
                <c:pt idx="1">
                  <c:v>0.0</c:v>
                </c:pt>
                <c:pt idx="2">
                  <c:v>0.125628140703518</c:v>
                </c:pt>
                <c:pt idx="3">
                  <c:v>0.0603015075376884</c:v>
                </c:pt>
                <c:pt idx="4">
                  <c:v>0.201005025125628</c:v>
                </c:pt>
                <c:pt idx="5">
                  <c:v>0.0979899497487437</c:v>
                </c:pt>
                <c:pt idx="6">
                  <c:v>0.150753768844221</c:v>
                </c:pt>
                <c:pt idx="7">
                  <c:v>0.0</c:v>
                </c:pt>
                <c:pt idx="8">
                  <c:v>0.0</c:v>
                </c:pt>
                <c:pt idx="9">
                  <c:v>0.0</c:v>
                </c:pt>
                <c:pt idx="10">
                  <c:v>0.0100502512562814</c:v>
                </c:pt>
                <c:pt idx="11">
                  <c:v>0.0050251256281407</c:v>
                </c:pt>
                <c:pt idx="12">
                  <c:v>0.0301507537688442</c:v>
                </c:pt>
                <c:pt idx="13">
                  <c:v>0.231155778894472</c:v>
                </c:pt>
                <c:pt idx="14">
                  <c:v>0.0125628140703518</c:v>
                </c:pt>
                <c:pt idx="15">
                  <c:v>0.0226130653266333</c:v>
                </c:pt>
                <c:pt idx="16">
                  <c:v>0.0753768844221107</c:v>
                </c:pt>
                <c:pt idx="17">
                  <c:v>0.0</c:v>
                </c:pt>
                <c:pt idx="18">
                  <c:v>0.0</c:v>
                </c:pt>
                <c:pt idx="19">
                  <c:v>0.00753768844221107</c:v>
                </c:pt>
                <c:pt idx="20">
                  <c:v>0.00753768844221107</c:v>
                </c:pt>
                <c:pt idx="21">
                  <c:v>0.0</c:v>
                </c:pt>
                <c:pt idx="22">
                  <c:v>0.0201005025125628</c:v>
                </c:pt>
                <c:pt idx="23">
                  <c:v>0.0100502512562814</c:v>
                </c:pt>
                <c:pt idx="24">
                  <c:v>0.00251256281407035</c:v>
                </c:pt>
                <c:pt idx="25">
                  <c:v>0.00753768844221107</c:v>
                </c:pt>
                <c:pt idx="26">
                  <c:v>0.0226130653266333</c:v>
                </c:pt>
                <c:pt idx="27">
                  <c:v>0.0</c:v>
                </c:pt>
                <c:pt idx="28">
                  <c:v>0.0050251256281407</c:v>
                </c:pt>
                <c:pt idx="29">
                  <c:v>0.0100502512562814</c:v>
                </c:pt>
                <c:pt idx="30">
                  <c:v>0.0</c:v>
                </c:pt>
                <c:pt idx="31">
                  <c:v>0.0527638190954774</c:v>
                </c:pt>
                <c:pt idx="32">
                  <c:v>0.00251256281407035</c:v>
                </c:pt>
                <c:pt idx="33">
                  <c:v>0.0</c:v>
                </c:pt>
                <c:pt idx="34">
                  <c:v>0.0</c:v>
                </c:pt>
                <c:pt idx="35">
                  <c:v>0.0050251256281407</c:v>
                </c:pt>
                <c:pt idx="36">
                  <c:v>0.00251256281407035</c:v>
                </c:pt>
                <c:pt idx="37">
                  <c:v>0.00251256281407035</c:v>
                </c:pt>
                <c:pt idx="38">
                  <c:v>0.0201005025125628</c:v>
                </c:pt>
                <c:pt idx="39">
                  <c:v>0.0402010050251256</c:v>
                </c:pt>
                <c:pt idx="40">
                  <c:v>0.0</c:v>
                </c:pt>
                <c:pt idx="41">
                  <c:v>0.35678391959799</c:v>
                </c:pt>
              </c:numCache>
            </c:numRef>
          </c:val>
        </c:ser>
        <c:ser>
          <c:idx val="7"/>
          <c:order val="7"/>
          <c:tx>
            <c:strRef>
              <c:f>'T3'!$B$50</c:f>
              <c:strCache>
                <c:ptCount val="1"/>
                <c:pt idx="0">
                  <c:v>200%</c:v>
                </c:pt>
              </c:strCache>
            </c:strRef>
          </c:tx>
          <c:spPr>
            <a:noFill/>
          </c:spPr>
          <c:invertIfNegative val="0"/>
          <c:dLbls>
            <c:delete val="1"/>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'T3'!$C$50:$AR$50</c:f>
              <c:numCache>
                <c:formatCode>0%</c:formatCode>
                <c:ptCount val="42"/>
                <c:pt idx="0">
                  <c:v>0.298994974874373</c:v>
                </c:pt>
                <c:pt idx="1">
                  <c:v>0.5</c:v>
                </c:pt>
                <c:pt idx="2">
                  <c:v>0.374371859296483</c:v>
                </c:pt>
                <c:pt idx="3">
                  <c:v>0.439698492462311</c:v>
                </c:pt>
                <c:pt idx="4">
                  <c:v>0.298994974874373</c:v>
                </c:pt>
                <c:pt idx="5">
                  <c:v>0.402010050251256</c:v>
                </c:pt>
                <c:pt idx="6">
                  <c:v>0.349246231155779</c:v>
                </c:pt>
                <c:pt idx="7">
                  <c:v>0.5</c:v>
                </c:pt>
                <c:pt idx="8">
                  <c:v>0.5</c:v>
                </c:pt>
                <c:pt idx="9">
                  <c:v>0.5</c:v>
                </c:pt>
                <c:pt idx="10">
                  <c:v>0.489949748743719</c:v>
                </c:pt>
                <c:pt idx="11">
                  <c:v>0.494974874371861</c:v>
                </c:pt>
                <c:pt idx="12">
                  <c:v>0.469849246231156</c:v>
                </c:pt>
                <c:pt idx="13">
                  <c:v>0.268844221105528</c:v>
                </c:pt>
                <c:pt idx="14">
                  <c:v>0.487437185929649</c:v>
                </c:pt>
                <c:pt idx="15">
                  <c:v>0.477386934673367</c:v>
                </c:pt>
                <c:pt idx="16">
                  <c:v>0.424623115577889</c:v>
                </c:pt>
                <c:pt idx="17">
                  <c:v>0.5</c:v>
                </c:pt>
                <c:pt idx="18">
                  <c:v>0.5</c:v>
                </c:pt>
                <c:pt idx="19">
                  <c:v>0.49246231155779</c:v>
                </c:pt>
                <c:pt idx="20">
                  <c:v>0.49246231155779</c:v>
                </c:pt>
                <c:pt idx="21">
                  <c:v>0.5</c:v>
                </c:pt>
                <c:pt idx="22">
                  <c:v>0.479899497487437</c:v>
                </c:pt>
                <c:pt idx="23">
                  <c:v>0.489949748743719</c:v>
                </c:pt>
                <c:pt idx="24">
                  <c:v>0.497487437185931</c:v>
                </c:pt>
                <c:pt idx="25">
                  <c:v>0.49246231155779</c:v>
                </c:pt>
                <c:pt idx="26">
                  <c:v>0.477386934673367</c:v>
                </c:pt>
                <c:pt idx="27">
                  <c:v>0.5</c:v>
                </c:pt>
                <c:pt idx="28">
                  <c:v>0.494974874371861</c:v>
                </c:pt>
                <c:pt idx="29">
                  <c:v>0.489949748743719</c:v>
                </c:pt>
                <c:pt idx="30">
                  <c:v>0.5</c:v>
                </c:pt>
                <c:pt idx="31">
                  <c:v>0.447236180904523</c:v>
                </c:pt>
                <c:pt idx="32">
                  <c:v>0.497487437185931</c:v>
                </c:pt>
                <c:pt idx="33">
                  <c:v>0.5</c:v>
                </c:pt>
                <c:pt idx="34">
                  <c:v>0.5</c:v>
                </c:pt>
                <c:pt idx="35">
                  <c:v>0.494974874371861</c:v>
                </c:pt>
                <c:pt idx="36">
                  <c:v>0.497487437185931</c:v>
                </c:pt>
                <c:pt idx="37">
                  <c:v>0.497487437185931</c:v>
                </c:pt>
                <c:pt idx="38">
                  <c:v>0.479899497487437</c:v>
                </c:pt>
                <c:pt idx="39">
                  <c:v>0.459798994974875</c:v>
                </c:pt>
                <c:pt idx="40">
                  <c:v>0.5</c:v>
                </c:pt>
                <c:pt idx="41">
                  <c:v>0.14321608040201</c:v>
                </c:pt>
              </c:numCache>
            </c:numRef>
          </c:val>
        </c:ser>
        <c:ser>
          <c:idx val="10"/>
          <c:order val="8"/>
          <c:tx>
            <c:strRef>
              <c:f>'T3'!$B$51</c:f>
              <c:strCache>
                <c:ptCount val="1"/>
                <c:pt idx="0">
                  <c:v>Celkom Fashion leto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'T3'!$C$51:$AR$51</c:f>
              <c:numCache>
                <c:formatCode>0%</c:formatCode>
                <c:ptCount val="42"/>
                <c:pt idx="0">
                  <c:v>0.260784608001791</c:v>
                </c:pt>
                <c:pt idx="1">
                  <c:v>0.0</c:v>
                </c:pt>
                <c:pt idx="2">
                  <c:v>0.0</c:v>
                </c:pt>
                <c:pt idx="3">
                  <c:v>0.0</c:v>
                </c:pt>
                <c:pt idx="4">
                  <c:v>0.113354682506099</c:v>
                </c:pt>
                <c:pt idx="5">
                  <c:v>0.138580093256788</c:v>
                </c:pt>
                <c:pt idx="6">
                  <c:v>0.0829940321737568</c:v>
                </c:pt>
                <c:pt idx="7">
                  <c:v>0.08611129058256</c:v>
                </c:pt>
                <c:pt idx="8">
                  <c:v>0.0406879196893206</c:v>
                </c:pt>
                <c:pt idx="9">
                  <c:v>0.0</c:v>
                </c:pt>
                <c:pt idx="10">
                  <c:v>0.0391587702549885</c:v>
                </c:pt>
                <c:pt idx="11">
                  <c:v>0.0367311897124288</c:v>
                </c:pt>
                <c:pt idx="12">
                  <c:v>0.0130760371283323</c:v>
                </c:pt>
                <c:pt idx="13">
                  <c:v>0.0254078908039788</c:v>
                </c:pt>
                <c:pt idx="14">
                  <c:v>0.0134032737092302</c:v>
                </c:pt>
                <c:pt idx="15">
                  <c:v>0.0</c:v>
                </c:pt>
                <c:pt idx="16">
                  <c:v>0.0104923952664498</c:v>
                </c:pt>
                <c:pt idx="17">
                  <c:v>0.0</c:v>
                </c:pt>
                <c:pt idx="18">
                  <c:v>0.0188141138096648</c:v>
                </c:pt>
                <c:pt idx="19">
                  <c:v>0.0146171302339755</c:v>
                </c:pt>
                <c:pt idx="20">
                  <c:v>0.00895843564494731</c:v>
                </c:pt>
                <c:pt idx="21">
                  <c:v>0.00197718835114184</c:v>
                </c:pt>
                <c:pt idx="22">
                  <c:v>0.00197718835114184</c:v>
                </c:pt>
                <c:pt idx="23">
                  <c:v>0.0</c:v>
                </c:pt>
                <c:pt idx="24">
                  <c:v>0.010163086403456</c:v>
                </c:pt>
                <c:pt idx="25">
                  <c:v>0.00278768070395978</c:v>
                </c:pt>
                <c:pt idx="26">
                  <c:v>0.00690606661221422</c:v>
                </c:pt>
                <c:pt idx="27">
                  <c:v>0.00197718835114184</c:v>
                </c:pt>
                <c:pt idx="28">
                  <c:v>0.0</c:v>
                </c:pt>
                <c:pt idx="29">
                  <c:v>0.0171076463735018</c:v>
                </c:pt>
                <c:pt idx="30">
                  <c:v>0.0</c:v>
                </c:pt>
                <c:pt idx="31">
                  <c:v>0.0036343096584957</c:v>
                </c:pt>
                <c:pt idx="32">
                  <c:v>0.0</c:v>
                </c:pt>
                <c:pt idx="33">
                  <c:v>0.0</c:v>
                </c:pt>
                <c:pt idx="34">
                  <c:v>0.0</c:v>
                </c:pt>
                <c:pt idx="35">
                  <c:v>0.0</c:v>
                </c:pt>
                <c:pt idx="36">
                  <c:v>0.0</c:v>
                </c:pt>
                <c:pt idx="37">
                  <c:v>0.00278768070395978</c:v>
                </c:pt>
                <c:pt idx="38">
                  <c:v>0.0</c:v>
                </c:pt>
                <c:pt idx="39">
                  <c:v>0.0</c:v>
                </c:pt>
                <c:pt idx="40">
                  <c:v>0.0</c:v>
                </c:pt>
                <c:pt idx="41">
                  <c:v>0.469585912814367</c:v>
                </c:pt>
              </c:numCache>
            </c:numRef>
          </c:val>
        </c:ser>
        <c:ser>
          <c:idx val="11"/>
          <c:order val="9"/>
          <c:tx>
            <c:strRef>
              <c:f>'T3'!$B$52</c:f>
              <c:strCache>
                <c:ptCount val="1"/>
                <c:pt idx="0">
                  <c:v>250%</c:v>
                </c:pt>
              </c:strCache>
            </c:strRef>
          </c:tx>
          <c:spPr>
            <a:noFill/>
          </c:spPr>
          <c:invertIfNegative val="0"/>
          <c:dLbls>
            <c:delete val="1"/>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'T3'!$C$52:$AR$52</c:f>
              <c:numCache>
                <c:formatCode>0%</c:formatCode>
                <c:ptCount val="42"/>
                <c:pt idx="0">
                  <c:v>0.239215391998209</c:v>
                </c:pt>
                <c:pt idx="1">
                  <c:v>0.5</c:v>
                </c:pt>
                <c:pt idx="2">
                  <c:v>0.5</c:v>
                </c:pt>
                <c:pt idx="3">
                  <c:v>0.5</c:v>
                </c:pt>
                <c:pt idx="4">
                  <c:v>0.386645317493901</c:v>
                </c:pt>
                <c:pt idx="5">
                  <c:v>0.361419906743212</c:v>
                </c:pt>
                <c:pt idx="6">
                  <c:v>0.417005967826244</c:v>
                </c:pt>
                <c:pt idx="7">
                  <c:v>0.413888709417441</c:v>
                </c:pt>
                <c:pt idx="8">
                  <c:v>0.459312080310681</c:v>
                </c:pt>
                <c:pt idx="9">
                  <c:v>0.5</c:v>
                </c:pt>
                <c:pt idx="10">
                  <c:v>0.460841229745011</c:v>
                </c:pt>
                <c:pt idx="11">
                  <c:v>0.463268810287572</c:v>
                </c:pt>
                <c:pt idx="12">
                  <c:v>0.486923962871669</c:v>
                </c:pt>
                <c:pt idx="13">
                  <c:v>0.474592109196021</c:v>
                </c:pt>
                <c:pt idx="14">
                  <c:v>0.48659672629077</c:v>
                </c:pt>
                <c:pt idx="15">
                  <c:v>0.5</c:v>
                </c:pt>
                <c:pt idx="16">
                  <c:v>0.48950760473355</c:v>
                </c:pt>
                <c:pt idx="17">
                  <c:v>0.5</c:v>
                </c:pt>
                <c:pt idx="18">
                  <c:v>0.481185886190335</c:v>
                </c:pt>
                <c:pt idx="19">
                  <c:v>0.485382869766026</c:v>
                </c:pt>
                <c:pt idx="20">
                  <c:v>0.491041564355054</c:v>
                </c:pt>
                <c:pt idx="21">
                  <c:v>0.498022811648859</c:v>
                </c:pt>
                <c:pt idx="22">
                  <c:v>0.498022811648859</c:v>
                </c:pt>
                <c:pt idx="23">
                  <c:v>0.5</c:v>
                </c:pt>
                <c:pt idx="24">
                  <c:v>0.489836913596545</c:v>
                </c:pt>
                <c:pt idx="25">
                  <c:v>0.497212319296041</c:v>
                </c:pt>
                <c:pt idx="26">
                  <c:v>0.493093933387786</c:v>
                </c:pt>
                <c:pt idx="27">
                  <c:v>0.498022811648859</c:v>
                </c:pt>
                <c:pt idx="28">
                  <c:v>0.5</c:v>
                </c:pt>
                <c:pt idx="29">
                  <c:v>0.482892353626498</c:v>
                </c:pt>
                <c:pt idx="30">
                  <c:v>0.5</c:v>
                </c:pt>
                <c:pt idx="31">
                  <c:v>0.496365690341505</c:v>
                </c:pt>
                <c:pt idx="32">
                  <c:v>0.5</c:v>
                </c:pt>
                <c:pt idx="33">
                  <c:v>0.5</c:v>
                </c:pt>
                <c:pt idx="34">
                  <c:v>0.5</c:v>
                </c:pt>
                <c:pt idx="35">
                  <c:v>0.5</c:v>
                </c:pt>
                <c:pt idx="36">
                  <c:v>0.5</c:v>
                </c:pt>
                <c:pt idx="37">
                  <c:v>0.497212319296041</c:v>
                </c:pt>
                <c:pt idx="38">
                  <c:v>0.5</c:v>
                </c:pt>
                <c:pt idx="39">
                  <c:v>0.5</c:v>
                </c:pt>
                <c:pt idx="40">
                  <c:v>0.5</c:v>
                </c:pt>
                <c:pt idx="41">
                  <c:v>0.0304140871856333</c:v>
                </c:pt>
              </c:numCache>
            </c:numRef>
          </c:val>
        </c:ser>
        <c:ser>
          <c:idx val="12"/>
          <c:order val="10"/>
          <c:tx>
            <c:strRef>
              <c:f>'T3'!$B$53</c:f>
              <c:strCache>
                <c:ptCount val="1"/>
                <c:pt idx="0">
                  <c:v>Celkom Fashion jar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'T3'!$C$42:$AR$42</c:f>
              <c:strCache>
                <c:ptCount val="42"/>
                <c:pt idx="0">
                  <c:v>Bonprix</c:v>
                </c:pt>
                <c:pt idx="1">
                  <c:v>AliExpress</c:v>
                </c:pt>
                <c:pt idx="2">
                  <c:v>H&amp;M</c:v>
                </c:pt>
                <c:pt idx="3">
                  <c:v>New Yorker</c:v>
                </c:pt>
                <c:pt idx="4">
                  <c:v>Tchibo</c:v>
                </c:pt>
                <c:pt idx="5">
                  <c:v>Zlavomat/Slevomat</c:v>
                </c:pt>
                <c:pt idx="6">
                  <c:v>Mall</c:v>
                </c:pt>
                <c:pt idx="7">
                  <c:v>topankovo.sk</c:v>
                </c:pt>
                <c:pt idx="8">
                  <c:v>imoda.sk</c:v>
                </c:pt>
                <c:pt idx="9">
                  <c:v>Otto</c:v>
                </c:pt>
                <c:pt idx="10">
                  <c:v>Fashion Days</c:v>
                </c:pt>
                <c:pt idx="11">
                  <c:v>Stilago</c:v>
                </c:pt>
                <c:pt idx="12">
                  <c:v>Astratex</c:v>
                </c:pt>
                <c:pt idx="13">
                  <c:v>Aukro</c:v>
                </c:pt>
                <c:pt idx="14">
                  <c:v>Outlet Expert</c:v>
                </c:pt>
                <c:pt idx="15">
                  <c:v>Wayfarer</c:v>
                </c:pt>
                <c:pt idx="16">
                  <c:v>Zoot</c:v>
                </c:pt>
                <c:pt idx="17">
                  <c:v>jej.sk</c:v>
                </c:pt>
                <c:pt idx="18">
                  <c:v>www.snowboard-online.cz</c:v>
                </c:pt>
                <c:pt idx="19">
                  <c:v>Bigbrands</c:v>
                </c:pt>
                <c:pt idx="20">
                  <c:v>Skateshop</c:v>
                </c:pt>
                <c:pt idx="21">
                  <c:v>STOKLASA</c:v>
                </c:pt>
                <c:pt idx="22">
                  <c:v>Bonami</c:v>
                </c:pt>
                <c:pt idx="23">
                  <c:v>Domodi</c:v>
                </c:pt>
                <c:pt idx="24">
                  <c:v>Queens</c:v>
                </c:pt>
                <c:pt idx="25">
                  <c:v>Answear</c:v>
                </c:pt>
                <c:pt idx="26">
                  <c:v>Sam73</c:v>
                </c:pt>
                <c:pt idx="27">
                  <c:v>Topgal</c:v>
                </c:pt>
                <c:pt idx="28">
                  <c:v>Botyk</c:v>
                </c:pt>
                <c:pt idx="29">
                  <c:v>Bushman</c:v>
                </c:pt>
                <c:pt idx="30">
                  <c:v>Catgang</c:v>
                </c:pt>
                <c:pt idx="31">
                  <c:v>Fler</c:v>
                </c:pt>
                <c:pt idx="32">
                  <c:v>Fresh labels</c:v>
                </c:pt>
                <c:pt idx="33">
                  <c:v>Girlshop</c:v>
                </c:pt>
                <c:pt idx="34">
                  <c:v>LORIA</c:v>
                </c:pt>
                <c:pt idx="35">
                  <c:v>Represhop.eu</c:v>
                </c:pt>
                <c:pt idx="36">
                  <c:v>Tamsinlondon</c:v>
                </c:pt>
                <c:pt idx="37">
                  <c:v>UrbanLux</c:v>
                </c:pt>
                <c:pt idx="38">
                  <c:v>UrbanStore</c:v>
                </c:pt>
                <c:pt idx="39">
                  <c:v>Vinted</c:v>
                </c:pt>
                <c:pt idx="40">
                  <c:v>Youngprimitive</c:v>
                </c:pt>
                <c:pt idx="41">
                  <c:v>V žiadnom</c:v>
                </c:pt>
              </c:strCache>
            </c:strRef>
          </c:cat>
          <c:val>
            <c:numRef>
              <c:f>'T3'!$C$53:$AR$53</c:f>
              <c:numCache>
                <c:formatCode>0%</c:formatCode>
                <c:ptCount val="42"/>
                <c:pt idx="0">
                  <c:v>0.37</c:v>
                </c:pt>
                <c:pt idx="1">
                  <c:v>0.0</c:v>
                </c:pt>
                <c:pt idx="2">
                  <c:v>0.0</c:v>
                </c:pt>
                <c:pt idx="3">
                  <c:v>0.0</c:v>
                </c:pt>
                <c:pt idx="4">
                  <c:v>0.125</c:v>
                </c:pt>
                <c:pt idx="5">
                  <c:v>0.135</c:v>
                </c:pt>
                <c:pt idx="6">
                  <c:v>0.075</c:v>
                </c:pt>
                <c:pt idx="7">
                  <c:v>0.11</c:v>
                </c:pt>
                <c:pt idx="8">
                  <c:v>0.04</c:v>
                </c:pt>
                <c:pt idx="9">
                  <c:v>0.0</c:v>
                </c:pt>
                <c:pt idx="10">
                  <c:v>0.04</c:v>
                </c:pt>
                <c:pt idx="11">
                  <c:v>0.025</c:v>
                </c:pt>
                <c:pt idx="12">
                  <c:v>0.015</c:v>
                </c:pt>
                <c:pt idx="13">
                  <c:v>0.01</c:v>
                </c:pt>
                <c:pt idx="14">
                  <c:v>0.015</c:v>
                </c:pt>
                <c:pt idx="15">
                  <c:v>0.0</c:v>
                </c:pt>
                <c:pt idx="16">
                  <c:v>0.015</c:v>
                </c:pt>
                <c:pt idx="17">
                  <c:v>0.0</c:v>
                </c:pt>
                <c:pt idx="18">
                  <c:v>0.03</c:v>
                </c:pt>
                <c:pt idx="19">
                  <c:v>0.01</c:v>
                </c:pt>
                <c:pt idx="20">
                  <c:v>0.02</c:v>
                </c:pt>
                <c:pt idx="21">
                  <c:v>0.0</c:v>
                </c:pt>
                <c:pt idx="22">
                  <c:v>0.0</c:v>
                </c:pt>
                <c:pt idx="23">
                  <c:v>0.0</c:v>
                </c:pt>
                <c:pt idx="24">
                  <c:v>0.0</c:v>
                </c:pt>
                <c:pt idx="25">
                  <c:v>0.00500000000000001</c:v>
                </c:pt>
                <c:pt idx="26">
                  <c:v>0.01</c:v>
                </c:pt>
                <c:pt idx="27">
                  <c:v>0.00500000000000001</c:v>
                </c:pt>
                <c:pt idx="28">
                  <c:v>0.0</c:v>
                </c:pt>
                <c:pt idx="29">
                  <c:v>0.01</c:v>
                </c:pt>
                <c:pt idx="30">
                  <c:v>0.0</c:v>
                </c:pt>
                <c:pt idx="31">
                  <c:v>0.00500000000000001</c:v>
                </c:pt>
                <c:pt idx="32">
                  <c:v>0.0</c:v>
                </c:pt>
                <c:pt idx="33">
                  <c:v>0.0</c:v>
                </c:pt>
                <c:pt idx="34">
                  <c:v>0.0</c:v>
                </c:pt>
                <c:pt idx="35">
                  <c:v>0.0</c:v>
                </c:pt>
                <c:pt idx="36">
                  <c:v>0.0</c:v>
                </c:pt>
                <c:pt idx="37">
                  <c:v>0.0</c:v>
                </c:pt>
                <c:pt idx="38">
                  <c:v>0.0</c:v>
                </c:pt>
                <c:pt idx="39">
                  <c:v>0.0</c:v>
                </c:pt>
                <c:pt idx="40">
                  <c:v>0.0</c:v>
                </c:pt>
                <c:pt idx="41">
                  <c:v>0.37</c:v>
                </c:pt>
              </c:numCache>
            </c:numRef>
          </c:val>
        </c:ser>
        <c:dLbls>
          <c:showLegendKey val="0"/>
          <c:showVal val="1"/>
          <c:showCatName val="0"/>
          <c:showSerName val="0"/>
          <c:showPercent val="0"/>
          <c:showBubbleSize val="0"/>
        </c:dLbls>
        <c:gapWidth val="91"/>
        <c:overlap val="100"/>
        <c:axId val="-2090476832"/>
        <c:axId val="-2090508864"/>
      </c:barChart>
      <c:catAx>
        <c:axId val="-2090476832"/>
        <c:scaling>
          <c:orientation val="maxMin"/>
        </c:scaling>
        <c:delete val="0"/>
        <c:axPos val="l"/>
        <c:numFmt formatCode="General" sourceLinked="1"/>
        <c:majorTickMark val="out"/>
        <c:minorTickMark val="out"/>
        <c:tickLblPos val="nextTo"/>
        <c:spPr>
          <a:ln>
            <a:noFill/>
          </a:ln>
        </c:spPr>
        <c:txPr>
          <a:bodyPr rot="0" vert="horz"/>
          <a:lstStyle/>
          <a:p>
            <a:pPr>
              <a:defRPr sz="700"/>
            </a:pPr>
            <a:endParaRPr lang="en-US"/>
          </a:p>
        </c:txPr>
        <c:crossAx val="-2090508864"/>
        <c:crosses val="autoZero"/>
        <c:auto val="1"/>
        <c:lblAlgn val="ctr"/>
        <c:lblOffset val="100"/>
        <c:noMultiLvlLbl val="0"/>
      </c:catAx>
      <c:valAx>
        <c:axId val="-2090508864"/>
        <c:scaling>
          <c:orientation val="minMax"/>
        </c:scaling>
        <c:delete val="1"/>
        <c:axPos val="t"/>
        <c:numFmt formatCode="0%" sourceLinked="1"/>
        <c:majorTickMark val="out"/>
        <c:minorTickMark val="none"/>
        <c:tickLblPos val="none"/>
        <c:crossAx val="-2090476832"/>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'T4'!$B$43</c:f>
              <c:strCache>
                <c:ptCount val="1"/>
                <c:pt idx="0">
                  <c:v>Celkom SR</c:v>
                </c:pt>
              </c:strCache>
            </c:strRef>
          </c:tx>
          <c:spPr>
            <a:solidFill>
              <a:srgbClr val="002F5E"/>
            </a:solidFill>
            <a:ln w="25400">
              <a:noFill/>
            </a:ln>
          </c:spPr>
          <c:invertIfNegative val="0"/>
          <c:dLbls>
            <c:dLbl>
              <c:idx val="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3"/>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4"/>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6"/>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7"/>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8"/>
              <c:layout>
                <c:manualLayout>
                  <c:x val="0.0138288801715737"/>
                  <c:y val="2.0787980888362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9"/>
              <c:dLblPos val="inBase"/>
              <c:showLegendKey val="0"/>
              <c:showVal val="1"/>
              <c:showCatName val="0"/>
              <c:showSerName val="0"/>
              <c:showPercent val="0"/>
              <c:showBubbleSize val="0"/>
              <c:extLst>
                <c:ext xmlns:c15="http://schemas.microsoft.com/office/drawing/2012/chart" uri="{CE6537A1-D6FC-4f65-9D91-7224C49458BB}"/>
              </c:extLst>
            </c:dLbl>
            <c:dLbl>
              <c:idx val="10"/>
              <c:dLblPos val="inBase"/>
              <c:showLegendKey val="0"/>
              <c:showVal val="1"/>
              <c:showCatName val="0"/>
              <c:showSerName val="0"/>
              <c:showPercent val="0"/>
              <c:showBubbleSize val="0"/>
              <c:extLst>
                <c:ext xmlns:c15="http://schemas.microsoft.com/office/drawing/2012/chart" uri="{CE6537A1-D6FC-4f65-9D91-7224C49458BB}"/>
              </c:extLst>
            </c:dLbl>
            <c:dLbl>
              <c:idx val="11"/>
              <c:dLblPos val="inBase"/>
              <c:showLegendKey val="0"/>
              <c:showVal val="1"/>
              <c:showCatName val="0"/>
              <c:showSerName val="0"/>
              <c:showPercent val="0"/>
              <c:showBubbleSize val="0"/>
              <c:extLst>
                <c:ext xmlns:c15="http://schemas.microsoft.com/office/drawing/2012/chart" uri="{CE6537A1-D6FC-4f65-9D91-7224C49458BB}"/>
              </c:extLst>
            </c:dLbl>
            <c:dLbl>
              <c:idx val="12"/>
              <c:dLblPos val="inBase"/>
              <c:showLegendKey val="0"/>
              <c:showVal val="1"/>
              <c:showCatName val="0"/>
              <c:showSerName val="0"/>
              <c:showPercent val="0"/>
              <c:showBubbleSize val="0"/>
              <c:extLst>
                <c:ext xmlns:c15="http://schemas.microsoft.com/office/drawing/2012/chart" uri="{CE6537A1-D6FC-4f65-9D91-7224C49458BB}"/>
              </c:extLst>
            </c:dLbl>
            <c:dLbl>
              <c:idx val="13"/>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dLblPos val="inBase"/>
              <c:showLegendKey val="0"/>
              <c:showVal val="1"/>
              <c:showCatName val="0"/>
              <c:showSerName val="0"/>
              <c:showPercent val="0"/>
              <c:showBubbleSize val="0"/>
              <c:extLst>
                <c:ext xmlns:c15="http://schemas.microsoft.com/office/drawing/2012/chart" uri="{CE6537A1-D6FC-4f65-9D91-7224C49458BB}"/>
              </c:extLst>
            </c:dLbl>
            <c:dLbl>
              <c:idx val="41"/>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'T4'!$C$43:$AR$43</c:f>
              <c:numCache>
                <c:formatCode>0%</c:formatCode>
                <c:ptCount val="42"/>
                <c:pt idx="0">
                  <c:v>0.236388630695757</c:v>
                </c:pt>
                <c:pt idx="1">
                  <c:v>0.218001967977265</c:v>
                </c:pt>
                <c:pt idx="2">
                  <c:v>0.196738494919556</c:v>
                </c:pt>
                <c:pt idx="3">
                  <c:v>0.176244619849989</c:v>
                </c:pt>
                <c:pt idx="4">
                  <c:v>0.148757490919151</c:v>
                </c:pt>
                <c:pt idx="5">
                  <c:v>0.132873186587476</c:v>
                </c:pt>
                <c:pt idx="6">
                  <c:v>0.0888144458003655</c:v>
                </c:pt>
                <c:pt idx="7">
                  <c:v>0.0846836966787436</c:v>
                </c:pt>
                <c:pt idx="8">
                  <c:v>0.0529782598214964</c:v>
                </c:pt>
                <c:pt idx="9">
                  <c:v>0.0425815876014688</c:v>
                </c:pt>
                <c:pt idx="10">
                  <c:v>0.0383574302250081</c:v>
                </c:pt>
                <c:pt idx="11">
                  <c:v>0.0324860193996391</c:v>
                </c:pt>
                <c:pt idx="12">
                  <c:v>0.0239752275870204</c:v>
                </c:pt>
                <c:pt idx="13">
                  <c:v>0.0173445321812318</c:v>
                </c:pt>
                <c:pt idx="14">
                  <c:v>0.0156564686175457</c:v>
                </c:pt>
                <c:pt idx="15">
                  <c:v>0.0129626383654446</c:v>
                </c:pt>
                <c:pt idx="16">
                  <c:v>0.0114092424121544</c:v>
                </c:pt>
                <c:pt idx="17">
                  <c:v>0.0109881126955568</c:v>
                </c:pt>
                <c:pt idx="18">
                  <c:v>0.0107732763737327</c:v>
                </c:pt>
                <c:pt idx="19">
                  <c:v>0.0105579246078364</c:v>
                </c:pt>
                <c:pt idx="20">
                  <c:v>0.010217777667242</c:v>
                </c:pt>
                <c:pt idx="21">
                  <c:v>0.00703590986060501</c:v>
                </c:pt>
                <c:pt idx="22">
                  <c:v>0.00637534177661202</c:v>
                </c:pt>
                <c:pt idx="23">
                  <c:v>0.00522139641206889</c:v>
                </c:pt>
                <c:pt idx="24">
                  <c:v>0.00482034658967507</c:v>
                </c:pt>
                <c:pt idx="25">
                  <c:v>0.00341564475658521</c:v>
                </c:pt>
                <c:pt idx="26">
                  <c:v>0.00279048137524269</c:v>
                </c:pt>
                <c:pt idx="27">
                  <c:v>0.00279048137524269</c:v>
                </c:pt>
                <c:pt idx="28">
                  <c:v>0.00277155908430565</c:v>
                </c:pt>
                <c:pt idx="29">
                  <c:v>0.00244983732776322</c:v>
                </c:pt>
                <c:pt idx="30">
                  <c:v>0.00244983732776322</c:v>
                </c:pt>
                <c:pt idx="31">
                  <c:v>0.00138577954215283</c:v>
                </c:pt>
                <c:pt idx="32">
                  <c:v>0.0</c:v>
                </c:pt>
                <c:pt idx="33">
                  <c:v>0.0</c:v>
                </c:pt>
                <c:pt idx="34">
                  <c:v>0.0</c:v>
                </c:pt>
                <c:pt idx="35">
                  <c:v>0.0</c:v>
                </c:pt>
                <c:pt idx="36">
                  <c:v>0.0</c:v>
                </c:pt>
                <c:pt idx="37">
                  <c:v>0.0</c:v>
                </c:pt>
                <c:pt idx="38">
                  <c:v>0.0</c:v>
                </c:pt>
                <c:pt idx="39">
                  <c:v>0.0</c:v>
                </c:pt>
                <c:pt idx="40">
                  <c:v>0.0</c:v>
                </c:pt>
                <c:pt idx="41">
                  <c:v>0.238160263088264</c:v>
                </c:pt>
              </c:numCache>
            </c:numRef>
          </c:val>
        </c:ser>
        <c:ser>
          <c:idx val="1"/>
          <c:order val="1"/>
          <c:tx>
            <c:strRef>
              <c:f>'T4'!$B$44</c:f>
              <c:strCache>
                <c:ptCount val="1"/>
                <c:pt idx="0">
                  <c:v>40%</c:v>
                </c:pt>
              </c:strCache>
            </c:strRef>
          </c:tx>
          <c:spPr>
            <a:noFill/>
            <a:ln w="25400">
              <a:noFill/>
            </a:ln>
          </c:spPr>
          <c:invertIfNegative val="0"/>
          <c:dLbls>
            <c:delete val="1"/>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'T4'!$C$44:$AR$44</c:f>
              <c:numCache>
                <c:formatCode>0%</c:formatCode>
                <c:ptCount val="42"/>
                <c:pt idx="0">
                  <c:v>0.163611369304243</c:v>
                </c:pt>
                <c:pt idx="1">
                  <c:v>0.181998032022736</c:v>
                </c:pt>
                <c:pt idx="2">
                  <c:v>0.203261505080444</c:v>
                </c:pt>
                <c:pt idx="3">
                  <c:v>0.223755380150011</c:v>
                </c:pt>
                <c:pt idx="4">
                  <c:v>0.251242509080849</c:v>
                </c:pt>
                <c:pt idx="5">
                  <c:v>0.267126813412524</c:v>
                </c:pt>
                <c:pt idx="6">
                  <c:v>0.311185554199635</c:v>
                </c:pt>
                <c:pt idx="7">
                  <c:v>0.315316303321258</c:v>
                </c:pt>
                <c:pt idx="8">
                  <c:v>0.347021740178504</c:v>
                </c:pt>
                <c:pt idx="9">
                  <c:v>0.357418412398531</c:v>
                </c:pt>
                <c:pt idx="10">
                  <c:v>0.361642569774993</c:v>
                </c:pt>
                <c:pt idx="11">
                  <c:v>0.367513980600361</c:v>
                </c:pt>
                <c:pt idx="12">
                  <c:v>0.376024772412981</c:v>
                </c:pt>
                <c:pt idx="13">
                  <c:v>0.382655467818769</c:v>
                </c:pt>
                <c:pt idx="14">
                  <c:v>0.384343531382455</c:v>
                </c:pt>
                <c:pt idx="15">
                  <c:v>0.387037361634556</c:v>
                </c:pt>
                <c:pt idx="16">
                  <c:v>0.388590757587847</c:v>
                </c:pt>
                <c:pt idx="17">
                  <c:v>0.389011887304444</c:v>
                </c:pt>
                <c:pt idx="18">
                  <c:v>0.389226723626268</c:v>
                </c:pt>
                <c:pt idx="19">
                  <c:v>0.389442075392165</c:v>
                </c:pt>
                <c:pt idx="20">
                  <c:v>0.389782222332759</c:v>
                </c:pt>
                <c:pt idx="21">
                  <c:v>0.392964090139396</c:v>
                </c:pt>
                <c:pt idx="22">
                  <c:v>0.393624658223388</c:v>
                </c:pt>
                <c:pt idx="23">
                  <c:v>0.394778603587932</c:v>
                </c:pt>
                <c:pt idx="24">
                  <c:v>0.395179653410325</c:v>
                </c:pt>
                <c:pt idx="25">
                  <c:v>0.396584355243416</c:v>
                </c:pt>
                <c:pt idx="26">
                  <c:v>0.397209518624757</c:v>
                </c:pt>
                <c:pt idx="27">
                  <c:v>0.397209518624757</c:v>
                </c:pt>
                <c:pt idx="28">
                  <c:v>0.397228440915695</c:v>
                </c:pt>
                <c:pt idx="29">
                  <c:v>0.397550162672238</c:v>
                </c:pt>
                <c:pt idx="30">
                  <c:v>0.397550162672238</c:v>
                </c:pt>
                <c:pt idx="31">
                  <c:v>0.398614220457848</c:v>
                </c:pt>
                <c:pt idx="32">
                  <c:v>0.4</c:v>
                </c:pt>
                <c:pt idx="33">
                  <c:v>0.4</c:v>
                </c:pt>
                <c:pt idx="34">
                  <c:v>0.4</c:v>
                </c:pt>
                <c:pt idx="35">
                  <c:v>0.4</c:v>
                </c:pt>
                <c:pt idx="36">
                  <c:v>0.4</c:v>
                </c:pt>
                <c:pt idx="37">
                  <c:v>0.4</c:v>
                </c:pt>
                <c:pt idx="38">
                  <c:v>0.4</c:v>
                </c:pt>
                <c:pt idx="39">
                  <c:v>0.4</c:v>
                </c:pt>
                <c:pt idx="40">
                  <c:v>0.4</c:v>
                </c:pt>
                <c:pt idx="41">
                  <c:v>0.161839736911736</c:v>
                </c:pt>
              </c:numCache>
            </c:numRef>
          </c:val>
        </c:ser>
        <c:ser>
          <c:idx val="2"/>
          <c:order val="2"/>
          <c:tx>
            <c:strRef>
              <c:f>'T4'!$B$45</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'T4'!$C$45:$AR$45</c:f>
              <c:numCache>
                <c:formatCode>0%</c:formatCode>
                <c:ptCount val="42"/>
                <c:pt idx="0">
                  <c:v>0.203861307241845</c:v>
                </c:pt>
                <c:pt idx="1">
                  <c:v>0.150515302702027</c:v>
                </c:pt>
                <c:pt idx="2">
                  <c:v>0.0720149583302967</c:v>
                </c:pt>
                <c:pt idx="3">
                  <c:v>0.162846272169986</c:v>
                </c:pt>
                <c:pt idx="4">
                  <c:v>0.16552730382757</c:v>
                </c:pt>
                <c:pt idx="5">
                  <c:v>0.139613656909226</c:v>
                </c:pt>
                <c:pt idx="6">
                  <c:v>0.0462591383997887</c:v>
                </c:pt>
                <c:pt idx="7">
                  <c:v>0.10278359506711</c:v>
                </c:pt>
                <c:pt idx="8">
                  <c:v>0.0294644162887104</c:v>
                </c:pt>
                <c:pt idx="9">
                  <c:v>0.0495312248870476</c:v>
                </c:pt>
                <c:pt idx="10">
                  <c:v>0.0260219538788034</c:v>
                </c:pt>
                <c:pt idx="11">
                  <c:v>0.00708686614002971</c:v>
                </c:pt>
                <c:pt idx="12">
                  <c:v>0.0</c:v>
                </c:pt>
                <c:pt idx="13">
                  <c:v>0.0216329156629531</c:v>
                </c:pt>
                <c:pt idx="14">
                  <c:v>0.0074591833828936</c:v>
                </c:pt>
                <c:pt idx="15">
                  <c:v>0.0198648672781216</c:v>
                </c:pt>
                <c:pt idx="16">
                  <c:v>0.0</c:v>
                </c:pt>
                <c:pt idx="17">
                  <c:v>0.0141737322800594</c:v>
                </c:pt>
                <c:pt idx="18">
                  <c:v>0.00531881775519828</c:v>
                </c:pt>
                <c:pt idx="19">
                  <c:v>0.0106376355103965</c:v>
                </c:pt>
                <c:pt idx="20">
                  <c:v>0.0212605984200891</c:v>
                </c:pt>
                <c:pt idx="21">
                  <c:v>0.00531881775519828</c:v>
                </c:pt>
                <c:pt idx="22">
                  <c:v>0.0074591833828936</c:v>
                </c:pt>
                <c:pt idx="23">
                  <c:v>0.0</c:v>
                </c:pt>
                <c:pt idx="24">
                  <c:v>0.0</c:v>
                </c:pt>
                <c:pt idx="25">
                  <c:v>0.0</c:v>
                </c:pt>
                <c:pt idx="26">
                  <c:v>0.0</c:v>
                </c:pt>
                <c:pt idx="27">
                  <c:v>0.0</c:v>
                </c:pt>
                <c:pt idx="28">
                  <c:v>0.0</c:v>
                </c:pt>
                <c:pt idx="29">
                  <c:v>0.0</c:v>
                </c:pt>
                <c:pt idx="30">
                  <c:v>0.0</c:v>
                </c:pt>
                <c:pt idx="31">
                  <c:v>0.0</c:v>
                </c:pt>
                <c:pt idx="32">
                  <c:v>0.0</c:v>
                </c:pt>
                <c:pt idx="33">
                  <c:v>0.0</c:v>
                </c:pt>
                <c:pt idx="34">
                  <c:v>0.0</c:v>
                </c:pt>
                <c:pt idx="35">
                  <c:v>0.0</c:v>
                </c:pt>
                <c:pt idx="36">
                  <c:v>0.0</c:v>
                </c:pt>
                <c:pt idx="37">
                  <c:v>0.0</c:v>
                </c:pt>
                <c:pt idx="38">
                  <c:v>0.0</c:v>
                </c:pt>
                <c:pt idx="39">
                  <c:v>0.0</c:v>
                </c:pt>
                <c:pt idx="40">
                  <c:v>0.0</c:v>
                </c:pt>
                <c:pt idx="41">
                  <c:v>0.331192259817008</c:v>
                </c:pt>
              </c:numCache>
            </c:numRef>
          </c:val>
        </c:ser>
        <c:ser>
          <c:idx val="3"/>
          <c:order val="3"/>
          <c:tx>
            <c:strRef>
              <c:f>'T4'!$B$46</c:f>
              <c:strCache>
                <c:ptCount val="1"/>
                <c:pt idx="0">
                  <c:v>80%</c:v>
                </c:pt>
              </c:strCache>
            </c:strRef>
          </c:tx>
          <c:spPr>
            <a:noFill/>
            <a:ln w="25400">
              <a:noFill/>
            </a:ln>
          </c:spPr>
          <c:invertIfNegative val="0"/>
          <c:dLbls>
            <c:delete val="1"/>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'T4'!$C$46:$AR$46</c:f>
              <c:numCache>
                <c:formatCode>0%</c:formatCode>
                <c:ptCount val="42"/>
                <c:pt idx="0">
                  <c:v>0.196138692758155</c:v>
                </c:pt>
                <c:pt idx="1">
                  <c:v>0.249484697297973</c:v>
                </c:pt>
                <c:pt idx="2">
                  <c:v>0.327985041669704</c:v>
                </c:pt>
                <c:pt idx="3">
                  <c:v>0.237153727830014</c:v>
                </c:pt>
                <c:pt idx="4">
                  <c:v>0.23447269617243</c:v>
                </c:pt>
                <c:pt idx="5">
                  <c:v>0.260386343090775</c:v>
                </c:pt>
                <c:pt idx="6">
                  <c:v>0.353740861600211</c:v>
                </c:pt>
                <c:pt idx="7">
                  <c:v>0.297216404932891</c:v>
                </c:pt>
                <c:pt idx="8">
                  <c:v>0.37053558371129</c:v>
                </c:pt>
                <c:pt idx="9">
                  <c:v>0.350468775112954</c:v>
                </c:pt>
                <c:pt idx="10">
                  <c:v>0.373978046121197</c:v>
                </c:pt>
                <c:pt idx="11">
                  <c:v>0.392913133859971</c:v>
                </c:pt>
                <c:pt idx="12">
                  <c:v>0.4</c:v>
                </c:pt>
                <c:pt idx="13">
                  <c:v>0.378367084337048</c:v>
                </c:pt>
                <c:pt idx="14">
                  <c:v>0.392540816617106</c:v>
                </c:pt>
                <c:pt idx="15">
                  <c:v>0.380135132721878</c:v>
                </c:pt>
                <c:pt idx="16">
                  <c:v>0.4</c:v>
                </c:pt>
                <c:pt idx="17">
                  <c:v>0.385826267719943</c:v>
                </c:pt>
                <c:pt idx="18">
                  <c:v>0.394681182244803</c:v>
                </c:pt>
                <c:pt idx="19">
                  <c:v>0.389362364489605</c:v>
                </c:pt>
                <c:pt idx="20">
                  <c:v>0.378739401579911</c:v>
                </c:pt>
                <c:pt idx="21">
                  <c:v>0.394681182244803</c:v>
                </c:pt>
                <c:pt idx="22">
                  <c:v>0.392540816617106</c:v>
                </c:pt>
                <c:pt idx="23">
                  <c:v>0.4</c:v>
                </c:pt>
                <c:pt idx="24">
                  <c:v>0.4</c:v>
                </c:pt>
                <c:pt idx="25">
                  <c:v>0.4</c:v>
                </c:pt>
                <c:pt idx="26">
                  <c:v>0.4</c:v>
                </c:pt>
                <c:pt idx="27">
                  <c:v>0.4</c:v>
                </c:pt>
                <c:pt idx="28">
                  <c:v>0.4</c:v>
                </c:pt>
                <c:pt idx="29">
                  <c:v>0.4</c:v>
                </c:pt>
                <c:pt idx="30">
                  <c:v>0.4</c:v>
                </c:pt>
                <c:pt idx="31">
                  <c:v>0.4</c:v>
                </c:pt>
                <c:pt idx="32">
                  <c:v>0.4</c:v>
                </c:pt>
                <c:pt idx="33">
                  <c:v>0.4</c:v>
                </c:pt>
                <c:pt idx="34">
                  <c:v>0.4</c:v>
                </c:pt>
                <c:pt idx="35">
                  <c:v>0.4</c:v>
                </c:pt>
                <c:pt idx="36">
                  <c:v>0.4</c:v>
                </c:pt>
                <c:pt idx="37">
                  <c:v>0.4</c:v>
                </c:pt>
                <c:pt idx="38">
                  <c:v>0.4</c:v>
                </c:pt>
                <c:pt idx="39">
                  <c:v>0.4</c:v>
                </c:pt>
                <c:pt idx="40">
                  <c:v>0.4</c:v>
                </c:pt>
                <c:pt idx="41">
                  <c:v>0.0688077401829925</c:v>
                </c:pt>
              </c:numCache>
            </c:numRef>
          </c:val>
        </c:ser>
        <c:ser>
          <c:idx val="4"/>
          <c:order val="4"/>
          <c:tx>
            <c:strRef>
              <c:f>'T4'!$B$47</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'T4'!$C$47:$AR$47</c:f>
              <c:numCache>
                <c:formatCode>0%</c:formatCode>
                <c:ptCount val="42"/>
                <c:pt idx="0">
                  <c:v>0.266485737820932</c:v>
                </c:pt>
                <c:pt idx="1">
                  <c:v>0.280446497026436</c:v>
                </c:pt>
                <c:pt idx="2">
                  <c:v>0.312143552672812</c:v>
                </c:pt>
                <c:pt idx="3">
                  <c:v>0.188641935786442</c:v>
                </c:pt>
                <c:pt idx="4">
                  <c:v>0.133240602285846</c:v>
                </c:pt>
                <c:pt idx="5">
                  <c:v>0.126636317524602</c:v>
                </c:pt>
                <c:pt idx="6">
                  <c:v>0.128190315364138</c:v>
                </c:pt>
                <c:pt idx="7">
                  <c:v>0.0679360973405654</c:v>
                </c:pt>
                <c:pt idx="8">
                  <c:v>0.0747353118191371</c:v>
                </c:pt>
                <c:pt idx="9">
                  <c:v>0.036151179081643</c:v>
                </c:pt>
                <c:pt idx="10">
                  <c:v>0.0497712852124257</c:v>
                </c:pt>
                <c:pt idx="11">
                  <c:v>0.0559875238387094</c:v>
                </c:pt>
                <c:pt idx="12">
                  <c:v>0.0461591922178452</c:v>
                </c:pt>
                <c:pt idx="13">
                  <c:v>0.0133765470125146</c:v>
                </c:pt>
                <c:pt idx="14">
                  <c:v>0.0232413094727272</c:v>
                </c:pt>
                <c:pt idx="15">
                  <c:v>0.00657609619324107</c:v>
                </c:pt>
                <c:pt idx="16">
                  <c:v>0.021966065250106</c:v>
                </c:pt>
                <c:pt idx="17">
                  <c:v>0.00804050054324812</c:v>
                </c:pt>
                <c:pt idx="18">
                  <c:v>0.0158202156211153</c:v>
                </c:pt>
                <c:pt idx="19">
                  <c:v>0.0104841691518489</c:v>
                </c:pt>
                <c:pt idx="20">
                  <c:v>0.0</c:v>
                </c:pt>
                <c:pt idx="21">
                  <c:v>0.00862471273623793</c:v>
                </c:pt>
                <c:pt idx="22">
                  <c:v>0.00537247730861489</c:v>
                </c:pt>
                <c:pt idx="23">
                  <c:v>0.0100526862468966</c:v>
                </c:pt>
                <c:pt idx="24">
                  <c:v>0.00928055026722271</c:v>
                </c:pt>
                <c:pt idx="25">
                  <c:v>0.00657609619324107</c:v>
                </c:pt>
                <c:pt idx="26">
                  <c:v>0.00537247730861489</c:v>
                </c:pt>
                <c:pt idx="27">
                  <c:v>0.00537247730861489</c:v>
                </c:pt>
                <c:pt idx="28">
                  <c:v>0.00533604646926647</c:v>
                </c:pt>
                <c:pt idx="29">
                  <c:v>0.00471663977763013</c:v>
                </c:pt>
                <c:pt idx="30">
                  <c:v>0.00471663977763013</c:v>
                </c:pt>
                <c:pt idx="31">
                  <c:v>0.00266802323463324</c:v>
                </c:pt>
                <c:pt idx="32">
                  <c:v>0.0</c:v>
                </c:pt>
                <c:pt idx="33">
                  <c:v>0.0</c:v>
                </c:pt>
                <c:pt idx="34">
                  <c:v>0.0</c:v>
                </c:pt>
                <c:pt idx="35">
                  <c:v>0.0</c:v>
                </c:pt>
                <c:pt idx="36">
                  <c:v>0.0</c:v>
                </c:pt>
                <c:pt idx="37">
                  <c:v>0.0</c:v>
                </c:pt>
                <c:pt idx="38">
                  <c:v>0.0</c:v>
                </c:pt>
                <c:pt idx="39">
                  <c:v>0.0</c:v>
                </c:pt>
                <c:pt idx="40">
                  <c:v>0.0</c:v>
                </c:pt>
                <c:pt idx="41">
                  <c:v>0.152078972828364</c:v>
                </c:pt>
              </c:numCache>
            </c:numRef>
          </c:val>
        </c:ser>
        <c:ser>
          <c:idx val="5"/>
          <c:order val="5"/>
          <c:tx>
            <c:strRef>
              <c:f>'T4'!$B$48</c:f>
              <c:strCache>
                <c:ptCount val="1"/>
                <c:pt idx="0">
                  <c:v>120%</c:v>
                </c:pt>
              </c:strCache>
            </c:strRef>
          </c:tx>
          <c:spPr>
            <a:noFill/>
          </c:spPr>
          <c:invertIfNegative val="0"/>
          <c:dLbls>
            <c:delete val="1"/>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'T4'!$C$48:$AR$48</c:f>
              <c:numCache>
                <c:formatCode>0%</c:formatCode>
                <c:ptCount val="42"/>
                <c:pt idx="0">
                  <c:v>0.133514262179068</c:v>
                </c:pt>
                <c:pt idx="1">
                  <c:v>0.119553502973564</c:v>
                </c:pt>
                <c:pt idx="2">
                  <c:v>0.0878564473271878</c:v>
                </c:pt>
                <c:pt idx="3">
                  <c:v>0.211358064213558</c:v>
                </c:pt>
                <c:pt idx="4">
                  <c:v>0.266759397714154</c:v>
                </c:pt>
                <c:pt idx="5">
                  <c:v>0.273363682475398</c:v>
                </c:pt>
                <c:pt idx="6">
                  <c:v>0.271809684635863</c:v>
                </c:pt>
                <c:pt idx="7">
                  <c:v>0.332063902659436</c:v>
                </c:pt>
                <c:pt idx="8">
                  <c:v>0.325264688180864</c:v>
                </c:pt>
                <c:pt idx="9">
                  <c:v>0.363848820918358</c:v>
                </c:pt>
                <c:pt idx="10">
                  <c:v>0.350228714787575</c:v>
                </c:pt>
                <c:pt idx="11">
                  <c:v>0.344012476161291</c:v>
                </c:pt>
                <c:pt idx="12">
                  <c:v>0.353840807782156</c:v>
                </c:pt>
                <c:pt idx="13">
                  <c:v>0.386623452987487</c:v>
                </c:pt>
                <c:pt idx="14">
                  <c:v>0.376758690527273</c:v>
                </c:pt>
                <c:pt idx="15">
                  <c:v>0.39342390380676</c:v>
                </c:pt>
                <c:pt idx="16">
                  <c:v>0.378033934749894</c:v>
                </c:pt>
                <c:pt idx="17">
                  <c:v>0.391959499456752</c:v>
                </c:pt>
                <c:pt idx="18">
                  <c:v>0.384179784378886</c:v>
                </c:pt>
                <c:pt idx="19">
                  <c:v>0.389515830848151</c:v>
                </c:pt>
                <c:pt idx="20">
                  <c:v>0.4</c:v>
                </c:pt>
                <c:pt idx="21">
                  <c:v>0.391375287263763</c:v>
                </c:pt>
                <c:pt idx="22">
                  <c:v>0.394627522691385</c:v>
                </c:pt>
                <c:pt idx="23">
                  <c:v>0.389947313753104</c:v>
                </c:pt>
                <c:pt idx="24">
                  <c:v>0.390719449732777</c:v>
                </c:pt>
                <c:pt idx="25">
                  <c:v>0.39342390380676</c:v>
                </c:pt>
                <c:pt idx="26">
                  <c:v>0.394627522691385</c:v>
                </c:pt>
                <c:pt idx="27">
                  <c:v>0.394627522691385</c:v>
                </c:pt>
                <c:pt idx="28">
                  <c:v>0.394663953530734</c:v>
                </c:pt>
                <c:pt idx="29">
                  <c:v>0.395283360222371</c:v>
                </c:pt>
                <c:pt idx="30">
                  <c:v>0.395283360222371</c:v>
                </c:pt>
                <c:pt idx="31">
                  <c:v>0.397331976765368</c:v>
                </c:pt>
                <c:pt idx="32">
                  <c:v>0.4</c:v>
                </c:pt>
                <c:pt idx="33">
                  <c:v>0.4</c:v>
                </c:pt>
                <c:pt idx="34">
                  <c:v>0.4</c:v>
                </c:pt>
                <c:pt idx="35">
                  <c:v>0.4</c:v>
                </c:pt>
                <c:pt idx="36">
                  <c:v>0.4</c:v>
                </c:pt>
                <c:pt idx="37">
                  <c:v>0.4</c:v>
                </c:pt>
                <c:pt idx="38">
                  <c:v>0.4</c:v>
                </c:pt>
                <c:pt idx="39">
                  <c:v>0.4</c:v>
                </c:pt>
                <c:pt idx="40">
                  <c:v>0.4</c:v>
                </c:pt>
                <c:pt idx="41">
                  <c:v>0.247921027171637</c:v>
                </c:pt>
              </c:numCache>
            </c:numRef>
          </c:val>
        </c:ser>
        <c:ser>
          <c:idx val="6"/>
          <c:order val="6"/>
          <c:tx>
            <c:strRef>
              <c:f>'T4'!$B$49</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'T4'!$C$49:$AR$49</c:f>
              <c:numCache>
                <c:formatCode>0%</c:formatCode>
                <c:ptCount val="42"/>
                <c:pt idx="0">
                  <c:v>0.0</c:v>
                </c:pt>
                <c:pt idx="1">
                  <c:v>0.183417085427137</c:v>
                </c:pt>
                <c:pt idx="2">
                  <c:v>0.190954773869347</c:v>
                </c:pt>
                <c:pt idx="3">
                  <c:v>0.253768844221105</c:v>
                </c:pt>
                <c:pt idx="4">
                  <c:v>0.0778894472361809</c:v>
                </c:pt>
                <c:pt idx="5">
                  <c:v>0.150753768844221</c:v>
                </c:pt>
                <c:pt idx="6">
                  <c:v>0.0</c:v>
                </c:pt>
                <c:pt idx="7">
                  <c:v>0.178391959798995</c:v>
                </c:pt>
                <c:pt idx="8">
                  <c:v>0.113065326633166</c:v>
                </c:pt>
                <c:pt idx="9">
                  <c:v>0.0</c:v>
                </c:pt>
                <c:pt idx="10">
                  <c:v>0.0226130653266333</c:v>
                </c:pt>
                <c:pt idx="11">
                  <c:v>0.0</c:v>
                </c:pt>
                <c:pt idx="12">
                  <c:v>0.0</c:v>
                </c:pt>
                <c:pt idx="13">
                  <c:v>0.0</c:v>
                </c:pt>
                <c:pt idx="14">
                  <c:v>0.0201005025125628</c:v>
                </c:pt>
                <c:pt idx="15">
                  <c:v>0.21356783919598</c:v>
                </c:pt>
                <c:pt idx="16">
                  <c:v>0.00753768844221107</c:v>
                </c:pt>
                <c:pt idx="17">
                  <c:v>0.0301507537688442</c:v>
                </c:pt>
                <c:pt idx="18">
                  <c:v>0.0552763819095479</c:v>
                </c:pt>
                <c:pt idx="19">
                  <c:v>0.0402010050251256</c:v>
                </c:pt>
                <c:pt idx="20">
                  <c:v>0.0201005025125628</c:v>
                </c:pt>
                <c:pt idx="21">
                  <c:v>0.0</c:v>
                </c:pt>
                <c:pt idx="22">
                  <c:v>0.0100502512562814</c:v>
                </c:pt>
                <c:pt idx="23">
                  <c:v>0.027638190954774</c:v>
                </c:pt>
                <c:pt idx="24">
                  <c:v>0.0175879396984925</c:v>
                </c:pt>
                <c:pt idx="25">
                  <c:v>0.0427135678391962</c:v>
                </c:pt>
                <c:pt idx="26">
                  <c:v>0.0</c:v>
                </c:pt>
                <c:pt idx="27">
                  <c:v>0.00251256281407035</c:v>
                </c:pt>
                <c:pt idx="28">
                  <c:v>0.0577889447236182</c:v>
                </c:pt>
                <c:pt idx="29">
                  <c:v>0.0100502512562814</c:v>
                </c:pt>
                <c:pt idx="30">
                  <c:v>0.0326633165829147</c:v>
                </c:pt>
                <c:pt idx="31">
                  <c:v>0.0100502512562814</c:v>
                </c:pt>
                <c:pt idx="32">
                  <c:v>0.0100502512562814</c:v>
                </c:pt>
                <c:pt idx="33">
                  <c:v>0.027638190954774</c:v>
                </c:pt>
                <c:pt idx="34">
                  <c:v>0.0</c:v>
                </c:pt>
                <c:pt idx="35">
                  <c:v>0.0</c:v>
                </c:pt>
                <c:pt idx="36">
                  <c:v>0.00251256281407035</c:v>
                </c:pt>
                <c:pt idx="37">
                  <c:v>0.00251256281407035</c:v>
                </c:pt>
                <c:pt idx="38">
                  <c:v>0.0</c:v>
                </c:pt>
                <c:pt idx="39">
                  <c:v>0.0376884422110554</c:v>
                </c:pt>
                <c:pt idx="40">
                  <c:v>0.00753768844221107</c:v>
                </c:pt>
                <c:pt idx="41">
                  <c:v>0.21356783919598</c:v>
                </c:pt>
              </c:numCache>
            </c:numRef>
          </c:val>
        </c:ser>
        <c:ser>
          <c:idx val="7"/>
          <c:order val="7"/>
          <c:tx>
            <c:strRef>
              <c:f>'T4'!$B$50</c:f>
              <c:strCache>
                <c:ptCount val="1"/>
                <c:pt idx="0">
                  <c:v>160%</c:v>
                </c:pt>
              </c:strCache>
            </c:strRef>
          </c:tx>
          <c:spPr>
            <a:noFill/>
          </c:spPr>
          <c:invertIfNegative val="0"/>
          <c:dLbls>
            <c:delete val="1"/>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'T4'!$C$50:$AR$50</c:f>
              <c:numCache>
                <c:formatCode>0%</c:formatCode>
                <c:ptCount val="42"/>
                <c:pt idx="0">
                  <c:v>0.4</c:v>
                </c:pt>
                <c:pt idx="1">
                  <c:v>0.216582914572864</c:v>
                </c:pt>
                <c:pt idx="2">
                  <c:v>0.209045226130653</c:v>
                </c:pt>
                <c:pt idx="3">
                  <c:v>0.146231155778894</c:v>
                </c:pt>
                <c:pt idx="4">
                  <c:v>0.322110552763819</c:v>
                </c:pt>
                <c:pt idx="5">
                  <c:v>0.24924623115578</c:v>
                </c:pt>
                <c:pt idx="6">
                  <c:v>0.4</c:v>
                </c:pt>
                <c:pt idx="7">
                  <c:v>0.221608040201005</c:v>
                </c:pt>
                <c:pt idx="8">
                  <c:v>0.286934673366835</c:v>
                </c:pt>
                <c:pt idx="9">
                  <c:v>0.4</c:v>
                </c:pt>
                <c:pt idx="10">
                  <c:v>0.377386934673368</c:v>
                </c:pt>
                <c:pt idx="11">
                  <c:v>0.4</c:v>
                </c:pt>
                <c:pt idx="12">
                  <c:v>0.4</c:v>
                </c:pt>
                <c:pt idx="13">
                  <c:v>0.4</c:v>
                </c:pt>
                <c:pt idx="14">
                  <c:v>0.379899497487437</c:v>
                </c:pt>
                <c:pt idx="15">
                  <c:v>0.18643216080402</c:v>
                </c:pt>
                <c:pt idx="16">
                  <c:v>0.39246231155779</c:v>
                </c:pt>
                <c:pt idx="17">
                  <c:v>0.369849246231156</c:v>
                </c:pt>
                <c:pt idx="18">
                  <c:v>0.344723618090452</c:v>
                </c:pt>
                <c:pt idx="19">
                  <c:v>0.359798994974875</c:v>
                </c:pt>
                <c:pt idx="20">
                  <c:v>0.379899497487437</c:v>
                </c:pt>
                <c:pt idx="21">
                  <c:v>0.4</c:v>
                </c:pt>
                <c:pt idx="22">
                  <c:v>0.389949748743718</c:v>
                </c:pt>
                <c:pt idx="23">
                  <c:v>0.372361809045227</c:v>
                </c:pt>
                <c:pt idx="24">
                  <c:v>0.382412060301509</c:v>
                </c:pt>
                <c:pt idx="25">
                  <c:v>0.357286432160805</c:v>
                </c:pt>
                <c:pt idx="26">
                  <c:v>0.4</c:v>
                </c:pt>
                <c:pt idx="27">
                  <c:v>0.397487437185931</c:v>
                </c:pt>
                <c:pt idx="28">
                  <c:v>0.342211055276382</c:v>
                </c:pt>
                <c:pt idx="29">
                  <c:v>0.389949748743718</c:v>
                </c:pt>
                <c:pt idx="30">
                  <c:v>0.367336683417086</c:v>
                </c:pt>
                <c:pt idx="31">
                  <c:v>0.389949748743718</c:v>
                </c:pt>
                <c:pt idx="32">
                  <c:v>0.389949748743718</c:v>
                </c:pt>
                <c:pt idx="33">
                  <c:v>0.372361809045227</c:v>
                </c:pt>
                <c:pt idx="34">
                  <c:v>0.4</c:v>
                </c:pt>
                <c:pt idx="35">
                  <c:v>0.4</c:v>
                </c:pt>
                <c:pt idx="36">
                  <c:v>0.397487437185931</c:v>
                </c:pt>
                <c:pt idx="37">
                  <c:v>0.397487437185931</c:v>
                </c:pt>
                <c:pt idx="38">
                  <c:v>0.4</c:v>
                </c:pt>
                <c:pt idx="39">
                  <c:v>0.362311557788946</c:v>
                </c:pt>
                <c:pt idx="40">
                  <c:v>0.39246231155779</c:v>
                </c:pt>
                <c:pt idx="41">
                  <c:v>0.18643216080402</c:v>
                </c:pt>
              </c:numCache>
            </c:numRef>
          </c:val>
        </c:ser>
        <c:ser>
          <c:idx val="10"/>
          <c:order val="8"/>
          <c:tx>
            <c:strRef>
              <c:f>'T4'!$B$51</c:f>
              <c:strCache>
                <c:ptCount val="1"/>
                <c:pt idx="0">
                  <c:v>Celkom Fashion leto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'T4'!$C$51:$AR$51</c:f>
              <c:numCache>
                <c:formatCode>0%</c:formatCode>
                <c:ptCount val="42"/>
                <c:pt idx="0">
                  <c:v>0.0</c:v>
                </c:pt>
                <c:pt idx="1">
                  <c:v>0.0</c:v>
                </c:pt>
                <c:pt idx="2">
                  <c:v>0.267590883800077</c:v>
                </c:pt>
                <c:pt idx="3">
                  <c:v>0.175212152616883</c:v>
                </c:pt>
                <c:pt idx="4">
                  <c:v>0.0</c:v>
                </c:pt>
                <c:pt idx="5">
                  <c:v>0.174112551276956</c:v>
                </c:pt>
                <c:pt idx="6">
                  <c:v>0.133660196615961</c:v>
                </c:pt>
                <c:pt idx="7">
                  <c:v>0.118267259275909</c:v>
                </c:pt>
                <c:pt idx="8">
                  <c:v>0.0387982659300004</c:v>
                </c:pt>
                <c:pt idx="9">
                  <c:v>0.0</c:v>
                </c:pt>
                <c:pt idx="10">
                  <c:v>0.0687916989156679</c:v>
                </c:pt>
                <c:pt idx="11">
                  <c:v>0.0438200633996994</c:v>
                </c:pt>
                <c:pt idx="12">
                  <c:v>0.0</c:v>
                </c:pt>
                <c:pt idx="13">
                  <c:v>0.0154731475661708</c:v>
                </c:pt>
                <c:pt idx="14">
                  <c:v>0.0163926364991537</c:v>
                </c:pt>
                <c:pt idx="15">
                  <c:v>0.031253461025363</c:v>
                </c:pt>
                <c:pt idx="16">
                  <c:v>0.0571131563094922</c:v>
                </c:pt>
                <c:pt idx="17">
                  <c:v>0.0</c:v>
                </c:pt>
                <c:pt idx="18">
                  <c:v>0.0156596789902148</c:v>
                </c:pt>
                <c:pt idx="19">
                  <c:v>0.0207902779840459</c:v>
                </c:pt>
                <c:pt idx="20">
                  <c:v>0.0133683949871007</c:v>
                </c:pt>
                <c:pt idx="21">
                  <c:v>0.00432242475033173</c:v>
                </c:pt>
                <c:pt idx="22">
                  <c:v>0.0147275312521824</c:v>
                </c:pt>
                <c:pt idx="23">
                  <c:v>0.00690606661221422</c:v>
                </c:pt>
                <c:pt idx="24">
                  <c:v>0.00278768070395978</c:v>
                </c:pt>
                <c:pt idx="25">
                  <c:v>0.0114668968252385</c:v>
                </c:pt>
                <c:pt idx="26">
                  <c:v>0.00278768070395978</c:v>
                </c:pt>
                <c:pt idx="27">
                  <c:v>0.0</c:v>
                </c:pt>
                <c:pt idx="28">
                  <c:v>0.0103763670647392</c:v>
                </c:pt>
                <c:pt idx="29">
                  <c:v>0.0</c:v>
                </c:pt>
                <c:pt idx="30">
                  <c:v>0.00843951672602837</c:v>
                </c:pt>
                <c:pt idx="31">
                  <c:v>0.00836304211187936</c:v>
                </c:pt>
                <c:pt idx="32">
                  <c:v>0.0</c:v>
                </c:pt>
                <c:pt idx="33">
                  <c:v>0.0174756944215498</c:v>
                </c:pt>
                <c:pt idx="34">
                  <c:v>0.0</c:v>
                </c:pt>
                <c:pt idx="35">
                  <c:v>0.00278768070395978</c:v>
                </c:pt>
                <c:pt idx="36">
                  <c:v>0.0</c:v>
                </c:pt>
                <c:pt idx="37">
                  <c:v>0.0</c:v>
                </c:pt>
                <c:pt idx="38">
                  <c:v>0.0068944680368947</c:v>
                </c:pt>
                <c:pt idx="39">
                  <c:v>0.0</c:v>
                </c:pt>
                <c:pt idx="40">
                  <c:v>0.0</c:v>
                </c:pt>
                <c:pt idx="41">
                  <c:v>0.336417324020563</c:v>
                </c:pt>
              </c:numCache>
            </c:numRef>
          </c:val>
        </c:ser>
        <c:ser>
          <c:idx val="11"/>
          <c:order val="9"/>
          <c:tx>
            <c:strRef>
              <c:f>'T4'!$B$52</c:f>
              <c:strCache>
                <c:ptCount val="1"/>
                <c:pt idx="0">
                  <c:v>200%</c:v>
                </c:pt>
              </c:strCache>
            </c:strRef>
          </c:tx>
          <c:spPr>
            <a:noFill/>
          </c:spPr>
          <c:invertIfNegative val="0"/>
          <c:dLbls>
            <c:delete val="1"/>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'T4'!$C$52:$AR$52</c:f>
              <c:numCache>
                <c:formatCode>0%</c:formatCode>
                <c:ptCount val="42"/>
                <c:pt idx="0">
                  <c:v>0.4</c:v>
                </c:pt>
                <c:pt idx="1">
                  <c:v>0.4</c:v>
                </c:pt>
                <c:pt idx="2">
                  <c:v>0.132409116199923</c:v>
                </c:pt>
                <c:pt idx="3">
                  <c:v>0.224787847383117</c:v>
                </c:pt>
                <c:pt idx="4">
                  <c:v>0.4</c:v>
                </c:pt>
                <c:pt idx="5">
                  <c:v>0.225887448723044</c:v>
                </c:pt>
                <c:pt idx="6">
                  <c:v>0.266339803384039</c:v>
                </c:pt>
                <c:pt idx="7">
                  <c:v>0.281732740724091</c:v>
                </c:pt>
                <c:pt idx="8">
                  <c:v>0.36120173407</c:v>
                </c:pt>
                <c:pt idx="9">
                  <c:v>0.4</c:v>
                </c:pt>
                <c:pt idx="10">
                  <c:v>0.331208301084333</c:v>
                </c:pt>
                <c:pt idx="11">
                  <c:v>0.3561799366003</c:v>
                </c:pt>
                <c:pt idx="12">
                  <c:v>0.4</c:v>
                </c:pt>
                <c:pt idx="13">
                  <c:v>0.384526852433829</c:v>
                </c:pt>
                <c:pt idx="14">
                  <c:v>0.383607363500847</c:v>
                </c:pt>
                <c:pt idx="15">
                  <c:v>0.368746538974637</c:v>
                </c:pt>
                <c:pt idx="16">
                  <c:v>0.342886843690509</c:v>
                </c:pt>
                <c:pt idx="17">
                  <c:v>0.4</c:v>
                </c:pt>
                <c:pt idx="18">
                  <c:v>0.384340321009786</c:v>
                </c:pt>
                <c:pt idx="19">
                  <c:v>0.379209722015954</c:v>
                </c:pt>
                <c:pt idx="20">
                  <c:v>0.386631605012899</c:v>
                </c:pt>
                <c:pt idx="21">
                  <c:v>0.395677575249669</c:v>
                </c:pt>
                <c:pt idx="22">
                  <c:v>0.385272468747819</c:v>
                </c:pt>
                <c:pt idx="23">
                  <c:v>0.393093933387787</c:v>
                </c:pt>
                <c:pt idx="24">
                  <c:v>0.397212319296041</c:v>
                </c:pt>
                <c:pt idx="25">
                  <c:v>0.388533103174762</c:v>
                </c:pt>
                <c:pt idx="26">
                  <c:v>0.397212319296041</c:v>
                </c:pt>
                <c:pt idx="27">
                  <c:v>0.4</c:v>
                </c:pt>
                <c:pt idx="28">
                  <c:v>0.389623632935262</c:v>
                </c:pt>
                <c:pt idx="29">
                  <c:v>0.4</c:v>
                </c:pt>
                <c:pt idx="30">
                  <c:v>0.391560483273973</c:v>
                </c:pt>
                <c:pt idx="31">
                  <c:v>0.391636957888121</c:v>
                </c:pt>
                <c:pt idx="32">
                  <c:v>0.4</c:v>
                </c:pt>
                <c:pt idx="33">
                  <c:v>0.382524305578451</c:v>
                </c:pt>
                <c:pt idx="34">
                  <c:v>0.4</c:v>
                </c:pt>
                <c:pt idx="35">
                  <c:v>0.397212319296041</c:v>
                </c:pt>
                <c:pt idx="36">
                  <c:v>0.4</c:v>
                </c:pt>
                <c:pt idx="37">
                  <c:v>0.4</c:v>
                </c:pt>
                <c:pt idx="38">
                  <c:v>0.393105531963105</c:v>
                </c:pt>
                <c:pt idx="39">
                  <c:v>0.4</c:v>
                </c:pt>
                <c:pt idx="40">
                  <c:v>0.4</c:v>
                </c:pt>
                <c:pt idx="41">
                  <c:v>0.0635826759794383</c:v>
                </c:pt>
              </c:numCache>
            </c:numRef>
          </c:val>
        </c:ser>
        <c:ser>
          <c:idx val="12"/>
          <c:order val="10"/>
          <c:tx>
            <c:strRef>
              <c:f>'T4'!$B$53</c:f>
              <c:strCache>
                <c:ptCount val="1"/>
                <c:pt idx="0">
                  <c:v>Celkom Fashion jar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'T4'!$C$42:$AR$42</c:f>
              <c:strCache>
                <c:ptCount val="42"/>
                <c:pt idx="0">
                  <c:v>AliExpress</c:v>
                </c:pt>
                <c:pt idx="1">
                  <c:v>H&amp;M</c:v>
                </c:pt>
                <c:pt idx="2">
                  <c:v>Bonprix</c:v>
                </c:pt>
                <c:pt idx="3">
                  <c:v>Tchibo</c:v>
                </c:pt>
                <c:pt idx="4">
                  <c:v>New Yorker</c:v>
                </c:pt>
                <c:pt idx="5">
                  <c:v>Zlavomat/Slevomat</c:v>
                </c:pt>
                <c:pt idx="6">
                  <c:v>topankovo.sk</c:v>
                </c:pt>
                <c:pt idx="7">
                  <c:v>Mall</c:v>
                </c:pt>
                <c:pt idx="8">
                  <c:v>Zoot</c:v>
                </c:pt>
                <c:pt idx="9">
                  <c:v>Otto</c:v>
                </c:pt>
                <c:pt idx="10">
                  <c:v>Fashion Days</c:v>
                </c:pt>
                <c:pt idx="11">
                  <c:v>imoda.sk</c:v>
                </c:pt>
                <c:pt idx="12">
                  <c:v>jej.sk</c:v>
                </c:pt>
                <c:pt idx="13">
                  <c:v>www.snowboard-online.cz</c:v>
                </c:pt>
                <c:pt idx="14">
                  <c:v>Bigbrands</c:v>
                </c:pt>
                <c:pt idx="15">
                  <c:v>Aukro</c:v>
                </c:pt>
                <c:pt idx="16">
                  <c:v>Stilago</c:v>
                </c:pt>
                <c:pt idx="17">
                  <c:v>Wayfarer</c:v>
                </c:pt>
                <c:pt idx="18">
                  <c:v>Astratex</c:v>
                </c:pt>
                <c:pt idx="19">
                  <c:v>Outlet Expert</c:v>
                </c:pt>
                <c:pt idx="20">
                  <c:v>Skateshop</c:v>
                </c:pt>
                <c:pt idx="21">
                  <c:v>STOKLASA</c:v>
                </c:pt>
                <c:pt idx="22">
                  <c:v>Queens</c:v>
                </c:pt>
                <c:pt idx="23">
                  <c:v>Bonami</c:v>
                </c:pt>
                <c:pt idx="24">
                  <c:v>Answear</c:v>
                </c:pt>
                <c:pt idx="25">
                  <c:v>Sam73</c:v>
                </c:pt>
                <c:pt idx="26">
                  <c:v>LORIA</c:v>
                </c:pt>
                <c:pt idx="27">
                  <c:v>UrbanLux</c:v>
                </c:pt>
                <c:pt idx="28">
                  <c:v>Fler</c:v>
                </c:pt>
                <c:pt idx="29">
                  <c:v>Domodi</c:v>
                </c:pt>
                <c:pt idx="30">
                  <c:v>UrbanStore</c:v>
                </c:pt>
                <c:pt idx="31">
                  <c:v>Fresh labels</c:v>
                </c:pt>
                <c:pt idx="32">
                  <c:v>Botyk</c:v>
                </c:pt>
                <c:pt idx="33">
                  <c:v>Bushman</c:v>
                </c:pt>
                <c:pt idx="34">
                  <c:v>Catgang</c:v>
                </c:pt>
                <c:pt idx="35">
                  <c:v>Girlshop</c:v>
                </c:pt>
                <c:pt idx="36">
                  <c:v>Represhop.eu</c:v>
                </c:pt>
                <c:pt idx="37">
                  <c:v>Tamsinlondon</c:v>
                </c:pt>
                <c:pt idx="38">
                  <c:v>Topgal</c:v>
                </c:pt>
                <c:pt idx="39">
                  <c:v>Vinted</c:v>
                </c:pt>
                <c:pt idx="40">
                  <c:v>Youngprimitive</c:v>
                </c:pt>
                <c:pt idx="41">
                  <c:v>V žiadnom</c:v>
                </c:pt>
              </c:strCache>
            </c:strRef>
          </c:cat>
          <c:val>
            <c:numRef>
              <c:f>'T4'!$C$53:$AR$53</c:f>
              <c:numCache>
                <c:formatCode>0%</c:formatCode>
                <c:ptCount val="42"/>
                <c:pt idx="0">
                  <c:v>0.0</c:v>
                </c:pt>
                <c:pt idx="1">
                  <c:v>0.0</c:v>
                </c:pt>
                <c:pt idx="2">
                  <c:v>0.35</c:v>
                </c:pt>
                <c:pt idx="3">
                  <c:v>0.165</c:v>
                </c:pt>
                <c:pt idx="4">
                  <c:v>0.0</c:v>
                </c:pt>
                <c:pt idx="5">
                  <c:v>0.205</c:v>
                </c:pt>
                <c:pt idx="6">
                  <c:v>0.15</c:v>
                </c:pt>
                <c:pt idx="7">
                  <c:v>0.09</c:v>
                </c:pt>
                <c:pt idx="8">
                  <c:v>0.02</c:v>
                </c:pt>
                <c:pt idx="9">
                  <c:v>0.0</c:v>
                </c:pt>
                <c:pt idx="10">
                  <c:v>0.055</c:v>
                </c:pt>
                <c:pt idx="11">
                  <c:v>0.05</c:v>
                </c:pt>
                <c:pt idx="12">
                  <c:v>0.0</c:v>
                </c:pt>
                <c:pt idx="13">
                  <c:v>0.03</c:v>
                </c:pt>
                <c:pt idx="14">
                  <c:v>0.00500000000000001</c:v>
                </c:pt>
                <c:pt idx="15">
                  <c:v>0.015</c:v>
                </c:pt>
                <c:pt idx="16">
                  <c:v>0.035</c:v>
                </c:pt>
                <c:pt idx="17">
                  <c:v>0.0</c:v>
                </c:pt>
                <c:pt idx="18">
                  <c:v>0.015</c:v>
                </c:pt>
                <c:pt idx="19">
                  <c:v>0.03</c:v>
                </c:pt>
                <c:pt idx="20">
                  <c:v>0.02</c:v>
                </c:pt>
                <c:pt idx="21">
                  <c:v>0.01</c:v>
                </c:pt>
                <c:pt idx="22">
                  <c:v>0.01</c:v>
                </c:pt>
                <c:pt idx="23">
                  <c:v>0.0</c:v>
                </c:pt>
                <c:pt idx="24">
                  <c:v>0.00500000000000001</c:v>
                </c:pt>
                <c:pt idx="25">
                  <c:v>0.0</c:v>
                </c:pt>
                <c:pt idx="26">
                  <c:v>0.0</c:v>
                </c:pt>
                <c:pt idx="27">
                  <c:v>0.0</c:v>
                </c:pt>
                <c:pt idx="28">
                  <c:v>0.00500000000000001</c:v>
                </c:pt>
                <c:pt idx="29">
                  <c:v>0.0</c:v>
                </c:pt>
                <c:pt idx="30">
                  <c:v>0.00500000000000001</c:v>
                </c:pt>
                <c:pt idx="31">
                  <c:v>0.0</c:v>
                </c:pt>
                <c:pt idx="32">
                  <c:v>0.0</c:v>
                </c:pt>
                <c:pt idx="33">
                  <c:v>0.01</c:v>
                </c:pt>
                <c:pt idx="34">
                  <c:v>0.0</c:v>
                </c:pt>
                <c:pt idx="35">
                  <c:v>0.00500000000000001</c:v>
                </c:pt>
                <c:pt idx="36">
                  <c:v>0.0</c:v>
                </c:pt>
                <c:pt idx="37">
                  <c:v>0.0</c:v>
                </c:pt>
                <c:pt idx="38">
                  <c:v>0.00500000000000001</c:v>
                </c:pt>
                <c:pt idx="39">
                  <c:v>0.0</c:v>
                </c:pt>
                <c:pt idx="40">
                  <c:v>0.0</c:v>
                </c:pt>
                <c:pt idx="41">
                  <c:v>0.305</c:v>
                </c:pt>
              </c:numCache>
            </c:numRef>
          </c:val>
        </c:ser>
        <c:dLbls>
          <c:showLegendKey val="0"/>
          <c:showVal val="1"/>
          <c:showCatName val="0"/>
          <c:showSerName val="0"/>
          <c:showPercent val="0"/>
          <c:showBubbleSize val="0"/>
        </c:dLbls>
        <c:gapWidth val="91"/>
        <c:overlap val="100"/>
        <c:axId val="-2091660976"/>
        <c:axId val="-2091668992"/>
      </c:barChart>
      <c:catAx>
        <c:axId val="-2091660976"/>
        <c:scaling>
          <c:orientation val="maxMin"/>
        </c:scaling>
        <c:delete val="0"/>
        <c:axPos val="l"/>
        <c:numFmt formatCode="General" sourceLinked="1"/>
        <c:majorTickMark val="out"/>
        <c:minorTickMark val="out"/>
        <c:tickLblPos val="nextTo"/>
        <c:spPr>
          <a:ln>
            <a:noFill/>
          </a:ln>
        </c:spPr>
        <c:txPr>
          <a:bodyPr rot="0" vert="horz"/>
          <a:lstStyle/>
          <a:p>
            <a:pPr>
              <a:defRPr sz="700"/>
            </a:pPr>
            <a:endParaRPr lang="en-US"/>
          </a:p>
        </c:txPr>
        <c:crossAx val="-2091668992"/>
        <c:crosses val="autoZero"/>
        <c:auto val="1"/>
        <c:lblAlgn val="ctr"/>
        <c:lblOffset val="100"/>
        <c:noMultiLvlLbl val="0"/>
      </c:catAx>
      <c:valAx>
        <c:axId val="-2091668992"/>
        <c:scaling>
          <c:orientation val="minMax"/>
        </c:scaling>
        <c:delete val="1"/>
        <c:axPos val="t"/>
        <c:numFmt formatCode="0%" sourceLinked="1"/>
        <c:majorTickMark val="out"/>
        <c:minorTickMark val="none"/>
        <c:tickLblPos val="none"/>
        <c:crossAx val="-2091660976"/>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35222897978514"/>
          <c:y val="0.010510730877735"/>
          <c:w val="0.746291246793807"/>
          <c:h val="0.894368462621183"/>
        </c:manualLayout>
      </c:layout>
      <c:barChart>
        <c:barDir val="bar"/>
        <c:grouping val="percentStacked"/>
        <c:varyColors val="0"/>
        <c:ser>
          <c:idx val="0"/>
          <c:order val="0"/>
          <c:tx>
            <c:strRef>
              <c:f>T5_NPS_celkem!$J$93</c:f>
              <c:strCache>
                <c:ptCount val="1"/>
                <c:pt idx="0">
                  <c:v>Priaznivci</c:v>
                </c:pt>
              </c:strCache>
            </c:strRef>
          </c:tx>
          <c:spPr>
            <a:solidFill>
              <a:srgbClr val="F34E0D"/>
            </a:solidFill>
            <a:ln>
              <a:solidFill>
                <a:schemeClr val="bg1">
                  <a:lumMod val="95000"/>
                </a:schemeClr>
              </a:solidFill>
            </a:ln>
          </c:spPr>
          <c:invertIfNegative val="0"/>
          <c:dLbls>
            <c:numFmt formatCode="#,##0&quot;%&quot;" sourceLinked="0"/>
            <c:spPr>
              <a:noFill/>
            </c:spPr>
            <c:txPr>
              <a:bodyPr/>
              <a:lstStyle/>
              <a:p>
                <a:pPr>
                  <a:defRPr sz="115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T5_NPS_celkem!$I$94:$I$113</c:f>
              <c:strCache>
                <c:ptCount val="20"/>
                <c:pt idx="0">
                  <c:v>Bonprix</c:v>
                </c:pt>
                <c:pt idx="1">
                  <c:v>AliExpress</c:v>
                </c:pt>
                <c:pt idx="2">
                  <c:v>H&amp;M</c:v>
                </c:pt>
                <c:pt idx="3">
                  <c:v>New Yorker</c:v>
                </c:pt>
                <c:pt idx="4">
                  <c:v>Tchibo</c:v>
                </c:pt>
                <c:pt idx="5">
                  <c:v>Zlavomat</c:v>
                </c:pt>
                <c:pt idx="6">
                  <c:v>Mall</c:v>
                </c:pt>
                <c:pt idx="7">
                  <c:v>topankovo.sk</c:v>
                </c:pt>
                <c:pt idx="8">
                  <c:v>imoda.sk</c:v>
                </c:pt>
                <c:pt idx="9">
                  <c:v>Otto</c:v>
                </c:pt>
                <c:pt idx="10">
                  <c:v>Fashion Days</c:v>
                </c:pt>
                <c:pt idx="11">
                  <c:v>Aukro</c:v>
                </c:pt>
                <c:pt idx="12">
                  <c:v>Astratex</c:v>
                </c:pt>
                <c:pt idx="13">
                  <c:v>Stilago</c:v>
                </c:pt>
                <c:pt idx="14">
                  <c:v>Zoot</c:v>
                </c:pt>
                <c:pt idx="15">
                  <c:v>Outlet Expert</c:v>
                </c:pt>
                <c:pt idx="16">
                  <c:v>Wayfarer</c:v>
                </c:pt>
                <c:pt idx="17">
                  <c:v>www.snowboard-online.cz</c:v>
                </c:pt>
                <c:pt idx="18">
                  <c:v>Bigbrands</c:v>
                </c:pt>
                <c:pt idx="19">
                  <c:v>jej.sk</c:v>
                </c:pt>
              </c:strCache>
            </c:strRef>
          </c:cat>
          <c:val>
            <c:numRef>
              <c:f>T5_NPS_celkem!$J$94:$J$113</c:f>
              <c:numCache>
                <c:formatCode>0</c:formatCode>
                <c:ptCount val="20"/>
                <c:pt idx="0">
                  <c:v>48.99891451880883</c:v>
                </c:pt>
                <c:pt idx="1">
                  <c:v>46.68855936528296</c:v>
                </c:pt>
                <c:pt idx="2">
                  <c:v>55.2163037083463</c:v>
                </c:pt>
                <c:pt idx="3">
                  <c:v>47.77234635106513</c:v>
                </c:pt>
                <c:pt idx="4">
                  <c:v>62.53680222352453</c:v>
                </c:pt>
                <c:pt idx="5">
                  <c:v>53.38389105774026</c:v>
                </c:pt>
                <c:pt idx="6">
                  <c:v>36.33037481704094</c:v>
                </c:pt>
                <c:pt idx="7">
                  <c:v>54.52938184007606</c:v>
                </c:pt>
                <c:pt idx="8">
                  <c:v>21.41987021484194</c:v>
                </c:pt>
                <c:pt idx="9">
                  <c:v>48.57326975276059</c:v>
                </c:pt>
                <c:pt idx="10">
                  <c:v>42.70039866163595</c:v>
                </c:pt>
                <c:pt idx="11">
                  <c:v>60.82182080171504</c:v>
                </c:pt>
                <c:pt idx="12">
                  <c:v>34.25481440804474</c:v>
                </c:pt>
                <c:pt idx="13">
                  <c:v>25.63285894572589</c:v>
                </c:pt>
                <c:pt idx="14">
                  <c:v>76.28788347296546</c:v>
                </c:pt>
                <c:pt idx="15">
                  <c:v>74.46028493294572</c:v>
                </c:pt>
                <c:pt idx="16">
                  <c:v>50.61255166502996</c:v>
                </c:pt>
                <c:pt idx="17">
                  <c:v>86.45045209798086</c:v>
                </c:pt>
                <c:pt idx="18">
                  <c:v>85.58289594003008</c:v>
                </c:pt>
                <c:pt idx="19">
                  <c:v>87.56367995205274</c:v>
                </c:pt>
              </c:numCache>
            </c:numRef>
          </c:val>
        </c:ser>
        <c:ser>
          <c:idx val="1"/>
          <c:order val="1"/>
          <c:tx>
            <c:strRef>
              <c:f>T5_NPS_celkem!$K$93</c:f>
              <c:strCache>
                <c:ptCount val="1"/>
                <c:pt idx="0">
                  <c:v>Pasivní</c:v>
                </c:pt>
              </c:strCache>
            </c:strRef>
          </c:tx>
          <c:spPr>
            <a:solidFill>
              <a:srgbClr val="FFA102"/>
            </a:solidFill>
            <a:ln>
              <a:solidFill>
                <a:schemeClr val="bg1">
                  <a:lumMod val="95000"/>
                </a:schemeClr>
              </a:solidFill>
            </a:ln>
          </c:spPr>
          <c:invertIfNegative val="0"/>
          <c:dLbls>
            <c:numFmt formatCode="#,##0&quot;%&quot;" sourceLinked="0"/>
            <c:spPr>
              <a:noFill/>
            </c:spPr>
            <c:txPr>
              <a:bodyPr/>
              <a:lstStyle/>
              <a:p>
                <a:pPr>
                  <a:defRPr sz="1150">
                    <a:solidFill>
                      <a:sysClr val="windowText" lastClr="0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T5_NPS_celkem!$I$94:$I$113</c:f>
              <c:strCache>
                <c:ptCount val="20"/>
                <c:pt idx="0">
                  <c:v>Bonprix</c:v>
                </c:pt>
                <c:pt idx="1">
                  <c:v>AliExpress</c:v>
                </c:pt>
                <c:pt idx="2">
                  <c:v>H&amp;M</c:v>
                </c:pt>
                <c:pt idx="3">
                  <c:v>New Yorker</c:v>
                </c:pt>
                <c:pt idx="4">
                  <c:v>Tchibo</c:v>
                </c:pt>
                <c:pt idx="5">
                  <c:v>Zlavomat</c:v>
                </c:pt>
                <c:pt idx="6">
                  <c:v>Mall</c:v>
                </c:pt>
                <c:pt idx="7">
                  <c:v>topankovo.sk</c:v>
                </c:pt>
                <c:pt idx="8">
                  <c:v>imoda.sk</c:v>
                </c:pt>
                <c:pt idx="9">
                  <c:v>Otto</c:v>
                </c:pt>
                <c:pt idx="10">
                  <c:v>Fashion Days</c:v>
                </c:pt>
                <c:pt idx="11">
                  <c:v>Aukro</c:v>
                </c:pt>
                <c:pt idx="12">
                  <c:v>Astratex</c:v>
                </c:pt>
                <c:pt idx="13">
                  <c:v>Stilago</c:v>
                </c:pt>
                <c:pt idx="14">
                  <c:v>Zoot</c:v>
                </c:pt>
                <c:pt idx="15">
                  <c:v>Outlet Expert</c:v>
                </c:pt>
                <c:pt idx="16">
                  <c:v>Wayfarer</c:v>
                </c:pt>
                <c:pt idx="17">
                  <c:v>www.snowboard-online.cz</c:v>
                </c:pt>
                <c:pt idx="18">
                  <c:v>Bigbrands</c:v>
                </c:pt>
                <c:pt idx="19">
                  <c:v>jej.sk</c:v>
                </c:pt>
              </c:strCache>
            </c:strRef>
          </c:cat>
          <c:val>
            <c:numRef>
              <c:f>T5_NPS_celkem!$K$94:$K$113</c:f>
              <c:numCache>
                <c:formatCode>0</c:formatCode>
                <c:ptCount val="20"/>
                <c:pt idx="0">
                  <c:v>19.0858391088256</c:v>
                </c:pt>
                <c:pt idx="1">
                  <c:v>28.35365050237893</c:v>
                </c:pt>
                <c:pt idx="2">
                  <c:v>24.96144593384157</c:v>
                </c:pt>
                <c:pt idx="3">
                  <c:v>31.84130231380563</c:v>
                </c:pt>
                <c:pt idx="4">
                  <c:v>23.14525227525242</c:v>
                </c:pt>
                <c:pt idx="5">
                  <c:v>23.78777901802781</c:v>
                </c:pt>
                <c:pt idx="6">
                  <c:v>24.61232544769523</c:v>
                </c:pt>
                <c:pt idx="7">
                  <c:v>36.89950765522717</c:v>
                </c:pt>
                <c:pt idx="8">
                  <c:v>54.71726140701454</c:v>
                </c:pt>
                <c:pt idx="9">
                  <c:v>41.26623282326343</c:v>
                </c:pt>
                <c:pt idx="10">
                  <c:v>32.2504360361643</c:v>
                </c:pt>
                <c:pt idx="11">
                  <c:v>17.64344638839235</c:v>
                </c:pt>
                <c:pt idx="12">
                  <c:v>50.33455859116615</c:v>
                </c:pt>
                <c:pt idx="13">
                  <c:v>33.57532342597396</c:v>
                </c:pt>
                <c:pt idx="14">
                  <c:v>23.71211652703455</c:v>
                </c:pt>
                <c:pt idx="15">
                  <c:v>25.53971506705433</c:v>
                </c:pt>
                <c:pt idx="16">
                  <c:v>39.35455135321472</c:v>
                </c:pt>
                <c:pt idx="17">
                  <c:v>13.54954790201911</c:v>
                </c:pt>
                <c:pt idx="18">
                  <c:v>14.41710405996993</c:v>
                </c:pt>
                <c:pt idx="19">
                  <c:v>0.0</c:v>
                </c:pt>
              </c:numCache>
            </c:numRef>
          </c:val>
        </c:ser>
        <c:ser>
          <c:idx val="2"/>
          <c:order val="2"/>
          <c:tx>
            <c:strRef>
              <c:f>T5_NPS_celkem!$L$93</c:f>
              <c:strCache>
                <c:ptCount val="1"/>
                <c:pt idx="0">
                  <c:v>Kritici</c:v>
                </c:pt>
              </c:strCache>
            </c:strRef>
          </c:tx>
          <c:spPr>
            <a:solidFill>
              <a:srgbClr val="8B8278"/>
            </a:solidFill>
            <a:ln>
              <a:solidFill>
                <a:schemeClr val="bg1">
                  <a:lumMod val="95000"/>
                </a:schemeClr>
              </a:solidFill>
            </a:ln>
          </c:spPr>
          <c:invertIfNegative val="0"/>
          <c:dLbls>
            <c:numFmt formatCode="#,##0&quot;%&quot;" sourceLinked="0"/>
            <c:spPr>
              <a:noFill/>
            </c:spPr>
            <c:txPr>
              <a:bodyPr/>
              <a:lstStyle/>
              <a:p>
                <a:pPr>
                  <a:defRPr sz="115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T5_NPS_celkem!$I$94:$I$113</c:f>
              <c:strCache>
                <c:ptCount val="20"/>
                <c:pt idx="0">
                  <c:v>Bonprix</c:v>
                </c:pt>
                <c:pt idx="1">
                  <c:v>AliExpress</c:v>
                </c:pt>
                <c:pt idx="2">
                  <c:v>H&amp;M</c:v>
                </c:pt>
                <c:pt idx="3">
                  <c:v>New Yorker</c:v>
                </c:pt>
                <c:pt idx="4">
                  <c:v>Tchibo</c:v>
                </c:pt>
                <c:pt idx="5">
                  <c:v>Zlavomat</c:v>
                </c:pt>
                <c:pt idx="6">
                  <c:v>Mall</c:v>
                </c:pt>
                <c:pt idx="7">
                  <c:v>topankovo.sk</c:v>
                </c:pt>
                <c:pt idx="8">
                  <c:v>imoda.sk</c:v>
                </c:pt>
                <c:pt idx="9">
                  <c:v>Otto</c:v>
                </c:pt>
                <c:pt idx="10">
                  <c:v>Fashion Days</c:v>
                </c:pt>
                <c:pt idx="11">
                  <c:v>Aukro</c:v>
                </c:pt>
                <c:pt idx="12">
                  <c:v>Astratex</c:v>
                </c:pt>
                <c:pt idx="13">
                  <c:v>Stilago</c:v>
                </c:pt>
                <c:pt idx="14">
                  <c:v>Zoot</c:v>
                </c:pt>
                <c:pt idx="15">
                  <c:v>Outlet Expert</c:v>
                </c:pt>
                <c:pt idx="16">
                  <c:v>Wayfarer</c:v>
                </c:pt>
                <c:pt idx="17">
                  <c:v>www.snowboard-online.cz</c:v>
                </c:pt>
                <c:pt idx="18">
                  <c:v>Bigbrands</c:v>
                </c:pt>
                <c:pt idx="19">
                  <c:v>jej.sk</c:v>
                </c:pt>
              </c:strCache>
            </c:strRef>
          </c:cat>
          <c:val>
            <c:numRef>
              <c:f>T5_NPS_celkem!$L$94:$L$113</c:f>
              <c:numCache>
                <c:formatCode>0</c:formatCode>
                <c:ptCount val="20"/>
                <c:pt idx="0">
                  <c:v>31.91524637236552</c:v>
                </c:pt>
                <c:pt idx="1">
                  <c:v>24.95779013233808</c:v>
                </c:pt>
                <c:pt idx="2">
                  <c:v>19.82225035781213</c:v>
                </c:pt>
                <c:pt idx="3">
                  <c:v>20.3863513351292</c:v>
                </c:pt>
                <c:pt idx="4">
                  <c:v>14.31794550122307</c:v>
                </c:pt>
                <c:pt idx="5">
                  <c:v>22.82832992423169</c:v>
                </c:pt>
                <c:pt idx="6">
                  <c:v>39.05729973526375</c:v>
                </c:pt>
                <c:pt idx="7">
                  <c:v>8.571110504696711</c:v>
                </c:pt>
                <c:pt idx="8">
                  <c:v>23.86286837814333</c:v>
                </c:pt>
                <c:pt idx="9">
                  <c:v>10.16049742397587</c:v>
                </c:pt>
                <c:pt idx="10">
                  <c:v>25.04916530219975</c:v>
                </c:pt>
                <c:pt idx="11">
                  <c:v>21.53473280989247</c:v>
                </c:pt>
                <c:pt idx="12">
                  <c:v>15.41062700078902</c:v>
                </c:pt>
                <c:pt idx="13">
                  <c:v>40.79181762830017</c:v>
                </c:pt>
                <c:pt idx="14">
                  <c:v>0.0</c:v>
                </c:pt>
                <c:pt idx="15">
                  <c:v>0.0</c:v>
                </c:pt>
                <c:pt idx="16">
                  <c:v>10.03289698175522</c:v>
                </c:pt>
                <c:pt idx="17">
                  <c:v>0.0</c:v>
                </c:pt>
                <c:pt idx="18">
                  <c:v>0.0</c:v>
                </c:pt>
                <c:pt idx="19">
                  <c:v>12.43632004794726</c:v>
                </c:pt>
              </c:numCache>
            </c:numRef>
          </c:val>
        </c:ser>
        <c:dLbls>
          <c:showLegendKey val="0"/>
          <c:showVal val="1"/>
          <c:showCatName val="0"/>
          <c:showSerName val="0"/>
          <c:showPercent val="0"/>
          <c:showBubbleSize val="0"/>
        </c:dLbls>
        <c:gapWidth val="150"/>
        <c:overlap val="100"/>
        <c:axId val="-2091951936"/>
        <c:axId val="-2091959440"/>
      </c:barChart>
      <c:catAx>
        <c:axId val="-2091951936"/>
        <c:scaling>
          <c:orientation val="maxMin"/>
        </c:scaling>
        <c:delete val="0"/>
        <c:axPos val="l"/>
        <c:numFmt formatCode="General" sourceLinked="1"/>
        <c:majorTickMark val="out"/>
        <c:minorTickMark val="none"/>
        <c:tickLblPos val="nextTo"/>
        <c:txPr>
          <a:bodyPr/>
          <a:lstStyle/>
          <a:p>
            <a:pPr>
              <a:defRPr sz="1050"/>
            </a:pPr>
            <a:endParaRPr lang="en-US"/>
          </a:p>
        </c:txPr>
        <c:crossAx val="-2091959440"/>
        <c:crosses val="autoZero"/>
        <c:auto val="1"/>
        <c:lblAlgn val="ctr"/>
        <c:lblOffset val="100"/>
        <c:noMultiLvlLbl val="0"/>
      </c:catAx>
      <c:valAx>
        <c:axId val="-2091959440"/>
        <c:scaling>
          <c:orientation val="minMax"/>
        </c:scaling>
        <c:delete val="1"/>
        <c:axPos val="t"/>
        <c:numFmt formatCode="0%" sourceLinked="1"/>
        <c:majorTickMark val="out"/>
        <c:minorTickMark val="none"/>
        <c:tickLblPos val="none"/>
        <c:crossAx val="-2091951936"/>
        <c:crosses val="autoZero"/>
        <c:crossBetween val="between"/>
      </c:valAx>
      <c:spPr>
        <a:noFill/>
        <a:ln>
          <a:noFill/>
        </a:ln>
      </c:spPr>
    </c:plotArea>
    <c:legend>
      <c:legendPos val="r"/>
      <c:layout>
        <c:manualLayout>
          <c:xMode val="edge"/>
          <c:yMode val="edge"/>
          <c:x val="0.186921530573048"/>
          <c:y val="0.919656676395809"/>
          <c:w val="0.811483537589444"/>
          <c:h val="0.0591054181463289"/>
        </c:manualLayout>
      </c:layout>
      <c:overlay val="0"/>
      <c:txPr>
        <a:bodyPr/>
        <a:lstStyle/>
        <a:p>
          <a:pPr>
            <a:defRPr sz="1100"/>
          </a:pPr>
          <a:endParaRPr lang="en-US"/>
        </a:p>
      </c:txPr>
    </c:legend>
    <c:plotVisOnly val="1"/>
    <c:dispBlanksAs val="gap"/>
    <c:showDLblsOverMax val="0"/>
  </c:chart>
  <c:spPr>
    <a:noFill/>
    <a:ln>
      <a:noFill/>
    </a:ln>
  </c:spPr>
  <c:txPr>
    <a:bodyPr/>
    <a:lstStyle/>
    <a:p>
      <a:pPr>
        <a:defRPr sz="1200">
          <a:latin typeface="Helvetica"/>
          <a:cs typeface="Helvetica Neue"/>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1181792584723"/>
          <c:y val="0.0685329735995003"/>
          <c:w val="0.724043956192675"/>
          <c:h val="0.888787857631884"/>
        </c:manualLayout>
      </c:layout>
      <c:barChart>
        <c:barDir val="bar"/>
        <c:grouping val="stacked"/>
        <c:varyColors val="0"/>
        <c:ser>
          <c:idx val="0"/>
          <c:order val="0"/>
          <c:tx>
            <c:strRef>
              <c:f>T5_NPS_top!$B$43</c:f>
              <c:strCache>
                <c:ptCount val="1"/>
                <c:pt idx="0">
                  <c:v>Celkom SR</c:v>
                </c:pt>
              </c:strCache>
            </c:strRef>
          </c:tx>
          <c:spPr>
            <a:solidFill>
              <a:srgbClr val="002F5E"/>
            </a:solidFill>
            <a:ln w="25400">
              <a:noFill/>
            </a:ln>
          </c:spPr>
          <c:invertIfNegative val="0"/>
          <c:dLbls>
            <c:dLbl>
              <c:idx val="0"/>
              <c:dLblPos val="inBase"/>
              <c:showLegendKey val="0"/>
              <c:showVal val="1"/>
              <c:showCatName val="0"/>
              <c:showSerName val="0"/>
              <c:showPercent val="0"/>
              <c:showBubbleSize val="0"/>
              <c:extLst>
                <c:ext xmlns:c15="http://schemas.microsoft.com/office/drawing/2012/chart" uri="{CE6537A1-D6FC-4f65-9D91-7224C49458BB}"/>
              </c:extLst>
            </c:dLbl>
            <c:dLbl>
              <c:idx val="1"/>
              <c:spPr/>
              <c:txPr>
                <a:bodyPr/>
                <a:lstStyle/>
                <a:p>
                  <a:pPr>
                    <a:defRPr baseline="0">
                      <a:ln>
                        <a:noFill/>
                      </a:ln>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
              <c:dLblPos val="inBase"/>
              <c:showLegendKey val="0"/>
              <c:showVal val="1"/>
              <c:showCatName val="0"/>
              <c:showSerName val="0"/>
              <c:showPercent val="0"/>
              <c:showBubbleSize val="0"/>
              <c:extLst>
                <c:ext xmlns:c15="http://schemas.microsoft.com/office/drawing/2012/chart" uri="{CE6537A1-D6FC-4f65-9D91-7224C49458BB}"/>
              </c:extLst>
            </c:dLbl>
            <c:dLbl>
              <c:idx val="3"/>
              <c:dLblPos val="inBase"/>
              <c:showLegendKey val="0"/>
              <c:showVal val="1"/>
              <c:showCatName val="0"/>
              <c:showSerName val="0"/>
              <c:showPercent val="0"/>
              <c:showBubbleSize val="0"/>
              <c:extLst>
                <c:ext xmlns:c15="http://schemas.microsoft.com/office/drawing/2012/chart" uri="{CE6537A1-D6FC-4f65-9D91-7224C49458BB}"/>
              </c:extLst>
            </c:dLbl>
            <c:dLbl>
              <c:idx val="4"/>
              <c:dLblPos val="inBase"/>
              <c:showLegendKey val="0"/>
              <c:showVal val="1"/>
              <c:showCatName val="0"/>
              <c:showSerName val="0"/>
              <c:showPercent val="0"/>
              <c:showBubbleSize val="0"/>
              <c:extLst>
                <c:ext xmlns:c15="http://schemas.microsoft.com/office/drawing/2012/chart" uri="{CE6537A1-D6FC-4f65-9D91-7224C49458BB}"/>
              </c:extLst>
            </c:dLbl>
            <c:dLbl>
              <c:idx val="5"/>
              <c:dLblPos val="inBase"/>
              <c:showLegendKey val="0"/>
              <c:showVal val="1"/>
              <c:showCatName val="0"/>
              <c:showSerName val="0"/>
              <c:showPercent val="0"/>
              <c:showBubbleSize val="0"/>
              <c:extLst>
                <c:ext xmlns:c15="http://schemas.microsoft.com/office/drawing/2012/chart" uri="{CE6537A1-D6FC-4f65-9D91-7224C49458BB}"/>
              </c:extLst>
            </c:dLbl>
            <c:dLbl>
              <c:idx val="6"/>
              <c:dLblPos val="inBase"/>
              <c:showLegendKey val="0"/>
              <c:showVal val="1"/>
              <c:showCatName val="0"/>
              <c:showSerName val="0"/>
              <c:showPercent val="0"/>
              <c:showBubbleSize val="0"/>
              <c:extLst>
                <c:ext xmlns:c15="http://schemas.microsoft.com/office/drawing/2012/chart" uri="{CE6537A1-D6FC-4f65-9D91-7224C49458BB}"/>
              </c:extLst>
            </c:dLbl>
            <c:dLbl>
              <c:idx val="7"/>
              <c:dLblPos val="inBase"/>
              <c:showLegendKey val="0"/>
              <c:showVal val="1"/>
              <c:showCatName val="0"/>
              <c:showSerName val="0"/>
              <c:showPercent val="0"/>
              <c:showBubbleSize val="0"/>
              <c:extLst>
                <c:ext xmlns:c15="http://schemas.microsoft.com/office/drawing/2012/chart" uri="{CE6537A1-D6FC-4f65-9D91-7224C49458BB}"/>
              </c:extLst>
            </c:dLbl>
            <c:dLbl>
              <c:idx val="8"/>
              <c:dLblPos val="inBase"/>
              <c:showLegendKey val="0"/>
              <c:showVal val="1"/>
              <c:showCatName val="0"/>
              <c:showSerName val="0"/>
              <c:showPercent val="0"/>
              <c:showBubbleSize val="0"/>
              <c:extLst>
                <c:ext xmlns:c15="http://schemas.microsoft.com/office/drawing/2012/chart" uri="{CE6537A1-D6FC-4f65-9D91-7224C49458BB}"/>
              </c:extLst>
            </c:dLbl>
            <c:dLbl>
              <c:idx val="9"/>
              <c:dLblPos val="inBase"/>
              <c:showLegendKey val="0"/>
              <c:showVal val="1"/>
              <c:showCatName val="0"/>
              <c:showSerName val="0"/>
              <c:showPercent val="0"/>
              <c:showBubbleSize val="0"/>
              <c:extLst>
                <c:ext xmlns:c15="http://schemas.microsoft.com/office/drawing/2012/chart" uri="{CE6537A1-D6FC-4f65-9D91-7224C49458BB}"/>
              </c:extLst>
            </c:dLbl>
            <c:dLbl>
              <c:idx val="10"/>
              <c:dLblPos val="inBase"/>
              <c:showLegendKey val="0"/>
              <c:showVal val="1"/>
              <c:showCatName val="0"/>
              <c:showSerName val="0"/>
              <c:showPercent val="0"/>
              <c:showBubbleSize val="0"/>
              <c:extLst>
                <c:ext xmlns:c15="http://schemas.microsoft.com/office/drawing/2012/chart" uri="{CE6537A1-D6FC-4f65-9D91-7224C49458BB}"/>
              </c:extLst>
            </c:dLbl>
            <c:dLbl>
              <c:idx val="11"/>
              <c:dLblPos val="inBase"/>
              <c:showLegendKey val="0"/>
              <c:showVal val="1"/>
              <c:showCatName val="0"/>
              <c:showSerName val="0"/>
              <c:showPercent val="0"/>
              <c:showBubbleSize val="0"/>
              <c:extLst>
                <c:ext xmlns:c15="http://schemas.microsoft.com/office/drawing/2012/chart" uri="{CE6537A1-D6FC-4f65-9D91-7224C49458BB}"/>
              </c:extLst>
            </c:dLbl>
            <c:dLbl>
              <c:idx val="12"/>
              <c:dLblPos val="inBase"/>
              <c:showLegendKey val="0"/>
              <c:showVal val="1"/>
              <c:showCatName val="0"/>
              <c:showSerName val="0"/>
              <c:showPercent val="0"/>
              <c:showBubbleSize val="0"/>
              <c:extLst>
                <c:ext xmlns:c15="http://schemas.microsoft.com/office/drawing/2012/chart" uri="{CE6537A1-D6FC-4f65-9D91-7224C49458BB}"/>
              </c:extLst>
            </c:dLbl>
            <c:dLbl>
              <c:idx val="13"/>
              <c:dLblPos val="inBase"/>
              <c:showLegendKey val="0"/>
              <c:showVal val="1"/>
              <c:showCatName val="0"/>
              <c:showSerName val="0"/>
              <c:showPercent val="0"/>
              <c:showBubbleSize val="0"/>
              <c:extLst>
                <c:ext xmlns:c15="http://schemas.microsoft.com/office/drawing/2012/chart" uri="{CE6537A1-D6FC-4f65-9D91-7224C49458BB}"/>
              </c:extLst>
            </c:dLbl>
            <c:dLbl>
              <c:idx val="19"/>
              <c:numFmt formatCode="#,##0&quot;%&quot;" sourceLinked="0"/>
              <c:spPr/>
              <c:txPr>
                <a:bodyPr/>
                <a:lstStyle/>
                <a:p>
                  <a:pPr>
                    <a:defRPr>
                      <a:solidFill>
                        <a:schemeClr val="bg1"/>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1"/>
              <c:dLblPos val="inBase"/>
              <c:showLegendKey val="0"/>
              <c:showVal val="1"/>
              <c:showCatName val="0"/>
              <c:showSerName val="0"/>
              <c:showPercent val="0"/>
              <c:showBubbleSize val="0"/>
              <c:extLst>
                <c:ext xmlns:c15="http://schemas.microsoft.com/office/drawing/2012/chart" uri="{CE6537A1-D6FC-4f65-9D91-7224C49458BB}"/>
              </c:extLst>
            </c:dLbl>
            <c:dLbl>
              <c:idx val="25"/>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6"/>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dLbl>
              <c:idx val="27"/>
              <c:spPr/>
              <c:txPr>
                <a:bodyPr/>
                <a:lstStyle/>
                <a:p>
                  <a:pPr>
                    <a:defRPr>
                      <a:solidFill>
                        <a:sysClr val="windowText" lastClr="000000"/>
                      </a:solidFill>
                    </a:defRPr>
                  </a:pPr>
                  <a:endParaRPr lang="en-US"/>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a:solidFill>
                      <a:schemeClr val="bg1"/>
                    </a:solidFil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T5_NPS_top!$C$43:$AD$43</c:f>
              <c:numCache>
                <c:formatCode>0%</c:formatCode>
                <c:ptCount val="28"/>
                <c:pt idx="0">
                  <c:v>1.0</c:v>
                </c:pt>
                <c:pt idx="1">
                  <c:v>1.0</c:v>
                </c:pt>
                <c:pt idx="2">
                  <c:v>1.0</c:v>
                </c:pt>
                <c:pt idx="3">
                  <c:v>1.0</c:v>
                </c:pt>
                <c:pt idx="4">
                  <c:v>1.0</c:v>
                </c:pt>
                <c:pt idx="5">
                  <c:v>0.875636799520528</c:v>
                </c:pt>
                <c:pt idx="6">
                  <c:v>0.864504520979809</c:v>
                </c:pt>
                <c:pt idx="7">
                  <c:v>0.855828959400302</c:v>
                </c:pt>
                <c:pt idx="8">
                  <c:v>0.762878834729656</c:v>
                </c:pt>
                <c:pt idx="9">
                  <c:v>0.744602849329458</c:v>
                </c:pt>
                <c:pt idx="10">
                  <c:v>0.625368022235245</c:v>
                </c:pt>
                <c:pt idx="11">
                  <c:v>0.608218208017151</c:v>
                </c:pt>
                <c:pt idx="12">
                  <c:v>0.584523168218042</c:v>
                </c:pt>
                <c:pt idx="13">
                  <c:v>0.552163037083463</c:v>
                </c:pt>
                <c:pt idx="14">
                  <c:v>0.545293818400761</c:v>
                </c:pt>
                <c:pt idx="15">
                  <c:v>0.533838910577406</c:v>
                </c:pt>
                <c:pt idx="16">
                  <c:v>0.506125516650301</c:v>
                </c:pt>
                <c:pt idx="17">
                  <c:v>0.489989145188088</c:v>
                </c:pt>
                <c:pt idx="18">
                  <c:v>0.485732697527607</c:v>
                </c:pt>
                <c:pt idx="19">
                  <c:v>0.477723463510652</c:v>
                </c:pt>
                <c:pt idx="20">
                  <c:v>0.466885593652831</c:v>
                </c:pt>
                <c:pt idx="21">
                  <c:v>0.427003986616359</c:v>
                </c:pt>
                <c:pt idx="22">
                  <c:v>0.363303748170409</c:v>
                </c:pt>
                <c:pt idx="23">
                  <c:v>0.342548144080448</c:v>
                </c:pt>
                <c:pt idx="24">
                  <c:v>0.25632858945726</c:v>
                </c:pt>
                <c:pt idx="25">
                  <c:v>0.214198702148419</c:v>
                </c:pt>
                <c:pt idx="26">
                  <c:v>0.0</c:v>
                </c:pt>
                <c:pt idx="27">
                  <c:v>0.0</c:v>
                </c:pt>
              </c:numCache>
            </c:numRef>
          </c:val>
        </c:ser>
        <c:ser>
          <c:idx val="1"/>
          <c:order val="1"/>
          <c:tx>
            <c:strRef>
              <c:f>T5_NPS_top!$B$44</c:f>
              <c:strCache>
                <c:ptCount val="1"/>
                <c:pt idx="0">
                  <c:v>110%</c:v>
                </c:pt>
              </c:strCache>
            </c:strRef>
          </c:tx>
          <c:spPr>
            <a:noFill/>
            <a:ln w="25400">
              <a:noFill/>
            </a:ln>
          </c:spPr>
          <c:invertIfNegative val="0"/>
          <c:dLbls>
            <c:delete val="1"/>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T5_NPS_top!$C$44:$AD$44</c:f>
              <c:numCache>
                <c:formatCode>0%</c:formatCode>
                <c:ptCount val="28"/>
                <c:pt idx="0">
                  <c:v>0.1</c:v>
                </c:pt>
                <c:pt idx="1">
                  <c:v>0.1</c:v>
                </c:pt>
                <c:pt idx="2">
                  <c:v>0.1</c:v>
                </c:pt>
                <c:pt idx="3">
                  <c:v>0.1</c:v>
                </c:pt>
                <c:pt idx="4">
                  <c:v>0.1</c:v>
                </c:pt>
                <c:pt idx="5">
                  <c:v>0.224363200479473</c:v>
                </c:pt>
                <c:pt idx="6">
                  <c:v>0.235495479020191</c:v>
                </c:pt>
                <c:pt idx="7">
                  <c:v>0.244171040599699</c:v>
                </c:pt>
                <c:pt idx="8">
                  <c:v>0.337121165270347</c:v>
                </c:pt>
                <c:pt idx="9">
                  <c:v>0.355397150670543</c:v>
                </c:pt>
                <c:pt idx="10">
                  <c:v>0.474631977764756</c:v>
                </c:pt>
                <c:pt idx="11">
                  <c:v>0.49178179198285</c:v>
                </c:pt>
                <c:pt idx="12">
                  <c:v>0.515476831781956</c:v>
                </c:pt>
                <c:pt idx="13">
                  <c:v>0.547836962916536</c:v>
                </c:pt>
                <c:pt idx="14">
                  <c:v>0.55470618159924</c:v>
                </c:pt>
                <c:pt idx="15">
                  <c:v>0.566161089422596</c:v>
                </c:pt>
                <c:pt idx="16">
                  <c:v>0.593874483349701</c:v>
                </c:pt>
                <c:pt idx="17">
                  <c:v>0.610010854811912</c:v>
                </c:pt>
                <c:pt idx="18">
                  <c:v>0.614267302472393</c:v>
                </c:pt>
                <c:pt idx="19">
                  <c:v>0.62227653648935</c:v>
                </c:pt>
                <c:pt idx="20">
                  <c:v>0.633114406347172</c:v>
                </c:pt>
                <c:pt idx="21">
                  <c:v>0.672996013383643</c:v>
                </c:pt>
                <c:pt idx="22">
                  <c:v>0.736696251829592</c:v>
                </c:pt>
                <c:pt idx="23">
                  <c:v>0.757451855919553</c:v>
                </c:pt>
                <c:pt idx="24">
                  <c:v>0.843671410542742</c:v>
                </c:pt>
                <c:pt idx="25">
                  <c:v>0.885801297851582</c:v>
                </c:pt>
                <c:pt idx="26">
                  <c:v>1.1</c:v>
                </c:pt>
                <c:pt idx="27">
                  <c:v>1.1</c:v>
                </c:pt>
              </c:numCache>
            </c:numRef>
          </c:val>
        </c:ser>
        <c:ser>
          <c:idx val="2"/>
          <c:order val="2"/>
          <c:tx>
            <c:strRef>
              <c:f>T5_NPS_top!$B$45</c:f>
              <c:strCache>
                <c:ptCount val="1"/>
                <c:pt idx="0">
                  <c:v>Muži</c:v>
                </c:pt>
              </c:strCache>
            </c:strRef>
          </c:tx>
          <c:spPr>
            <a:solidFill>
              <a:srgbClr val="7391AD"/>
            </a:solidFill>
            <a:ln w="25400">
              <a:noFill/>
            </a:ln>
          </c:spPr>
          <c:invertIfNegative val="0"/>
          <c:dLbls>
            <c:dLbl>
              <c:idx val="25"/>
              <c:spPr>
                <a:noFill/>
              </c:spPr>
              <c:txPr>
                <a:bodyPr/>
                <a:lstStyle/>
                <a:p>
                  <a:pPr>
                    <a:defRPr/>
                  </a:pPr>
                  <a:endParaRPr lang="en-US"/>
                </a:p>
              </c:txPr>
              <c:dLblPos val="inBase"/>
              <c:showLegendKey val="0"/>
              <c:showVal val="1"/>
              <c:showCatName val="0"/>
              <c:showSerName val="0"/>
              <c:showPercent val="0"/>
              <c:showBubbleSize val="0"/>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T5_NPS_top!$C$45:$AD$45</c:f>
              <c:numCache>
                <c:formatCode>0%</c:formatCode>
                <c:ptCount val="28"/>
                <c:pt idx="0">
                  <c:v>0.0</c:v>
                </c:pt>
                <c:pt idx="1">
                  <c:v>0.0</c:v>
                </c:pt>
                <c:pt idx="2">
                  <c:v>0.0</c:v>
                </c:pt>
                <c:pt idx="3">
                  <c:v>1.0</c:v>
                </c:pt>
                <c:pt idx="4">
                  <c:v>0.0</c:v>
                </c:pt>
                <c:pt idx="5">
                  <c:v>0.0</c:v>
                </c:pt>
                <c:pt idx="6">
                  <c:v>1.0</c:v>
                </c:pt>
                <c:pt idx="7">
                  <c:v>1.0</c:v>
                </c:pt>
                <c:pt idx="8">
                  <c:v>0.0</c:v>
                </c:pt>
                <c:pt idx="9">
                  <c:v>0.416248026410219</c:v>
                </c:pt>
                <c:pt idx="10">
                  <c:v>0.383091880219878</c:v>
                </c:pt>
                <c:pt idx="11">
                  <c:v>0.677946324387399</c:v>
                </c:pt>
                <c:pt idx="12">
                  <c:v>0.5</c:v>
                </c:pt>
                <c:pt idx="13">
                  <c:v>0.392087670829893</c:v>
                </c:pt>
                <c:pt idx="14">
                  <c:v>0.0</c:v>
                </c:pt>
                <c:pt idx="15">
                  <c:v>0.778427996493045</c:v>
                </c:pt>
                <c:pt idx="16">
                  <c:v>0.672403560830859</c:v>
                </c:pt>
                <c:pt idx="17">
                  <c:v>0.338780438720065</c:v>
                </c:pt>
                <c:pt idx="18">
                  <c:v>0.472745241203324</c:v>
                </c:pt>
                <c:pt idx="19">
                  <c:v>0.416039655125375</c:v>
                </c:pt>
                <c:pt idx="20">
                  <c:v>0.424451768756926</c:v>
                </c:pt>
                <c:pt idx="21">
                  <c:v>0.0</c:v>
                </c:pt>
                <c:pt idx="22">
                  <c:v>0.324849483618083</c:v>
                </c:pt>
                <c:pt idx="23">
                  <c:v>0.0</c:v>
                </c:pt>
                <c:pt idx="24">
                  <c:v>0.0</c:v>
                </c:pt>
                <c:pt idx="25">
                  <c:v>0.0</c:v>
                </c:pt>
                <c:pt idx="26">
                  <c:v>0.0</c:v>
                </c:pt>
                <c:pt idx="27">
                  <c:v>0.0</c:v>
                </c:pt>
              </c:numCache>
            </c:numRef>
          </c:val>
        </c:ser>
        <c:ser>
          <c:idx val="3"/>
          <c:order val="3"/>
          <c:tx>
            <c:strRef>
              <c:f>T5_NPS_top!$B$46</c:f>
              <c:strCache>
                <c:ptCount val="1"/>
                <c:pt idx="0">
                  <c:v>220%</c:v>
                </c:pt>
              </c:strCache>
            </c:strRef>
          </c:tx>
          <c:spPr>
            <a:noFill/>
            <a:ln w="25400">
              <a:noFill/>
            </a:ln>
          </c:spPr>
          <c:invertIfNegative val="0"/>
          <c:dLbls>
            <c:delete val="1"/>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T5_NPS_top!$C$46:$AD$46</c:f>
              <c:numCache>
                <c:formatCode>0%</c:formatCode>
                <c:ptCount val="28"/>
                <c:pt idx="0">
                  <c:v>1.1</c:v>
                </c:pt>
                <c:pt idx="1">
                  <c:v>1.1</c:v>
                </c:pt>
                <c:pt idx="2">
                  <c:v>1.1</c:v>
                </c:pt>
                <c:pt idx="3">
                  <c:v>0.1</c:v>
                </c:pt>
                <c:pt idx="4">
                  <c:v>1.1</c:v>
                </c:pt>
                <c:pt idx="5">
                  <c:v>1.1</c:v>
                </c:pt>
                <c:pt idx="6">
                  <c:v>0.1</c:v>
                </c:pt>
                <c:pt idx="7">
                  <c:v>0.1</c:v>
                </c:pt>
                <c:pt idx="8">
                  <c:v>1.1</c:v>
                </c:pt>
                <c:pt idx="9">
                  <c:v>0.683751973589783</c:v>
                </c:pt>
                <c:pt idx="10">
                  <c:v>0.716908119780123</c:v>
                </c:pt>
                <c:pt idx="11">
                  <c:v>0.422053675612603</c:v>
                </c:pt>
                <c:pt idx="12">
                  <c:v>0.600000000000001</c:v>
                </c:pt>
                <c:pt idx="13">
                  <c:v>0.707912329170107</c:v>
                </c:pt>
                <c:pt idx="14">
                  <c:v>1.1</c:v>
                </c:pt>
                <c:pt idx="15">
                  <c:v>0.321572003506957</c:v>
                </c:pt>
                <c:pt idx="16">
                  <c:v>0.427596439169141</c:v>
                </c:pt>
                <c:pt idx="17">
                  <c:v>0.761219561279935</c:v>
                </c:pt>
                <c:pt idx="18">
                  <c:v>0.627254758796675</c:v>
                </c:pt>
                <c:pt idx="19">
                  <c:v>0.683960344874624</c:v>
                </c:pt>
                <c:pt idx="20">
                  <c:v>0.675548231243077</c:v>
                </c:pt>
                <c:pt idx="21">
                  <c:v>1.1</c:v>
                </c:pt>
                <c:pt idx="22">
                  <c:v>0.775150516381919</c:v>
                </c:pt>
                <c:pt idx="23">
                  <c:v>1.1</c:v>
                </c:pt>
                <c:pt idx="24">
                  <c:v>1.1</c:v>
                </c:pt>
                <c:pt idx="25">
                  <c:v>1.1</c:v>
                </c:pt>
                <c:pt idx="26">
                  <c:v>1.1</c:v>
                </c:pt>
                <c:pt idx="27">
                  <c:v>1.1</c:v>
                </c:pt>
              </c:numCache>
            </c:numRef>
          </c:val>
        </c:ser>
        <c:ser>
          <c:idx val="4"/>
          <c:order val="4"/>
          <c:tx>
            <c:strRef>
              <c:f>T5_NPS_top!$B$47</c:f>
              <c:strCache>
                <c:ptCount val="1"/>
                <c:pt idx="0">
                  <c:v>Ženy</c:v>
                </c:pt>
              </c:strCache>
            </c:strRef>
          </c:tx>
          <c:spPr>
            <a:solidFill>
              <a:srgbClr val="7391AD"/>
            </a:solidFill>
            <a:ln w="12700">
              <a:noFill/>
              <a:prstDash val="solid"/>
            </a:ln>
          </c:spPr>
          <c:invertIfNegative val="0"/>
          <c:dLbls>
            <c:spPr>
              <a:noFill/>
              <a:ln w="25400">
                <a:noFill/>
              </a:ln>
            </c:spPr>
            <c:txPr>
              <a:bodyPr/>
              <a:lstStyle/>
              <a:p>
                <a:pPr algn="l">
                  <a:defRPr/>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T5_NPS_top!$C$47:$AD$47</c:f>
              <c:numCache>
                <c:formatCode>0%</c:formatCode>
                <c:ptCount val="28"/>
                <c:pt idx="0">
                  <c:v>1.0</c:v>
                </c:pt>
                <c:pt idx="1">
                  <c:v>1.0</c:v>
                </c:pt>
                <c:pt idx="2">
                  <c:v>1.0</c:v>
                </c:pt>
                <c:pt idx="3">
                  <c:v>1.0</c:v>
                </c:pt>
                <c:pt idx="4">
                  <c:v>1.0</c:v>
                </c:pt>
                <c:pt idx="5">
                  <c:v>0.875636799520528</c:v>
                </c:pt>
                <c:pt idx="6">
                  <c:v>0.594284639969918</c:v>
                </c:pt>
                <c:pt idx="7">
                  <c:v>0.776707802465391</c:v>
                </c:pt>
                <c:pt idx="8">
                  <c:v>0.762878834729656</c:v>
                </c:pt>
                <c:pt idx="9">
                  <c:v>1.0</c:v>
                </c:pt>
                <c:pt idx="10">
                  <c:v>0.779619769080163</c:v>
                </c:pt>
                <c:pt idx="11">
                  <c:v>0.467497773820125</c:v>
                </c:pt>
                <c:pt idx="12">
                  <c:v>1.0</c:v>
                </c:pt>
                <c:pt idx="13">
                  <c:v>0.66366054850714</c:v>
                </c:pt>
                <c:pt idx="14">
                  <c:v>0.651743462331236</c:v>
                </c:pt>
                <c:pt idx="15">
                  <c:v>0.412511855019586</c:v>
                </c:pt>
                <c:pt idx="16">
                  <c:v>0.0</c:v>
                </c:pt>
                <c:pt idx="17">
                  <c:v>0.530036122353146</c:v>
                </c:pt>
                <c:pt idx="18">
                  <c:v>0.532502226179876</c:v>
                </c:pt>
                <c:pt idx="19">
                  <c:v>0.561072118957123</c:v>
                </c:pt>
                <c:pt idx="20">
                  <c:v>0.489694588675591</c:v>
                </c:pt>
                <c:pt idx="21">
                  <c:v>0.427003986616359</c:v>
                </c:pt>
                <c:pt idx="22">
                  <c:v>0.439302585559158</c:v>
                </c:pt>
                <c:pt idx="23">
                  <c:v>0.408182912154032</c:v>
                </c:pt>
                <c:pt idx="24">
                  <c:v>0.304286520022561</c:v>
                </c:pt>
                <c:pt idx="25">
                  <c:v>0.290371966305571</c:v>
                </c:pt>
                <c:pt idx="26">
                  <c:v>0.0</c:v>
                </c:pt>
                <c:pt idx="27">
                  <c:v>0.0</c:v>
                </c:pt>
              </c:numCache>
            </c:numRef>
          </c:val>
        </c:ser>
        <c:ser>
          <c:idx val="5"/>
          <c:order val="5"/>
          <c:tx>
            <c:strRef>
              <c:f>T5_NPS_top!$B$48</c:f>
              <c:strCache>
                <c:ptCount val="1"/>
                <c:pt idx="0">
                  <c:v>330%</c:v>
                </c:pt>
              </c:strCache>
            </c:strRef>
          </c:tx>
          <c:spPr>
            <a:noFill/>
          </c:spPr>
          <c:invertIfNegative val="0"/>
          <c:dLbls>
            <c:delete val="1"/>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T5_NPS_top!$C$48:$AD$48</c:f>
              <c:numCache>
                <c:formatCode>0%</c:formatCode>
                <c:ptCount val="28"/>
                <c:pt idx="0">
                  <c:v>0.1</c:v>
                </c:pt>
                <c:pt idx="1">
                  <c:v>0.1</c:v>
                </c:pt>
                <c:pt idx="2">
                  <c:v>0.1</c:v>
                </c:pt>
                <c:pt idx="3">
                  <c:v>0.1</c:v>
                </c:pt>
                <c:pt idx="4">
                  <c:v>0.1</c:v>
                </c:pt>
                <c:pt idx="5">
                  <c:v>0.224363200479473</c:v>
                </c:pt>
                <c:pt idx="6">
                  <c:v>0.505715360030081</c:v>
                </c:pt>
                <c:pt idx="7">
                  <c:v>0.323292197534612</c:v>
                </c:pt>
                <c:pt idx="8">
                  <c:v>0.337121165270347</c:v>
                </c:pt>
                <c:pt idx="9">
                  <c:v>0.1</c:v>
                </c:pt>
                <c:pt idx="10">
                  <c:v>0.320380230919838</c:v>
                </c:pt>
                <c:pt idx="11">
                  <c:v>0.632502226179877</c:v>
                </c:pt>
                <c:pt idx="12">
                  <c:v>0.1</c:v>
                </c:pt>
                <c:pt idx="13">
                  <c:v>0.436339451492862</c:v>
                </c:pt>
                <c:pt idx="14">
                  <c:v>0.448256537668765</c:v>
                </c:pt>
                <c:pt idx="15">
                  <c:v>0.687488144980413</c:v>
                </c:pt>
                <c:pt idx="16">
                  <c:v>1.1</c:v>
                </c:pt>
                <c:pt idx="17">
                  <c:v>0.569963877646855</c:v>
                </c:pt>
                <c:pt idx="18">
                  <c:v>0.567497773820125</c:v>
                </c:pt>
                <c:pt idx="19">
                  <c:v>0.538927881042876</c:v>
                </c:pt>
                <c:pt idx="20">
                  <c:v>0.610305411324411</c:v>
                </c:pt>
                <c:pt idx="21">
                  <c:v>0.672996013383643</c:v>
                </c:pt>
                <c:pt idx="22">
                  <c:v>0.660697414440846</c:v>
                </c:pt>
                <c:pt idx="23">
                  <c:v>0.691817087845967</c:v>
                </c:pt>
                <c:pt idx="24">
                  <c:v>0.795713479977438</c:v>
                </c:pt>
                <c:pt idx="25">
                  <c:v>0.809628033694433</c:v>
                </c:pt>
                <c:pt idx="26">
                  <c:v>1.1</c:v>
                </c:pt>
                <c:pt idx="27">
                  <c:v>1.1</c:v>
                </c:pt>
              </c:numCache>
            </c:numRef>
          </c:val>
        </c:ser>
        <c:ser>
          <c:idx val="6"/>
          <c:order val="6"/>
          <c:tx>
            <c:strRef>
              <c:f>T5_NPS_top!$B$49</c:f>
              <c:strCache>
                <c:ptCount val="1"/>
                <c:pt idx="0">
                  <c:v>Celkom ČR</c:v>
                </c:pt>
              </c:strCache>
            </c:strRef>
          </c:tx>
          <c:spPr>
            <a:solidFill>
              <a:srgbClr val="F34E0D"/>
            </a:solidFill>
          </c:spPr>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T5_NPS_top!$C$49:$AD$49</c:f>
              <c:numCache>
                <c:formatCode>0%</c:formatCode>
                <c:ptCount val="28"/>
                <c:pt idx="0">
                  <c:v>0.0</c:v>
                </c:pt>
                <c:pt idx="1">
                  <c:v>0.25</c:v>
                </c:pt>
                <c:pt idx="2">
                  <c:v>0.777777777777779</c:v>
                </c:pt>
                <c:pt idx="3">
                  <c:v>0.0</c:v>
                </c:pt>
                <c:pt idx="4">
                  <c:v>0.0</c:v>
                </c:pt>
                <c:pt idx="5">
                  <c:v>0.0</c:v>
                </c:pt>
                <c:pt idx="6">
                  <c:v>0.0</c:v>
                </c:pt>
                <c:pt idx="7">
                  <c:v>0.333333333333333</c:v>
                </c:pt>
                <c:pt idx="8">
                  <c:v>0.666666666666668</c:v>
                </c:pt>
                <c:pt idx="9">
                  <c:v>0.8</c:v>
                </c:pt>
                <c:pt idx="10">
                  <c:v>0.675000000000001</c:v>
                </c:pt>
                <c:pt idx="11">
                  <c:v>0.445652173913045</c:v>
                </c:pt>
                <c:pt idx="12">
                  <c:v>0.666666666666668</c:v>
                </c:pt>
                <c:pt idx="13">
                  <c:v>0.46</c:v>
                </c:pt>
                <c:pt idx="14">
                  <c:v>0.0</c:v>
                </c:pt>
                <c:pt idx="15">
                  <c:v>0.461538461538462</c:v>
                </c:pt>
                <c:pt idx="16">
                  <c:v>0.555555555555556</c:v>
                </c:pt>
                <c:pt idx="17">
                  <c:v>0.4875</c:v>
                </c:pt>
                <c:pt idx="18">
                  <c:v>0.0</c:v>
                </c:pt>
                <c:pt idx="19">
                  <c:v>0.541666666666667</c:v>
                </c:pt>
                <c:pt idx="20">
                  <c:v>0.0</c:v>
                </c:pt>
                <c:pt idx="21">
                  <c:v>0.5</c:v>
                </c:pt>
                <c:pt idx="22">
                  <c:v>0.45</c:v>
                </c:pt>
                <c:pt idx="23">
                  <c:v>0.5</c:v>
                </c:pt>
                <c:pt idx="24">
                  <c:v>0.5</c:v>
                </c:pt>
                <c:pt idx="25">
                  <c:v>0.0</c:v>
                </c:pt>
                <c:pt idx="26">
                  <c:v>0.5</c:v>
                </c:pt>
                <c:pt idx="27">
                  <c:v>0.0</c:v>
                </c:pt>
              </c:numCache>
            </c:numRef>
          </c:val>
        </c:ser>
        <c:ser>
          <c:idx val="7"/>
          <c:order val="7"/>
          <c:tx>
            <c:strRef>
              <c:f>T5_NPS_top!$B$50</c:f>
              <c:strCache>
                <c:ptCount val="1"/>
                <c:pt idx="0">
                  <c:v>440%</c:v>
                </c:pt>
              </c:strCache>
            </c:strRef>
          </c:tx>
          <c:spPr>
            <a:noFill/>
          </c:spPr>
          <c:invertIfNegative val="0"/>
          <c:dLbls>
            <c:delete val="1"/>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T5_NPS_top!$C$50:$AD$50</c:f>
              <c:numCache>
                <c:formatCode>0%</c:formatCode>
                <c:ptCount val="28"/>
                <c:pt idx="0">
                  <c:v>1.1</c:v>
                </c:pt>
                <c:pt idx="1">
                  <c:v>0.850000000000001</c:v>
                </c:pt>
                <c:pt idx="2">
                  <c:v>0.322222222222223</c:v>
                </c:pt>
                <c:pt idx="3">
                  <c:v>1.1</c:v>
                </c:pt>
                <c:pt idx="4">
                  <c:v>1.1</c:v>
                </c:pt>
                <c:pt idx="5">
                  <c:v>1.1</c:v>
                </c:pt>
                <c:pt idx="6">
                  <c:v>1.1</c:v>
                </c:pt>
                <c:pt idx="7">
                  <c:v>0.766666666666667</c:v>
                </c:pt>
                <c:pt idx="8">
                  <c:v>0.433333333333334</c:v>
                </c:pt>
                <c:pt idx="9">
                  <c:v>0.3</c:v>
                </c:pt>
                <c:pt idx="10">
                  <c:v>0.425</c:v>
                </c:pt>
                <c:pt idx="11">
                  <c:v>0.654347826086958</c:v>
                </c:pt>
                <c:pt idx="12">
                  <c:v>0.433333333333334</c:v>
                </c:pt>
                <c:pt idx="13">
                  <c:v>0.640000000000001</c:v>
                </c:pt>
                <c:pt idx="14">
                  <c:v>1.1</c:v>
                </c:pt>
                <c:pt idx="15">
                  <c:v>0.638461538461539</c:v>
                </c:pt>
                <c:pt idx="16">
                  <c:v>0.544444444444445</c:v>
                </c:pt>
                <c:pt idx="17">
                  <c:v>0.6125</c:v>
                </c:pt>
                <c:pt idx="18">
                  <c:v>1.1</c:v>
                </c:pt>
                <c:pt idx="19">
                  <c:v>0.558333333333334</c:v>
                </c:pt>
                <c:pt idx="20">
                  <c:v>1.1</c:v>
                </c:pt>
                <c:pt idx="21">
                  <c:v>0.600000000000001</c:v>
                </c:pt>
                <c:pt idx="22">
                  <c:v>0.650000000000001</c:v>
                </c:pt>
                <c:pt idx="23">
                  <c:v>0.600000000000001</c:v>
                </c:pt>
                <c:pt idx="24">
                  <c:v>0.600000000000001</c:v>
                </c:pt>
                <c:pt idx="25">
                  <c:v>1.1</c:v>
                </c:pt>
                <c:pt idx="26">
                  <c:v>0.600000000000001</c:v>
                </c:pt>
                <c:pt idx="27">
                  <c:v>1.1</c:v>
                </c:pt>
              </c:numCache>
            </c:numRef>
          </c:val>
        </c:ser>
        <c:ser>
          <c:idx val="10"/>
          <c:order val="8"/>
          <c:tx>
            <c:strRef>
              <c:f>T5_NPS_top!$B$51</c:f>
              <c:strCache>
                <c:ptCount val="1"/>
                <c:pt idx="0">
                  <c:v>Celkom Fashion leto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T5_NPS_top!$C$51:$AD$51</c:f>
              <c:numCache>
                <c:formatCode>0%</c:formatCode>
                <c:ptCount val="28"/>
                <c:pt idx="0">
                  <c:v>1.0</c:v>
                </c:pt>
                <c:pt idx="1">
                  <c:v>0.0</c:v>
                </c:pt>
                <c:pt idx="2">
                  <c:v>0.37411192317679</c:v>
                </c:pt>
                <c:pt idx="3">
                  <c:v>0.0</c:v>
                </c:pt>
                <c:pt idx="4">
                  <c:v>1.0</c:v>
                </c:pt>
                <c:pt idx="5">
                  <c:v>0.0</c:v>
                </c:pt>
                <c:pt idx="6">
                  <c:v>0.538754667027523</c:v>
                </c:pt>
                <c:pt idx="7">
                  <c:v>0.367467654721811</c:v>
                </c:pt>
                <c:pt idx="8">
                  <c:v>0.434679603389314</c:v>
                </c:pt>
                <c:pt idx="9">
                  <c:v>0.542711789527427</c:v>
                </c:pt>
                <c:pt idx="10">
                  <c:v>0.476532921541886</c:v>
                </c:pt>
                <c:pt idx="11">
                  <c:v>0.372141943084891</c:v>
                </c:pt>
                <c:pt idx="12">
                  <c:v>0.369104579630896</c:v>
                </c:pt>
                <c:pt idx="13">
                  <c:v>0.0</c:v>
                </c:pt>
                <c:pt idx="14">
                  <c:v>0.487992929235939</c:v>
                </c:pt>
                <c:pt idx="15">
                  <c:v>0.505124458254559</c:v>
                </c:pt>
                <c:pt idx="16">
                  <c:v>0.0</c:v>
                </c:pt>
                <c:pt idx="17">
                  <c:v>0.359232114132972</c:v>
                </c:pt>
                <c:pt idx="18">
                  <c:v>0.0</c:v>
                </c:pt>
                <c:pt idx="19">
                  <c:v>0.0</c:v>
                </c:pt>
                <c:pt idx="20">
                  <c:v>0.0</c:v>
                </c:pt>
                <c:pt idx="21">
                  <c:v>0.755715650679747</c:v>
                </c:pt>
                <c:pt idx="22">
                  <c:v>0.498361365711211</c:v>
                </c:pt>
                <c:pt idx="23">
                  <c:v>0.5</c:v>
                </c:pt>
                <c:pt idx="24">
                  <c:v>0.464908024691483</c:v>
                </c:pt>
                <c:pt idx="25">
                  <c:v>0.58553854454646</c:v>
                </c:pt>
                <c:pt idx="26">
                  <c:v>0.0</c:v>
                </c:pt>
                <c:pt idx="27">
                  <c:v>0.274294696836565</c:v>
                </c:pt>
              </c:numCache>
            </c:numRef>
          </c:val>
        </c:ser>
        <c:ser>
          <c:idx val="11"/>
          <c:order val="9"/>
          <c:tx>
            <c:strRef>
              <c:f>T5_NPS_top!$B$52</c:f>
              <c:strCache>
                <c:ptCount val="1"/>
                <c:pt idx="0">
                  <c:v>550%</c:v>
                </c:pt>
              </c:strCache>
            </c:strRef>
          </c:tx>
          <c:spPr>
            <a:noFill/>
          </c:spPr>
          <c:invertIfNegative val="0"/>
          <c:dLbls>
            <c:delete val="1"/>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T5_NPS_top!$C$52:$AD$52</c:f>
              <c:numCache>
                <c:formatCode>0%</c:formatCode>
                <c:ptCount val="28"/>
                <c:pt idx="0">
                  <c:v>0.0999999999999999</c:v>
                </c:pt>
                <c:pt idx="1">
                  <c:v>1.099999999999997</c:v>
                </c:pt>
                <c:pt idx="2">
                  <c:v>0.72588807682321</c:v>
                </c:pt>
                <c:pt idx="3">
                  <c:v>1.099999999999997</c:v>
                </c:pt>
                <c:pt idx="4">
                  <c:v>0.0999999999999999</c:v>
                </c:pt>
                <c:pt idx="5">
                  <c:v>1.099999999999997</c:v>
                </c:pt>
                <c:pt idx="6">
                  <c:v>0.561245332972479</c:v>
                </c:pt>
                <c:pt idx="7">
                  <c:v>0.732532345278189</c:v>
                </c:pt>
                <c:pt idx="8">
                  <c:v>0.665320396610689</c:v>
                </c:pt>
                <c:pt idx="9">
                  <c:v>0.557288210472573</c:v>
                </c:pt>
                <c:pt idx="10">
                  <c:v>0.623467078458115</c:v>
                </c:pt>
                <c:pt idx="11">
                  <c:v>0.72785805691511</c:v>
                </c:pt>
                <c:pt idx="12">
                  <c:v>0.730895420369107</c:v>
                </c:pt>
                <c:pt idx="13">
                  <c:v>1.099999999999997</c:v>
                </c:pt>
                <c:pt idx="14">
                  <c:v>0.612007070764061</c:v>
                </c:pt>
                <c:pt idx="15">
                  <c:v>0.59487554174544</c:v>
                </c:pt>
                <c:pt idx="16">
                  <c:v>1.099999999999997</c:v>
                </c:pt>
                <c:pt idx="17">
                  <c:v>0.740767885867028</c:v>
                </c:pt>
                <c:pt idx="18">
                  <c:v>1.099999999999997</c:v>
                </c:pt>
                <c:pt idx="19">
                  <c:v>1.099999999999997</c:v>
                </c:pt>
                <c:pt idx="20">
                  <c:v>1.099999999999997</c:v>
                </c:pt>
                <c:pt idx="21">
                  <c:v>0.344284349320256</c:v>
                </c:pt>
                <c:pt idx="22">
                  <c:v>0.601638634288792</c:v>
                </c:pt>
                <c:pt idx="23">
                  <c:v>0.600000000000001</c:v>
                </c:pt>
                <c:pt idx="24">
                  <c:v>0.635091975308519</c:v>
                </c:pt>
                <c:pt idx="25">
                  <c:v>0.514461455453539</c:v>
                </c:pt>
                <c:pt idx="26">
                  <c:v>1.099999999999997</c:v>
                </c:pt>
                <c:pt idx="27">
                  <c:v>0.825705303163435</c:v>
                </c:pt>
              </c:numCache>
            </c:numRef>
          </c:val>
        </c:ser>
        <c:ser>
          <c:idx val="12"/>
          <c:order val="10"/>
          <c:tx>
            <c:strRef>
              <c:f>T5_NPS_top!$B$53</c:f>
              <c:strCache>
                <c:ptCount val="1"/>
                <c:pt idx="0">
                  <c:v>Celkom Fashion jar 2015</c:v>
                </c:pt>
              </c:strCache>
            </c:strRef>
          </c:tx>
          <c:spPr>
            <a:solidFill>
              <a:schemeClr val="bg2">
                <a:lumMod val="75000"/>
              </a:schemeClr>
            </a:solidFill>
          </c:spPr>
          <c:invertIfNegative val="0"/>
          <c:dLbls>
            <c:spPr>
              <a:noFill/>
              <a:ln>
                <a:noFill/>
              </a:ln>
              <a:effectLst/>
            </c:spPr>
            <c:txPr>
              <a:bodyPr/>
              <a:lstStyle/>
              <a:p>
                <a:pPr>
                  <a:defRPr>
                    <a:solidFill>
                      <a:sysClr val="windowText" lastClr="000000"/>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T5_NPS_top!$C$42:$AD$42</c:f>
              <c:strCache>
                <c:ptCount val="28"/>
                <c:pt idx="0">
                  <c:v>Answear</c:v>
                </c:pt>
                <c:pt idx="1">
                  <c:v>Bonami</c:v>
                </c:pt>
                <c:pt idx="2">
                  <c:v>Sam73</c:v>
                </c:pt>
                <c:pt idx="3">
                  <c:v>STOKLASA</c:v>
                </c:pt>
                <c:pt idx="4">
                  <c:v>Topgal</c:v>
                </c:pt>
                <c:pt idx="5">
                  <c:v>jej.sk</c:v>
                </c:pt>
                <c:pt idx="6">
                  <c:v>www.snowboard-online.cz</c:v>
                </c:pt>
                <c:pt idx="7">
                  <c:v>Bigbrands</c:v>
                </c:pt>
                <c:pt idx="8">
                  <c:v>Zoot</c:v>
                </c:pt>
                <c:pt idx="9">
                  <c:v>Outlet Expert</c:v>
                </c:pt>
                <c:pt idx="10">
                  <c:v>Tchibo</c:v>
                </c:pt>
                <c:pt idx="11">
                  <c:v>Aukro</c:v>
                </c:pt>
                <c:pt idx="12">
                  <c:v>Skateshop</c:v>
                </c:pt>
                <c:pt idx="13">
                  <c:v>H&amp;M</c:v>
                </c:pt>
                <c:pt idx="14">
                  <c:v>topankovo.sk</c:v>
                </c:pt>
                <c:pt idx="15">
                  <c:v>Zlavomat/Slevomat</c:v>
                </c:pt>
                <c:pt idx="16">
                  <c:v>Wayfarer</c:v>
                </c:pt>
                <c:pt idx="17">
                  <c:v>Bonprix</c:v>
                </c:pt>
                <c:pt idx="18">
                  <c:v>Otto</c:v>
                </c:pt>
                <c:pt idx="19">
                  <c:v>New Yorker</c:v>
                </c:pt>
                <c:pt idx="20">
                  <c:v>AliExpress</c:v>
                </c:pt>
                <c:pt idx="21">
                  <c:v>Fashion Days</c:v>
                </c:pt>
                <c:pt idx="22">
                  <c:v>Mall</c:v>
                </c:pt>
                <c:pt idx="23">
                  <c:v>Astratex</c:v>
                </c:pt>
                <c:pt idx="24">
                  <c:v>Stilago</c:v>
                </c:pt>
                <c:pt idx="25">
                  <c:v>imoda.sk</c:v>
                </c:pt>
                <c:pt idx="26">
                  <c:v>Domodi</c:v>
                </c:pt>
                <c:pt idx="27">
                  <c:v>Queens</c:v>
                </c:pt>
              </c:strCache>
            </c:strRef>
          </c:cat>
          <c:val>
            <c:numRef>
              <c:f>T5_NPS_top!$C$53:$AD$53</c:f>
              <c:numCache>
                <c:formatCode>0%</c:formatCode>
                <c:ptCount val="28"/>
                <c:pt idx="0">
                  <c:v>1.0</c:v>
                </c:pt>
                <c:pt idx="1">
                  <c:v>0.0</c:v>
                </c:pt>
                <c:pt idx="2">
                  <c:v>0.5</c:v>
                </c:pt>
                <c:pt idx="3">
                  <c:v>0.0</c:v>
                </c:pt>
                <c:pt idx="4">
                  <c:v>1.0</c:v>
                </c:pt>
                <c:pt idx="5">
                  <c:v>0.0</c:v>
                </c:pt>
                <c:pt idx="6">
                  <c:v>0.333333333333333</c:v>
                </c:pt>
                <c:pt idx="7">
                  <c:v>0.5</c:v>
                </c:pt>
                <c:pt idx="8">
                  <c:v>0.666666666666668</c:v>
                </c:pt>
                <c:pt idx="9">
                  <c:v>0.333333333333333</c:v>
                </c:pt>
                <c:pt idx="10">
                  <c:v>0.600000000000001</c:v>
                </c:pt>
                <c:pt idx="11">
                  <c:v>0.0</c:v>
                </c:pt>
                <c:pt idx="12">
                  <c:v>0.5</c:v>
                </c:pt>
                <c:pt idx="13">
                  <c:v>0.0</c:v>
                </c:pt>
                <c:pt idx="14">
                  <c:v>0.545454545454545</c:v>
                </c:pt>
                <c:pt idx="15">
                  <c:v>0.370370370370371</c:v>
                </c:pt>
                <c:pt idx="16">
                  <c:v>0.0</c:v>
                </c:pt>
                <c:pt idx="17">
                  <c:v>0.405405405405405</c:v>
                </c:pt>
                <c:pt idx="18">
                  <c:v>0.0</c:v>
                </c:pt>
                <c:pt idx="19">
                  <c:v>0.0</c:v>
                </c:pt>
                <c:pt idx="20">
                  <c:v>0.0</c:v>
                </c:pt>
                <c:pt idx="21">
                  <c:v>0.750000000000001</c:v>
                </c:pt>
                <c:pt idx="22">
                  <c:v>0.733333333333334</c:v>
                </c:pt>
                <c:pt idx="23">
                  <c:v>0.666666666666668</c:v>
                </c:pt>
                <c:pt idx="24">
                  <c:v>0.2</c:v>
                </c:pt>
                <c:pt idx="25">
                  <c:v>0.375</c:v>
                </c:pt>
                <c:pt idx="26">
                  <c:v>0.0</c:v>
                </c:pt>
                <c:pt idx="27">
                  <c:v>0.0</c:v>
                </c:pt>
              </c:numCache>
            </c:numRef>
          </c:val>
        </c:ser>
        <c:dLbls>
          <c:showLegendKey val="0"/>
          <c:showVal val="1"/>
          <c:showCatName val="0"/>
          <c:showSerName val="0"/>
          <c:showPercent val="0"/>
          <c:showBubbleSize val="0"/>
        </c:dLbls>
        <c:gapWidth val="91"/>
        <c:overlap val="100"/>
        <c:axId val="-2128786912"/>
        <c:axId val="-2128784576"/>
      </c:barChart>
      <c:catAx>
        <c:axId val="-2128786912"/>
        <c:scaling>
          <c:orientation val="maxMin"/>
        </c:scaling>
        <c:delete val="0"/>
        <c:axPos val="l"/>
        <c:numFmt formatCode="General" sourceLinked="1"/>
        <c:majorTickMark val="out"/>
        <c:minorTickMark val="out"/>
        <c:tickLblPos val="nextTo"/>
        <c:spPr>
          <a:ln>
            <a:noFill/>
          </a:ln>
        </c:spPr>
        <c:txPr>
          <a:bodyPr rot="0" vert="horz"/>
          <a:lstStyle/>
          <a:p>
            <a:pPr>
              <a:defRPr/>
            </a:pPr>
            <a:endParaRPr lang="en-US"/>
          </a:p>
        </c:txPr>
        <c:crossAx val="-2128784576"/>
        <c:crosses val="autoZero"/>
        <c:auto val="1"/>
        <c:lblAlgn val="ctr"/>
        <c:lblOffset val="100"/>
        <c:noMultiLvlLbl val="0"/>
      </c:catAx>
      <c:valAx>
        <c:axId val="-2128784576"/>
        <c:scaling>
          <c:orientation val="minMax"/>
        </c:scaling>
        <c:delete val="1"/>
        <c:axPos val="t"/>
        <c:numFmt formatCode="0%" sourceLinked="1"/>
        <c:majorTickMark val="out"/>
        <c:minorTickMark val="none"/>
        <c:tickLblPos val="none"/>
        <c:crossAx val="-2128786912"/>
        <c:crosses val="autoZero"/>
        <c:crossBetween val="between"/>
      </c:valAx>
      <c:spPr>
        <a:noFill/>
        <a:ln w="0">
          <a:noFill/>
        </a:ln>
      </c:spPr>
    </c:plotArea>
    <c:plotVisOnly val="1"/>
    <c:dispBlanksAs val="gap"/>
    <c:showDLblsOverMax val="0"/>
  </c:chart>
  <c:spPr>
    <a:noFill/>
    <a:ln>
      <a:noFill/>
    </a:ln>
  </c:spPr>
  <c:txPr>
    <a:bodyPr/>
    <a:lstStyle/>
    <a:p>
      <a:pPr>
        <a:defRPr sz="900" b="0" i="0" u="none" strike="noStrike" baseline="0">
          <a:solidFill>
            <a:sysClr val="windowText" lastClr="000000"/>
          </a:solidFill>
          <a:latin typeface="Hevetica"/>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ubbleChart>
        <c:varyColors val="0"/>
        <c:ser>
          <c:idx val="0"/>
          <c:order val="0"/>
          <c:spPr>
            <a:solidFill>
              <a:schemeClr val="tx1"/>
            </a:solidFill>
          </c:spPr>
          <c:invertIfNegative val="0"/>
          <c:dPt>
            <c:idx val="18"/>
            <c:invertIfNegative val="0"/>
            <c:bubble3D val="0"/>
            <c:spPr>
              <a:solidFill>
                <a:schemeClr val="accent1"/>
              </a:solidFill>
            </c:spPr>
          </c:dPt>
          <c:dPt>
            <c:idx val="19"/>
            <c:invertIfNegative val="0"/>
            <c:bubble3D val="0"/>
            <c:spPr>
              <a:solidFill>
                <a:schemeClr val="accent1"/>
              </a:solidFill>
            </c:spPr>
          </c:dPt>
          <c:dPt>
            <c:idx val="20"/>
            <c:invertIfNegative val="0"/>
            <c:bubble3D val="0"/>
            <c:spPr>
              <a:solidFill>
                <a:schemeClr val="accent1"/>
              </a:solidFill>
            </c:spPr>
          </c:dPt>
          <c:dPt>
            <c:idx val="21"/>
            <c:invertIfNegative val="0"/>
            <c:bubble3D val="0"/>
            <c:spPr>
              <a:solidFill>
                <a:schemeClr val="accent1"/>
              </a:solidFill>
            </c:spPr>
          </c:dPt>
          <c:dPt>
            <c:idx val="22"/>
            <c:invertIfNegative val="0"/>
            <c:bubble3D val="0"/>
            <c:spPr>
              <a:solidFill>
                <a:schemeClr val="accent1"/>
              </a:solidFill>
            </c:spPr>
          </c:dPt>
          <c:dPt>
            <c:idx val="23"/>
            <c:invertIfNegative val="0"/>
            <c:bubble3D val="0"/>
            <c:spPr>
              <a:solidFill>
                <a:schemeClr val="accent1"/>
              </a:solidFill>
            </c:spPr>
          </c:dPt>
          <c:dPt>
            <c:idx val="24"/>
            <c:invertIfNegative val="0"/>
            <c:bubble3D val="0"/>
            <c:spPr>
              <a:solidFill>
                <a:schemeClr val="accent1"/>
              </a:solidFill>
            </c:spPr>
          </c:dPt>
          <c:dPt>
            <c:idx val="25"/>
            <c:invertIfNegative val="0"/>
            <c:bubble3D val="0"/>
            <c:spPr>
              <a:solidFill>
                <a:schemeClr val="accent1"/>
              </a:solidFill>
            </c:spPr>
          </c:dPt>
          <c:dPt>
            <c:idx val="26"/>
            <c:invertIfNegative val="0"/>
            <c:bubble3D val="0"/>
            <c:spPr>
              <a:solidFill>
                <a:schemeClr val="accent1"/>
              </a:solidFill>
            </c:spPr>
          </c:dPt>
          <c:dPt>
            <c:idx val="27"/>
            <c:invertIfNegative val="0"/>
            <c:bubble3D val="0"/>
            <c:spPr>
              <a:solidFill>
                <a:schemeClr val="accent1"/>
              </a:solidFill>
            </c:spPr>
          </c:dPt>
          <c:dPt>
            <c:idx val="28"/>
            <c:invertIfNegative val="0"/>
            <c:bubble3D val="0"/>
            <c:spPr>
              <a:solidFill>
                <a:schemeClr val="accent1"/>
              </a:solidFill>
            </c:spPr>
          </c:dPt>
          <c:dPt>
            <c:idx val="29"/>
            <c:invertIfNegative val="0"/>
            <c:bubble3D val="0"/>
            <c:spPr>
              <a:solidFill>
                <a:schemeClr val="accent1"/>
              </a:solidFill>
            </c:spPr>
          </c:dPt>
          <c:dPt>
            <c:idx val="30"/>
            <c:invertIfNegative val="0"/>
            <c:bubble3D val="0"/>
            <c:spPr>
              <a:solidFill>
                <a:schemeClr val="accent1"/>
              </a:solidFill>
            </c:spPr>
          </c:dPt>
          <c:dPt>
            <c:idx val="31"/>
            <c:invertIfNegative val="0"/>
            <c:bubble3D val="0"/>
            <c:spPr>
              <a:solidFill>
                <a:schemeClr val="accent1"/>
              </a:solidFill>
            </c:spPr>
          </c:dPt>
          <c:dPt>
            <c:idx val="32"/>
            <c:invertIfNegative val="0"/>
            <c:bubble3D val="0"/>
            <c:spPr>
              <a:solidFill>
                <a:schemeClr val="accent1"/>
              </a:solidFill>
            </c:spPr>
          </c:dPt>
          <c:dLbls>
            <c:dLbl>
              <c:idx val="0"/>
              <c:tx>
                <c:strRef>
                  <c:f>List3!$O$30</c:f>
                  <c:strCache>
                    <c:ptCount val="1"/>
                    <c:pt idx="0">
                      <c:v>Tchibo</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{1D34E8D6-307B-6944-AB14-3638D664B02C}</c15:txfldGUID>
                      <c15:f>List3!$O$30</c15:f>
                      <c15:dlblFieldTableCache>
                        <c:ptCount val="1"/>
                        <c:pt idx="0">
                          <c:v>Tchibo</c:v>
                        </c:pt>
                      </c15:dlblFieldTableCache>
                    </c15:dlblFTEntry>
                  </c15:dlblFieldTable>
                  <c15:showDataLabelsRange val="0"/>
                </c:ext>
              </c:extLst>
            </c:dLbl>
            <c:dLbl>
              <c:idx val="1"/>
              <c:tx>
                <c:strRef>
                  <c:f>List3!$O$31</c:f>
                  <c:strCache>
                    <c:ptCount val="1"/>
                    <c:pt idx="0">
                      <c:v>Bonprix</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{5C649E1D-87FA-F449-A329-5E4CB1DE7E1C}</c15:txfldGUID>
                      <c15:f>List3!$O$31</c15:f>
                      <c15:dlblFieldTableCache>
                        <c:ptCount val="1"/>
                        <c:pt idx="0">
                          <c:v>Bonprix</c:v>
                        </c:pt>
                      </c15:dlblFieldTableCache>
                    </c15:dlblFTEntry>
                  </c15:dlblFieldTable>
                  <c15:showDataLabelsRange val="0"/>
                </c:ext>
              </c:extLst>
            </c:dLbl>
            <c:dLbl>
              <c:idx val="2"/>
              <c:tx>
                <c:strRef>
                  <c:f>List3!$O$32</c:f>
                  <c:strCache>
                    <c:ptCount val="1"/>
                    <c:pt idx="0">
                      <c:v>Zlavomat</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{2F5E51CC-57D6-A240-AF2B-CC8B6E67143D}</c15:txfldGUID>
                      <c15:f>List3!$O$32</c15:f>
                      <c15:dlblFieldTableCache>
                        <c:ptCount val="1"/>
                        <c:pt idx="0">
                          <c:v>Zlavomat</c:v>
                        </c:pt>
                      </c15:dlblFieldTableCache>
                    </c15:dlblFTEntry>
                  </c15:dlblFieldTable>
                  <c15:showDataLabelsRange val="0"/>
                </c:ext>
              </c:extLst>
            </c:dLbl>
            <c:dLbl>
              <c:idx val="3"/>
              <c:tx>
                <c:strRef>
                  <c:f>List3!$O$33</c:f>
                  <c:strCache>
                    <c:ptCount val="1"/>
                    <c:pt idx="0">
                      <c:v>H&amp;M</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{62816D27-453B-074D-90D0-1456BE3DF17A}</c15:txfldGUID>
                      <c15:f>List3!$O$33</c15:f>
                      <c15:dlblFieldTableCache>
                        <c:ptCount val="1"/>
                        <c:pt idx="0">
                          <c:v>H&amp;M</c:v>
                        </c:pt>
                      </c15:dlblFieldTableCache>
                    </c15:dlblFTEntry>
                  </c15:dlblFieldTable>
                  <c15:showDataLabelsRange val="0"/>
                </c:ext>
              </c:extLst>
            </c:dLbl>
            <c:dLbl>
              <c:idx val="4"/>
              <c:tx>
                <c:strRef>
                  <c:f>List3!$O$34</c:f>
                  <c:strCache>
                    <c:ptCount val="1"/>
                    <c:pt idx="0">
                      <c:v>Mall</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{B46DD217-AB6A-1D41-B074-91670C5F7789}</c15:txfldGUID>
                      <c15:f>List3!$O$34</c15:f>
                      <c15:dlblFieldTableCache>
                        <c:ptCount val="1"/>
                        <c:pt idx="0">
                          <c:v>Mall</c:v>
                        </c:pt>
                      </c15:dlblFieldTableCache>
                    </c15:dlblFTEntry>
                  </c15:dlblFieldTable>
                  <c15:showDataLabelsRange val="0"/>
                </c:ext>
              </c:extLst>
            </c:dLbl>
            <c:dLbl>
              <c:idx val="5"/>
              <c:tx>
                <c:strRef>
                  <c:f>List3!$O$35</c:f>
                  <c:strCache>
                    <c:ptCount val="1"/>
                    <c:pt idx="0">
                      <c:v>AliExpress</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{99A85DC3-C065-1B4F-A803-F95EE1BBC161}</c15:txfldGUID>
                      <c15:f>List3!$O$35</c15:f>
                      <c15:dlblFieldTableCache>
                        <c:ptCount val="1"/>
                        <c:pt idx="0">
                          <c:v>AliExpress</c:v>
                        </c:pt>
                      </c15:dlblFieldTableCache>
                    </c15:dlblFTEntry>
                  </c15:dlblFieldTable>
                  <c15:showDataLabelsRange val="0"/>
                </c:ext>
              </c:extLst>
            </c:dLbl>
            <c:dLbl>
              <c:idx val="6"/>
              <c:tx>
                <c:strRef>
                  <c:f>List3!$O$36</c:f>
                  <c:strCache>
                    <c:ptCount val="1"/>
                    <c:pt idx="0">
                      <c:v>topankovo.sk</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{72D2915D-F283-E548-B764-5A0D1ACADF02}</c15:txfldGUID>
                      <c15:f>List3!$O$36</c15:f>
                      <c15:dlblFieldTableCache>
                        <c:ptCount val="1"/>
                        <c:pt idx="0">
                          <c:v>topankovo.sk</c:v>
                        </c:pt>
                      </c15:dlblFieldTableCache>
                    </c15:dlblFTEntry>
                  </c15:dlblFieldTable>
                  <c15:showDataLabelsRange val="0"/>
                </c:ext>
              </c:extLst>
            </c:dLbl>
            <c:dLbl>
              <c:idx val="7"/>
              <c:tx>
                <c:strRef>
                  <c:f>List3!$O$37</c:f>
                  <c:strCache>
                    <c:ptCount val="1"/>
                    <c:pt idx="0">
                      <c:v>New Yorker</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{A980EC14-EF9B-EA4F-8D2E-84302830234C}</c15:txfldGUID>
                      <c15:f>List3!$O$37</c15:f>
                      <c15:dlblFieldTableCache>
                        <c:ptCount val="1"/>
                        <c:pt idx="0">
                          <c:v>New Yorker</c:v>
                        </c:pt>
                      </c15:dlblFieldTableCache>
                    </c15:dlblFTEntry>
                  </c15:dlblFieldTable>
                  <c15:showDataLabelsRange val="0"/>
                </c:ext>
              </c:extLst>
            </c:dLbl>
            <c:dLbl>
              <c:idx val="8"/>
              <c:tx>
                <c:strRef>
                  <c:f>List3!$O$38</c:f>
                  <c:strCache>
                    <c:ptCount val="1"/>
                    <c:pt idx="0">
                      <c:v>Otto</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{29207943-76BD-5D48-BE59-AE9226EF49A6}</c15:txfldGUID>
                      <c15:f>List3!$O$38</c15:f>
                      <c15:dlblFieldTableCache>
                        <c:ptCount val="1"/>
                        <c:pt idx="0">
                          <c:v>Otto</c:v>
                        </c:pt>
                      </c15:dlblFieldTableCache>
                    </c15:dlblFTEntry>
                  </c15:dlblFieldTable>
                  <c15:showDataLabelsRange val="0"/>
                </c:ext>
              </c:extLst>
            </c:dLbl>
            <c:dLbl>
              <c:idx val="9"/>
              <c:tx>
                <c:strRef>
                  <c:f>List3!$O$39</c:f>
                  <c:strCache>
                    <c:ptCount val="1"/>
                    <c:pt idx="0">
                      <c:v>Fashion Days</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{0D0DB8D1-8712-154D-A1A1-117093F524CE}</c15:txfldGUID>
                      <c15:f>List3!$O$39</c15:f>
                      <c15:dlblFieldTableCache>
                        <c:ptCount val="1"/>
                        <c:pt idx="0">
                          <c:v>Fashion Days</c:v>
                        </c:pt>
                      </c15:dlblFieldTableCache>
                    </c15:dlblFTEntry>
                  </c15:dlblFieldTable>
                  <c15:showDataLabelsRange val="0"/>
                </c:ext>
              </c:extLst>
            </c:dLbl>
            <c:dLbl>
              <c:idx val="10"/>
              <c:tx>
                <c:strRef>
                  <c:f>List3!$O$40</c:f>
                  <c:strCache>
                    <c:ptCount val="1"/>
                    <c:pt idx="0">
                      <c:v>Aukro</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{2BA084C3-AC09-FF4C-BD3C-BC0841492A8E}</c15:txfldGUID>
                      <c15:f>List3!$O$40</c15:f>
                      <c15:dlblFieldTableCache>
                        <c:ptCount val="1"/>
                        <c:pt idx="0">
                          <c:v>Aukro</c:v>
                        </c:pt>
                      </c15:dlblFieldTableCache>
                    </c15:dlblFTEntry>
                  </c15:dlblFieldTable>
                  <c15:showDataLabelsRange val="0"/>
                </c:ext>
              </c:extLst>
            </c:dLbl>
            <c:dLbl>
              <c:idx val="11"/>
              <c:layout>
                <c:manualLayout>
                  <c:x val="-0.0293090336650421"/>
                  <c:y val="0.0262916504005756"/>
                </c:manualLayout>
              </c:layout>
              <c:tx>
                <c:strRef>
                  <c:f>List3!$O$41</c:f>
                  <c:strCache>
                    <c:ptCount val="1"/>
                    <c:pt idx="0">
                      <c:v>imoda.sk</c:v>
                    </c:pt>
                  </c:strCache>
                </c:strRef>
              </c:tx>
              <c:spPr/>
              <c:txPr>
                <a:bodyPr/>
                <a:lstStyle/>
                <a:p>
                  <a:pPr>
                    <a:defRPr sz="900" b="0" i="0" strike="noStrike">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{19848749-783C-6B4E-95B0-6F0059082D6E}</c15:txfldGUID>
                      <c15:f>List3!$O$41</c15:f>
                      <c15:dlblFieldTableCache>
                        <c:ptCount val="1"/>
                        <c:pt idx="0">
                          <c:v>imoda.sk</c:v>
                        </c:pt>
                      </c15:dlblFieldTableCache>
                    </c15:dlblFTEntry>
                  </c15:dlblFieldTable>
                  <c15:showDataLabelsRange val="0"/>
                </c:ext>
              </c:extLst>
            </c:dLbl>
            <c:dLbl>
              <c:idx val="12"/>
              <c:tx>
                <c:strRef>
                  <c:f>List3!$O$42</c:f>
                  <c:strCache>
                    <c:ptCount val="1"/>
                    <c:pt idx="0">
                      <c:v>Stilago</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{41E69010-8281-354E-A1E2-2669A7B62AF0}</c15:txfldGUID>
                      <c15:f>List3!$O$42</c15:f>
                      <c15:dlblFieldTableCache>
                        <c:ptCount val="1"/>
                        <c:pt idx="0">
                          <c:v>Stilago</c:v>
                        </c:pt>
                      </c15:dlblFieldTableCache>
                    </c15:dlblFTEntry>
                  </c15:dlblFieldTable>
                  <c15:showDataLabelsRange val="0"/>
                </c:ext>
              </c:extLst>
            </c:dLbl>
            <c:dLbl>
              <c:idx val="13"/>
              <c:tx>
                <c:strRef>
                  <c:f>List3!$O$43</c:f>
                  <c:strCache>
                    <c:ptCount val="1"/>
                    <c:pt idx="0">
                      <c:v>Zoot</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{CFBDCD45-74BC-2245-A711-EEC6DF95EB59}</c15:txfldGUID>
                      <c15:f>List3!$O$43</c15:f>
                      <c15:dlblFieldTableCache>
                        <c:ptCount val="1"/>
                        <c:pt idx="0">
                          <c:v>Zoot</c:v>
                        </c:pt>
                      </c15:dlblFieldTableCache>
                    </c15:dlblFTEntry>
                  </c15:dlblFieldTable>
                  <c15:showDataLabelsRange val="0"/>
                </c:ext>
              </c:extLst>
            </c:dLbl>
            <c:dLbl>
              <c:idx val="14"/>
              <c:tx>
                <c:strRef>
                  <c:f>List3!$O$44</c:f>
                  <c:strCache>
                    <c:ptCount val="1"/>
                    <c:pt idx="0">
                      <c:v>Bonami</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{90469414-E744-AB4C-9134-093F7A39C0F8}</c15:txfldGUID>
                      <c15:f>List3!$O$44</c15:f>
                      <c15:dlblFieldTableCache>
                        <c:ptCount val="1"/>
                        <c:pt idx="0">
                          <c:v>Bonami</c:v>
                        </c:pt>
                      </c15:dlblFieldTableCache>
                    </c15:dlblFTEntry>
                  </c15:dlblFieldTable>
                  <c15:showDataLabelsRange val="0"/>
                </c:ext>
              </c:extLst>
            </c:dLbl>
            <c:dLbl>
              <c:idx val="15"/>
              <c:tx>
                <c:strRef>
                  <c:f>List3!$O$45</c:f>
                  <c:strCache>
                    <c:ptCount val="1"/>
                    <c:pt idx="0">
                      <c:v>jej.sk</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{1DB878A9-0511-B14F-BCDA-6767A1A91EA1}</c15:txfldGUID>
                      <c15:f>List3!$O$45</c15:f>
                      <c15:dlblFieldTableCache>
                        <c:ptCount val="1"/>
                        <c:pt idx="0">
                          <c:v>jej.sk</c:v>
                        </c:pt>
                      </c15:dlblFieldTableCache>
                    </c15:dlblFTEntry>
                  </c15:dlblFieldTable>
                  <c15:showDataLabelsRange val="0"/>
                </c:ext>
              </c:extLst>
            </c:dLbl>
            <c:dLbl>
              <c:idx val="16"/>
              <c:layout>
                <c:manualLayout>
                  <c:x val="-0.0786090718367081"/>
                  <c:y val="-0.0235992133350029"/>
                </c:manualLayout>
              </c:layout>
              <c:tx>
                <c:strRef>
                  <c:f>List3!$O$46</c:f>
                  <c:strCache>
                    <c:ptCount val="1"/>
                    <c:pt idx="0">
                      <c:v>Outlet Expert</c:v>
                    </c:pt>
                  </c:strCache>
                </c:strRef>
              </c:tx>
              <c:spPr/>
              <c:txPr>
                <a:bodyPr/>
                <a:lstStyle/>
                <a:p>
                  <a:pPr>
                    <a:defRPr sz="900" b="0" i="0" strike="noStrike">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{FED61E21-E1EE-FE4E-B1F3-C7E663951DC8}</c15:txfldGUID>
                      <c15:f>List3!$O$46</c15:f>
                      <c15:dlblFieldTableCache>
                        <c:ptCount val="1"/>
                        <c:pt idx="0">
                          <c:v>Outlet Expert</c:v>
                        </c:pt>
                      </c15:dlblFieldTableCache>
                    </c15:dlblFTEntry>
                  </c15:dlblFieldTable>
                  <c15:showDataLabelsRange val="0"/>
                </c:ext>
              </c:extLst>
            </c:dLbl>
            <c:dLbl>
              <c:idx val="17"/>
              <c:tx>
                <c:strRef>
                  <c:f>List3!$O$47</c:f>
                  <c:strCache>
                    <c:ptCount val="1"/>
                    <c:pt idx="0">
                      <c:v>Bigbrands</c:v>
                    </c:pt>
                  </c:strCache>
                </c:strRef>
              </c:tx>
              <c:spPr/>
              <c:txPr>
                <a:bodyPr/>
                <a:lstStyle/>
                <a:p>
                  <a:pPr>
                    <a:defRPr sz="900" b="0" i="0" strike="noStrike">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{46DA937A-8DF8-084F-9779-C88EEAE070CE}</c15:txfldGUID>
                      <c15:f>List3!$O$47</c15:f>
                      <c15:dlblFieldTableCache>
                        <c:ptCount val="1"/>
                        <c:pt idx="0">
                          <c:v>Bigbrands</c:v>
                        </c:pt>
                      </c15:dlblFieldTableCache>
                    </c15:dlblFTEntry>
                  </c15:dlblFieldTable>
                  <c15:showDataLabelsRange val="0"/>
                </c:ext>
              </c:extLst>
            </c:dLbl>
            <c:dLbl>
              <c:idx val="18"/>
              <c:layout>
                <c:manualLayout>
                  <c:x val="-0.0293278235936404"/>
                  <c:y val="-0.0298355713019502"/>
                </c:manualLayout>
              </c:layout>
              <c:tx>
                <c:strRef>
                  <c:f>List3!$O$48</c:f>
                  <c:strCache>
                    <c:ptCount val="1"/>
                    <c:pt idx="0">
                      <c:v>Ponúka tovar za dobrú cenu</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{D6FE8EB3-B78B-6B45-9CFD-1F5C3339363C}</c15:txfldGUID>
                      <c15:f>List3!$O$48</c15:f>
                      <c15:dlblFieldTableCache>
                        <c:ptCount val="1"/>
                        <c:pt idx="0">
                          <c:v>Ponúka tovar za dobrú cenu</c:v>
                        </c:pt>
                      </c15:dlblFieldTableCache>
                    </c15:dlblFTEntry>
                  </c15:dlblFieldTable>
                  <c15:showDataLabelsRange val="0"/>
                </c:ext>
              </c:extLst>
            </c:dLbl>
            <c:dLbl>
              <c:idx val="19"/>
              <c:layout>
                <c:manualLayout>
                  <c:x val="-0.021060255010401"/>
                  <c:y val="-0.0111264974011083"/>
                </c:manualLayout>
              </c:layout>
              <c:tx>
                <c:strRef>
                  <c:f>List3!$O$49</c:f>
                  <c:strCache>
                    <c:ptCount val="1"/>
                    <c:pt idx="0">
                      <c:v>Je dôveryhodný</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{5EA3DD6A-BD05-524A-87B6-68739715785B}</c15:txfldGUID>
                      <c15:f>List3!$O$49</c15:f>
                      <c15:dlblFieldTableCache>
                        <c:ptCount val="1"/>
                        <c:pt idx="0">
                          <c:v>Je dôveryhodný</c:v>
                        </c:pt>
                      </c15:dlblFieldTableCache>
                    </c15:dlblFTEntry>
                  </c15:dlblFieldTable>
                  <c15:showDataLabelsRange val="0"/>
                </c:ext>
              </c:extLst>
            </c:dLbl>
            <c:dLbl>
              <c:idx val="20"/>
              <c:layout>
                <c:manualLayout>
                  <c:x val="-0.0588420669513268"/>
                  <c:y val="0.0262916504005756"/>
                </c:manualLayout>
              </c:layout>
              <c:tx>
                <c:strRef>
                  <c:f>List3!$O$50</c:f>
                  <c:strCache>
                    <c:ptCount val="1"/>
                    <c:pt idx="0">
                      <c:v>Robí z nakupovania radosť</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{DCDCD7CC-8D42-CE47-AB5D-85E7925FA5ED}</c15:txfldGUID>
                      <c15:f>List3!$O$50</c15:f>
                      <c15:dlblFieldTableCache>
                        <c:ptCount val="1"/>
                        <c:pt idx="0">
                          <c:v>Robí z nakupovania radosť</c:v>
                        </c:pt>
                      </c15:dlblFieldTableCache>
                    </c15:dlblFTEntry>
                  </c15:dlblFieldTable>
                  <c15:showDataLabelsRange val="0"/>
                </c:ext>
              </c:extLst>
            </c:dLbl>
            <c:dLbl>
              <c:idx val="21"/>
              <c:layout>
                <c:manualLayout>
                  <c:x val="-0.0614633359668824"/>
                  <c:y val="0.0231734714171019"/>
                </c:manualLayout>
              </c:layout>
              <c:tx>
                <c:strRef>
                  <c:f>List3!$O$51</c:f>
                  <c:strCache>
                    <c:ptCount val="1"/>
                    <c:pt idx="0">
                      <c:v>Je spoľahlivý</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{E3509BC0-F4BD-9140-96A2-8EAA0D1B6DB8}</c15:txfldGUID>
                      <c15:f>List3!$O$51</c15:f>
                      <c15:dlblFieldTableCache>
                        <c:ptCount val="1"/>
                        <c:pt idx="0">
                          <c:v>Je spoľahlivý</c:v>
                        </c:pt>
                      </c15:dlblFieldTableCache>
                    </c15:dlblFTEntry>
                  </c15:dlblFieldTable>
                  <c15:showDataLabelsRange val="0"/>
                </c:ext>
              </c:extLst>
            </c:dLbl>
            <c:dLbl>
              <c:idx val="22"/>
              <c:layout>
                <c:manualLayout>
                  <c:x val="-0.0776649888887903"/>
                  <c:y val="-0.0267173923184766"/>
                </c:manualLayout>
              </c:layout>
              <c:tx>
                <c:strRef>
                  <c:f>List3!$O$52</c:f>
                  <c:strCache>
                    <c:ptCount val="1"/>
                    <c:pt idx="0">
                      <c:v>Je pre ľudí, ako som ja</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{074D8196-A0E0-7445-9BED-1E9D5A260CF9}</c15:txfldGUID>
                      <c15:f>List3!$O$52</c15:f>
                      <c15:dlblFieldTableCache>
                        <c:ptCount val="1"/>
                        <c:pt idx="0">
                          <c:v>Je pre ľudí, ako som ja</c:v>
                        </c:pt>
                      </c15:dlblFieldTableCache>
                    </c15:dlblFTEntry>
                  </c15:dlblFieldTable>
                  <c15:showDataLabelsRange val="0"/>
                </c:ext>
              </c:extLst>
            </c:dLbl>
            <c:dLbl>
              <c:idx val="23"/>
              <c:layout>
                <c:manualLayout>
                  <c:x val="-0.0619283497116411"/>
                  <c:y val="-0.0298355713019502"/>
                </c:manualLayout>
              </c:layout>
              <c:tx>
                <c:strRef>
                  <c:f>List3!$O$53</c:f>
                  <c:strCache>
                    <c:ptCount val="1"/>
                    <c:pt idx="0">
                      <c:v>Je rýchly</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{E594D300-AFFF-A24C-B26E-9CE3276F1F1F}</c15:txfldGUID>
                      <c15:f>List3!$O$53</c15:f>
                      <c15:dlblFieldTableCache>
                        <c:ptCount val="1"/>
                        <c:pt idx="0">
                          <c:v>Je rýchly</c:v>
                        </c:pt>
                      </c15:dlblFieldTableCache>
                    </c15:dlblFTEntry>
                  </c15:dlblFieldTable>
                  <c15:showDataLabelsRange val="0"/>
                </c:ext>
              </c:extLst>
            </c:dLbl>
            <c:dLbl>
              <c:idx val="24"/>
              <c:layout>
                <c:manualLayout>
                  <c:x val="-0.0269141507720854"/>
                  <c:y val="0.0262145308317263"/>
                </c:manualLayout>
              </c:layout>
              <c:tx>
                <c:strRef>
                  <c:f>List3!$O$54</c:f>
                  <c:strCache>
                    <c:ptCount val="1"/>
                    <c:pt idx="0">
                      <c:v>Prináša nevšednú módu a značky</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{272B4AA6-26E9-1A4C-85B4-D139D0889731}</c15:txfldGUID>
                      <c15:f>List3!$O$54</c15:f>
                      <c15:dlblFieldTableCache>
                        <c:ptCount val="1"/>
                        <c:pt idx="0">
                          <c:v>Prináša nevšednú módu a značky</c:v>
                        </c:pt>
                      </c15:dlblFieldTableCache>
                    </c15:dlblFTEntry>
                  </c15:dlblFieldTable>
                  <c15:showDataLabelsRange val="0"/>
                </c:ext>
              </c:extLst>
            </c:dLbl>
            <c:dLbl>
              <c:idx val="25"/>
              <c:layout>
                <c:manualLayout>
                  <c:x val="-0.0197026456811275"/>
                  <c:y val="-0.0298355713019502"/>
                </c:manualLayout>
              </c:layout>
              <c:tx>
                <c:strRef>
                  <c:f>List3!$O$55</c:f>
                  <c:strCache>
                    <c:ptCount val="1"/>
                    <c:pt idx="0">
                      <c:v>Vždy dodrží, čo sľubuje</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{73A091E7-69BD-0547-8BEC-698E0005C0E0}</c15:txfldGUID>
                      <c15:f>List3!$O$55</c15:f>
                      <c15:dlblFieldTableCache>
                        <c:ptCount val="1"/>
                        <c:pt idx="0">
                          <c:v>Vždy dodrží, čo sľubuje</c:v>
                        </c:pt>
                      </c15:dlblFieldTableCache>
                    </c15:dlblFTEntry>
                  </c15:dlblFieldTable>
                  <c15:showDataLabelsRange val="0"/>
                </c:ext>
              </c:extLst>
            </c:dLbl>
            <c:dLbl>
              <c:idx val="26"/>
              <c:layout>
                <c:manualLayout>
                  <c:x val="-0.0092225999934901"/>
                  <c:y val="-0.00177196045068735"/>
                </c:manualLayout>
              </c:layout>
              <c:tx>
                <c:strRef>
                  <c:f>List3!$O$56</c:f>
                  <c:strCache>
                    <c:ptCount val="1"/>
                    <c:pt idx="0">
                      <c:v>Určuje trendy v nakupovaní módy</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{7B2C5333-3D57-1B46-9355-597554067944}</c15:txfldGUID>
                      <c15:f>List3!$O$56</c15:f>
                      <c15:dlblFieldTableCache>
                        <c:ptCount val="1"/>
                        <c:pt idx="0">
                          <c:v>Určuje trendy v nakupovaní módy</c:v>
                        </c:pt>
                      </c15:dlblFieldTableCache>
                    </c15:dlblFTEntry>
                  </c15:dlblFieldTable>
                  <c15:showDataLabelsRange val="0"/>
                </c:ext>
              </c:extLst>
            </c:dLbl>
            <c:dLbl>
              <c:idx val="27"/>
              <c:layout>
                <c:manualLayout>
                  <c:x val="-0.141926544694878"/>
                  <c:y val="-0.0150941960131504"/>
                </c:manualLayout>
              </c:layout>
              <c:tx>
                <c:strRef>
                  <c:f>List3!$O$57</c:f>
                  <c:strCache>
                    <c:ptCount val="1"/>
                    <c:pt idx="0">
                      <c:v>Umožňuje jednoduché vrátenie tovaru</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{C3BE5D17-4BE8-B04A-83FD-E03F10ADA70F}</c15:txfldGUID>
                      <c15:f>List3!$O$57</c15:f>
                      <c15:dlblFieldTableCache>
                        <c:ptCount val="1"/>
                        <c:pt idx="0">
                          <c:v>Umožňuje jednoduché vrátenie tovaru</c:v>
                        </c:pt>
                      </c15:dlblFieldTableCache>
                    </c15:dlblFTEntry>
                  </c15:dlblFieldTable>
                  <c15:showDataLabelsRange val="0"/>
                </c:ext>
              </c:extLst>
            </c:dLbl>
            <c:dLbl>
              <c:idx val="28"/>
              <c:layout>
                <c:manualLayout>
                  <c:x val="-0.0566004432647723"/>
                  <c:y val="-0.0298355713019502"/>
                </c:manualLayout>
              </c:layout>
              <c:tx>
                <c:strRef>
                  <c:f>List3!$O$58</c:f>
                  <c:strCache>
                    <c:ptCount val="1"/>
                    <c:pt idx="0">
                      <c:v>Má kvalitné výdajné miesta</c:v>
                    </c:pt>
                  </c:strCache>
                </c:strRef>
              </c:tx>
              <c:spPr/>
              <c:txPr>
                <a:bodyPr/>
                <a:lstStyle/>
                <a:p>
                  <a:pPr>
                    <a:defRPr sz="900" b="0" i="0" strike="noStrike">
                      <a:solidFill>
                        <a:schemeClr val="accent1"/>
                      </a:solidFill>
                      <a:latin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dlblFTEntry>
                      <c15:txfldGUID>{EE94A85C-FA05-264E-A1EB-C2433564205D}</c15:txfldGUID>
                      <c15:f>List3!$O$58</c15:f>
                      <c15:dlblFieldTableCache>
                        <c:ptCount val="1"/>
                        <c:pt idx="0">
                          <c:v>Má kvalitné výdajné miesta</c:v>
                        </c:pt>
                      </c15:dlblFieldTableCache>
                    </c15:dlblFTEntry>
                  </c15:dlblFieldTable>
                  <c15:showDataLabelsRange val="0"/>
                </c:ext>
              </c:extLst>
            </c:dLbl>
            <c:dLbl>
              <c:idx val="29"/>
              <c:tx>
                <c:strRef>
                  <c:f>List3!$O$59</c:f>
                  <c:strCache>
                    <c:ptCount val="1"/>
                    <c:pt idx="0">
                      <c:v>Je slovenský</c:v>
                    </c:pt>
                  </c:strCache>
                </c:strRef>
              </c:tx>
              <c:spPr/>
              <c:txPr>
                <a:bodyPr/>
                <a:lstStyle/>
                <a:p>
                  <a:pPr>
                    <a:defRPr sz="900" b="0" i="0" strike="noStrike">
                      <a:solidFill>
                        <a:schemeClr val="accent1"/>
                      </a:solidFill>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{9CA9EC33-0207-2040-AD63-BA8B18273412}</c15:txfldGUID>
                      <c15:f>List3!$O$59</c15:f>
                      <c15:dlblFieldTableCache>
                        <c:ptCount val="1"/>
                        <c:pt idx="0">
                          <c:v>Je slovenský</c:v>
                        </c:pt>
                      </c15:dlblFieldTableCache>
                    </c15:dlblFTEntry>
                  </c15:dlblFieldTable>
                  <c15:showDataLabelsRange val="0"/>
                </c:ext>
              </c:extLst>
            </c:dLbl>
            <c:dLbl>
              <c:idx val="30"/>
              <c:tx>
                <c:strRef>
                  <c:f>List3!$O$60</c:f>
                  <c:strCache>
                    <c:ptCount val="1"/>
                    <c:pt idx="0">
                      <c:v>Má dostatok výdajných miest</c:v>
                    </c:pt>
                  </c:strCache>
                </c:strRef>
              </c:tx>
              <c:spPr/>
              <c:txPr>
                <a:bodyPr/>
                <a:lstStyle/>
                <a:p>
                  <a:pPr>
                    <a:defRPr sz="900" b="0" i="0" strike="noStrike">
                      <a:solidFill>
                        <a:schemeClr val="accent1"/>
                      </a:solidFill>
                      <a:latin typeface="Calibri"/>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{1D0B4A1B-4725-3444-A3EF-621028937E2C}</c15:txfldGUID>
                      <c15:f>List3!$O$60</c15:f>
                      <c15:dlblFieldTableCache>
                        <c:ptCount val="1"/>
                        <c:pt idx="0">
                          <c:v>Má dostatok výdajných miest</c:v>
                        </c:pt>
                      </c15:dlblFieldTableCache>
                    </c15:dlblFTEntry>
                  </c15:dlblFieldTable>
                  <c15:showDataLabelsRange val="0"/>
                </c:ext>
              </c:extLst>
            </c:dLbl>
            <c:dLbl>
              <c:idx val="31"/>
              <c:layout>
                <c:manualLayout>
                  <c:x val="-0.163149695070529"/>
                  <c:y val="-0.0119760170296767"/>
                </c:manualLayout>
              </c:layout>
              <c:tx>
                <c:rich>
                  <a:bodyPr/>
                  <a:lstStyle/>
                  <a:p>
                    <a:pPr>
                      <a:defRPr sz="900" b="0" i="0" strike="noStrike">
                        <a:solidFill>
                          <a:schemeClr val="accent1"/>
                        </a:solidFill>
                        <a:latin typeface="Calibri"/>
                      </a:defRPr>
                    </a:pPr>
                    <a:r>
                      <a:rPr lang="sk-SK" noProof="0" dirty="0" smtClean="0"/>
                      <a:t>Pomáha zlepšovať stav slovenskej módy</a:t>
                    </a:r>
                    <a:endParaRPr lang="sk-SK" noProof="0" dirty="0"/>
                  </a:p>
                </c:rich>
              </c:tx>
              <c:spPr/>
              <c:dLblPos val="r"/>
              <c:showLegendKey val="0"/>
              <c:showVal val="1"/>
              <c:showCatName val="0"/>
              <c:showSerName val="0"/>
              <c:showPercent val="0"/>
              <c:showBubbleSize val="0"/>
              <c:extLst>
                <c:ext xmlns:c15="http://schemas.microsoft.com/office/drawing/2012/chart" uri="{CE6537A1-D6FC-4f65-9D91-7224C49458BB}"/>
              </c:extLst>
            </c:dLbl>
            <c:dLbl>
              <c:idx val="32"/>
              <c:layout>
                <c:manualLayout>
                  <c:x val="-0.0291390365944956"/>
                  <c:y val="0.0503875626397963"/>
                </c:manualLayout>
              </c:layout>
              <c:tx>
                <c:rich>
                  <a:bodyPr/>
                  <a:lstStyle/>
                  <a:p>
                    <a:pPr>
                      <a:defRPr sz="900" b="0" i="0" strike="noStrike">
                        <a:solidFill>
                          <a:schemeClr val="accent1"/>
                        </a:solidFill>
                        <a:latin typeface="Calibri"/>
                      </a:defRPr>
                    </a:pPr>
                    <a:r>
                      <a:rPr lang="en-US" sz="900" b="0" i="0" strike="noStrike">
                        <a:solidFill>
                          <a:schemeClr val="accent1"/>
                        </a:solidFill>
                        <a:latin typeface="Calibri"/>
                      </a:rPr>
                      <a:t>Umožní mi vyskúšať si tovar na výdajnom mieste</a:t>
                    </a:r>
                    <a:endParaRPr lang="en-US" sz="1100" b="0" i="0" strike="noStrike">
                      <a:solidFill>
                        <a:schemeClr val="accent1"/>
                      </a:solidFill>
                      <a:latin typeface="Calibri"/>
                    </a:endParaRPr>
                  </a:p>
                </c:rich>
              </c:tx>
              <c:sp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List3!$P$30:$P$62</c:f>
              <c:numCache>
                <c:formatCode>General</c:formatCode>
                <c:ptCount val="33"/>
                <c:pt idx="0">
                  <c:v>-0.584</c:v>
                </c:pt>
                <c:pt idx="1">
                  <c:v>0.278</c:v>
                </c:pt>
                <c:pt idx="2">
                  <c:v>0.214</c:v>
                </c:pt>
                <c:pt idx="3">
                  <c:v>-0.488</c:v>
                </c:pt>
                <c:pt idx="4">
                  <c:v>-0.067</c:v>
                </c:pt>
                <c:pt idx="5">
                  <c:v>0.575000000000001</c:v>
                </c:pt>
                <c:pt idx="6">
                  <c:v>0.179</c:v>
                </c:pt>
                <c:pt idx="7">
                  <c:v>-0.643000000000001</c:v>
                </c:pt>
                <c:pt idx="8">
                  <c:v>0.276</c:v>
                </c:pt>
                <c:pt idx="9">
                  <c:v>0.097</c:v>
                </c:pt>
                <c:pt idx="10">
                  <c:v>-0.177</c:v>
                </c:pt>
                <c:pt idx="11">
                  <c:v>0.129</c:v>
                </c:pt>
                <c:pt idx="12">
                  <c:v>0.401</c:v>
                </c:pt>
                <c:pt idx="13">
                  <c:v>-0.285</c:v>
                </c:pt>
                <c:pt idx="14">
                  <c:v>0.387</c:v>
                </c:pt>
                <c:pt idx="15">
                  <c:v>0.329000000000001</c:v>
                </c:pt>
                <c:pt idx="16">
                  <c:v>0.033</c:v>
                </c:pt>
                <c:pt idx="17">
                  <c:v>0.117</c:v>
                </c:pt>
                <c:pt idx="18">
                  <c:v>0.232</c:v>
                </c:pt>
                <c:pt idx="19">
                  <c:v>0.084</c:v>
                </c:pt>
                <c:pt idx="20">
                  <c:v>0.271</c:v>
                </c:pt>
                <c:pt idx="21">
                  <c:v>0.029</c:v>
                </c:pt>
                <c:pt idx="22">
                  <c:v>0.137</c:v>
                </c:pt>
                <c:pt idx="23">
                  <c:v>0.051</c:v>
                </c:pt>
                <c:pt idx="24">
                  <c:v>0.247</c:v>
                </c:pt>
                <c:pt idx="25">
                  <c:v>0.105</c:v>
                </c:pt>
                <c:pt idx="26">
                  <c:v>0.063</c:v>
                </c:pt>
                <c:pt idx="27">
                  <c:v>-0.099</c:v>
                </c:pt>
                <c:pt idx="28">
                  <c:v>-0.864000000000001</c:v>
                </c:pt>
                <c:pt idx="29">
                  <c:v>0.415</c:v>
                </c:pt>
                <c:pt idx="30">
                  <c:v>-0.859000000000001</c:v>
                </c:pt>
                <c:pt idx="31">
                  <c:v>0.023</c:v>
                </c:pt>
                <c:pt idx="32">
                  <c:v>-0.895</c:v>
                </c:pt>
              </c:numCache>
            </c:numRef>
          </c:xVal>
          <c:yVal>
            <c:numRef>
              <c:f>List3!$Q$30:$Q$62</c:f>
              <c:numCache>
                <c:formatCode>General</c:formatCode>
                <c:ptCount val="33"/>
                <c:pt idx="0">
                  <c:v>0.106</c:v>
                </c:pt>
                <c:pt idx="1">
                  <c:v>0.095</c:v>
                </c:pt>
                <c:pt idx="2">
                  <c:v>0.56</c:v>
                </c:pt>
                <c:pt idx="3">
                  <c:v>-0.102</c:v>
                </c:pt>
                <c:pt idx="4">
                  <c:v>0.347</c:v>
                </c:pt>
                <c:pt idx="5">
                  <c:v>-0.566000000000001</c:v>
                </c:pt>
                <c:pt idx="6">
                  <c:v>0.336000000000001</c:v>
                </c:pt>
                <c:pt idx="7">
                  <c:v>-0.121</c:v>
                </c:pt>
                <c:pt idx="8">
                  <c:v>-0.116</c:v>
                </c:pt>
                <c:pt idx="9">
                  <c:v>-0.218</c:v>
                </c:pt>
                <c:pt idx="10">
                  <c:v>0.407</c:v>
                </c:pt>
                <c:pt idx="11">
                  <c:v>0.0880000000000001</c:v>
                </c:pt>
                <c:pt idx="12">
                  <c:v>-0.397000000000001</c:v>
                </c:pt>
                <c:pt idx="13">
                  <c:v>-0.452</c:v>
                </c:pt>
                <c:pt idx="14">
                  <c:v>-0.063</c:v>
                </c:pt>
                <c:pt idx="15">
                  <c:v>0.367</c:v>
                </c:pt>
                <c:pt idx="16">
                  <c:v>-0.061</c:v>
                </c:pt>
                <c:pt idx="17">
                  <c:v>-0.334000000000001</c:v>
                </c:pt>
                <c:pt idx="18">
                  <c:v>-0.00500000000000001</c:v>
                </c:pt>
                <c:pt idx="19">
                  <c:v>0.103</c:v>
                </c:pt>
                <c:pt idx="20">
                  <c:v>-0.12</c:v>
                </c:pt>
                <c:pt idx="21">
                  <c:v>0.087</c:v>
                </c:pt>
                <c:pt idx="22">
                  <c:v>-0.097</c:v>
                </c:pt>
                <c:pt idx="23">
                  <c:v>0.172</c:v>
                </c:pt>
                <c:pt idx="24">
                  <c:v>-0.475</c:v>
                </c:pt>
                <c:pt idx="25">
                  <c:v>0.147</c:v>
                </c:pt>
                <c:pt idx="26">
                  <c:v>-0.368</c:v>
                </c:pt>
                <c:pt idx="27">
                  <c:v>0.06</c:v>
                </c:pt>
                <c:pt idx="28">
                  <c:v>0.022</c:v>
                </c:pt>
                <c:pt idx="29">
                  <c:v>0.99</c:v>
                </c:pt>
                <c:pt idx="30">
                  <c:v>0.279</c:v>
                </c:pt>
                <c:pt idx="31">
                  <c:v>-0.355</c:v>
                </c:pt>
                <c:pt idx="32">
                  <c:v>-0.128</c:v>
                </c:pt>
              </c:numCache>
            </c:numRef>
          </c:yVal>
          <c:bubbleSize>
            <c:numRef>
              <c:f>List3!$R$30:$R$62</c:f>
              <c:numCache>
                <c:formatCode>General</c:formatCode>
                <c:ptCount val="33"/>
                <c:pt idx="0">
                  <c:v>0.2</c:v>
                </c:pt>
                <c:pt idx="1">
                  <c:v>0.2</c:v>
                </c:pt>
                <c:pt idx="2">
                  <c:v>0.2</c:v>
                </c:pt>
                <c:pt idx="3">
                  <c:v>0.2</c:v>
                </c:pt>
                <c:pt idx="4">
                  <c:v>0.2</c:v>
                </c:pt>
                <c:pt idx="5">
                  <c:v>0.2</c:v>
                </c:pt>
                <c:pt idx="6">
                  <c:v>0.2</c:v>
                </c:pt>
                <c:pt idx="7">
                  <c:v>0.2</c:v>
                </c:pt>
                <c:pt idx="8">
                  <c:v>0.2</c:v>
                </c:pt>
                <c:pt idx="9">
                  <c:v>0.2</c:v>
                </c:pt>
                <c:pt idx="10">
                  <c:v>0.2</c:v>
                </c:pt>
                <c:pt idx="11">
                  <c:v>0.2</c:v>
                </c:pt>
                <c:pt idx="12">
                  <c:v>0.2</c:v>
                </c:pt>
                <c:pt idx="13">
                  <c:v>0.2</c:v>
                </c:pt>
                <c:pt idx="14">
                  <c:v>0.2</c:v>
                </c:pt>
                <c:pt idx="15">
                  <c:v>0.2</c:v>
                </c:pt>
                <c:pt idx="16">
                  <c:v>0.2</c:v>
                </c:pt>
                <c:pt idx="17">
                  <c:v>0.2</c:v>
                </c:pt>
                <c:pt idx="18">
                  <c:v>0.2</c:v>
                </c:pt>
                <c:pt idx="19">
                  <c:v>0.2</c:v>
                </c:pt>
                <c:pt idx="20">
                  <c:v>0.2</c:v>
                </c:pt>
                <c:pt idx="21">
                  <c:v>0.2</c:v>
                </c:pt>
                <c:pt idx="22">
                  <c:v>0.2</c:v>
                </c:pt>
                <c:pt idx="23">
                  <c:v>0.2</c:v>
                </c:pt>
                <c:pt idx="24">
                  <c:v>0.2</c:v>
                </c:pt>
                <c:pt idx="25">
                  <c:v>0.2</c:v>
                </c:pt>
                <c:pt idx="26">
                  <c:v>0.2</c:v>
                </c:pt>
                <c:pt idx="27">
                  <c:v>0.2</c:v>
                </c:pt>
                <c:pt idx="28">
                  <c:v>0.2</c:v>
                </c:pt>
                <c:pt idx="29">
                  <c:v>0.2</c:v>
                </c:pt>
                <c:pt idx="30">
                  <c:v>0.2</c:v>
                </c:pt>
                <c:pt idx="31">
                  <c:v>0.2</c:v>
                </c:pt>
                <c:pt idx="32">
                  <c:v>0.2</c:v>
                </c:pt>
              </c:numCache>
            </c:numRef>
          </c:bubbleSize>
          <c:bubble3D val="0"/>
        </c:ser>
        <c:dLbls>
          <c:showLegendKey val="0"/>
          <c:showVal val="0"/>
          <c:showCatName val="0"/>
          <c:showSerName val="0"/>
          <c:showPercent val="0"/>
          <c:showBubbleSize val="0"/>
        </c:dLbls>
        <c:bubbleScale val="5"/>
        <c:showNegBubbles val="0"/>
        <c:axId val="-2092190784"/>
        <c:axId val="-2092192448"/>
      </c:bubbleChart>
      <c:valAx>
        <c:axId val="-2092190784"/>
        <c:scaling>
          <c:orientation val="minMax"/>
          <c:max val="0.59"/>
          <c:min val="-0.9"/>
        </c:scaling>
        <c:delete val="1"/>
        <c:axPos val="b"/>
        <c:numFmt formatCode="General" sourceLinked="1"/>
        <c:majorTickMark val="out"/>
        <c:minorTickMark val="none"/>
        <c:tickLblPos val="none"/>
        <c:crossAx val="-2092192448"/>
        <c:crosses val="autoZero"/>
        <c:crossBetween val="midCat"/>
      </c:valAx>
      <c:valAx>
        <c:axId val="-2092192448"/>
        <c:scaling>
          <c:orientation val="minMax"/>
          <c:max val="1.1"/>
          <c:min val="-0.600000000000001"/>
        </c:scaling>
        <c:delete val="1"/>
        <c:axPos val="l"/>
        <c:numFmt formatCode="General" sourceLinked="1"/>
        <c:majorTickMark val="out"/>
        <c:minorTickMark val="none"/>
        <c:tickLblPos val="none"/>
        <c:crossAx val="-2092190784"/>
        <c:crosses val="autoZero"/>
        <c:crossBetween val="midCat"/>
      </c:valAx>
      <c:spPr>
        <a:ln>
          <a:solidFill>
            <a:schemeClr val="bg1">
              <a:lumMod val="75000"/>
            </a:schemeClr>
          </a:solid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0.60973</cdr:x>
      <cdr:y>0.27901</cdr:y>
    </cdr:from>
    <cdr:to>
      <cdr:x>0.67316</cdr:x>
      <cdr:y>0.32449</cdr:y>
    </cdr:to>
    <cdr:sp macro="" textlink="">
      <cdr:nvSpPr>
        <cdr:cNvPr id="2" name="TextovéPole 1"/>
        <cdr:cNvSpPr txBox="1"/>
      </cdr:nvSpPr>
      <cdr:spPr>
        <a:xfrm xmlns:a="http://schemas.openxmlformats.org/drawingml/2006/main">
          <a:off x="5067778" y="1364639"/>
          <a:ext cx="527221" cy="22242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900" dirty="0" smtClean="0">
              <a:latin typeface="Helvetica" panose="020B0604020202020204" pitchFamily="34" charset="0"/>
              <a:cs typeface="Helvetica" panose="020B0604020202020204" pitchFamily="34" charset="0"/>
            </a:rPr>
            <a:t>N/A</a:t>
          </a:r>
          <a:endParaRPr lang="cs-CZ" sz="900" dirty="0">
            <a:latin typeface="Helvetica" panose="020B0604020202020204" pitchFamily="34" charset="0"/>
            <a:cs typeface="Helvetica" panose="020B0604020202020204" pitchFamily="34" charset="0"/>
          </a:endParaRPr>
        </a:p>
      </cdr:txBody>
    </cdr:sp>
  </cdr:relSizeAnchor>
  <cdr:relSizeAnchor xmlns:cdr="http://schemas.openxmlformats.org/drawingml/2006/chartDrawing">
    <cdr:from>
      <cdr:x>0.60973</cdr:x>
      <cdr:y>0.31466</cdr:y>
    </cdr:from>
    <cdr:to>
      <cdr:x>0.67316</cdr:x>
      <cdr:y>0.36014</cdr:y>
    </cdr:to>
    <cdr:sp macro="" textlink="">
      <cdr:nvSpPr>
        <cdr:cNvPr id="3" name="TextovéPole 1"/>
        <cdr:cNvSpPr txBox="1"/>
      </cdr:nvSpPr>
      <cdr:spPr>
        <a:xfrm xmlns:a="http://schemas.openxmlformats.org/drawingml/2006/main">
          <a:off x="5067778" y="1539006"/>
          <a:ext cx="527221" cy="2224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cs-CZ" sz="900" dirty="0" smtClean="0">
              <a:latin typeface="Helvetica" panose="020B0604020202020204" pitchFamily="34" charset="0"/>
              <a:cs typeface="Helvetica" panose="020B0604020202020204" pitchFamily="34" charset="0"/>
            </a:rPr>
            <a:t>N/A</a:t>
          </a:r>
          <a:endParaRPr lang="cs-CZ" sz="900" dirty="0">
            <a:latin typeface="Helvetica" panose="020B0604020202020204" pitchFamily="34" charset="0"/>
            <a:cs typeface="Helvetica"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4C5ECE-C47D-144F-9A32-2196633ADC54}" type="datetimeFigureOut">
              <a:rPr lang="en-US" smtClean="0"/>
              <a:pPr/>
              <a:t>12/2/15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5E9F43-B9B8-924E-AD47-815485869DFC}" type="slidenum">
              <a:rPr lang="en-US" smtClean="0"/>
              <a:pPr/>
              <a:t>‹#›</a:t>
            </a:fld>
            <a:endParaRPr lang="en-US" dirty="0"/>
          </a:p>
        </p:txBody>
      </p:sp>
    </p:spTree>
    <p:extLst>
      <p:ext uri="{BB962C8B-B14F-4D97-AF65-F5344CB8AC3E}">
        <p14:creationId xmlns:p14="http://schemas.microsoft.com/office/powerpoint/2010/main" val="180061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282068-7E4A-6742-A1D0-4116A3DCED97}" type="datetimeFigureOut">
              <a:rPr lang="en-US" smtClean="0"/>
              <a:pPr/>
              <a:t>12/2/15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5C58A9-DB5E-6E41-87D0-681C845D8C65}" type="slidenum">
              <a:rPr lang="en-US" smtClean="0"/>
              <a:pPr/>
              <a:t>‹#›</a:t>
            </a:fld>
            <a:endParaRPr lang="en-US" dirty="0"/>
          </a:p>
        </p:txBody>
      </p:sp>
    </p:spTree>
    <p:extLst>
      <p:ext uri="{BB962C8B-B14F-4D97-AF65-F5344CB8AC3E}">
        <p14:creationId xmlns:p14="http://schemas.microsoft.com/office/powerpoint/2010/main" val="18988411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0</a:t>
            </a:fld>
            <a:endParaRPr lang="en-AU" dirty="0">
              <a:solidFill>
                <a:prstClr val="black"/>
              </a:solidFill>
            </a:endParaRPr>
          </a:p>
        </p:txBody>
      </p:sp>
    </p:spTree>
    <p:extLst>
      <p:ext uri="{BB962C8B-B14F-4D97-AF65-F5344CB8AC3E}">
        <p14:creationId xmlns:p14="http://schemas.microsoft.com/office/powerpoint/2010/main" val="150614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9</a:t>
            </a:fld>
            <a:endParaRPr lang="en-AU" dirty="0">
              <a:solidFill>
                <a:prstClr val="black"/>
              </a:solidFill>
            </a:endParaRPr>
          </a:p>
        </p:txBody>
      </p:sp>
    </p:spTree>
    <p:extLst>
      <p:ext uri="{BB962C8B-B14F-4D97-AF65-F5344CB8AC3E}">
        <p14:creationId xmlns:p14="http://schemas.microsoft.com/office/powerpoint/2010/main" val="106632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10</a:t>
            </a:fld>
            <a:endParaRPr lang="en-AU" dirty="0">
              <a:solidFill>
                <a:prstClr val="black"/>
              </a:solidFill>
            </a:endParaRPr>
          </a:p>
        </p:txBody>
      </p:sp>
    </p:spTree>
    <p:extLst>
      <p:ext uri="{BB962C8B-B14F-4D97-AF65-F5344CB8AC3E}">
        <p14:creationId xmlns:p14="http://schemas.microsoft.com/office/powerpoint/2010/main" val="1001241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11</a:t>
            </a:fld>
            <a:endParaRPr lang="en-AU" dirty="0">
              <a:solidFill>
                <a:prstClr val="black"/>
              </a:solidFill>
            </a:endParaRPr>
          </a:p>
        </p:txBody>
      </p:sp>
    </p:spTree>
    <p:extLst>
      <p:ext uri="{BB962C8B-B14F-4D97-AF65-F5344CB8AC3E}">
        <p14:creationId xmlns:p14="http://schemas.microsoft.com/office/powerpoint/2010/main" val="179780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12</a:t>
            </a:fld>
            <a:endParaRPr lang="en-AU" dirty="0">
              <a:solidFill>
                <a:prstClr val="black"/>
              </a:solidFill>
            </a:endParaRPr>
          </a:p>
        </p:txBody>
      </p:sp>
    </p:spTree>
    <p:extLst>
      <p:ext uri="{BB962C8B-B14F-4D97-AF65-F5344CB8AC3E}">
        <p14:creationId xmlns:p14="http://schemas.microsoft.com/office/powerpoint/2010/main" val="60313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13</a:t>
            </a:fld>
            <a:endParaRPr lang="en-AU" dirty="0">
              <a:solidFill>
                <a:prstClr val="black"/>
              </a:solidFill>
            </a:endParaRPr>
          </a:p>
        </p:txBody>
      </p:sp>
    </p:spTree>
    <p:extLst>
      <p:ext uri="{BB962C8B-B14F-4D97-AF65-F5344CB8AC3E}">
        <p14:creationId xmlns:p14="http://schemas.microsoft.com/office/powerpoint/2010/main" val="7385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14</a:t>
            </a:fld>
            <a:endParaRPr lang="en-AU" dirty="0">
              <a:solidFill>
                <a:prstClr val="black"/>
              </a:solidFill>
            </a:endParaRPr>
          </a:p>
        </p:txBody>
      </p:sp>
    </p:spTree>
    <p:extLst>
      <p:ext uri="{BB962C8B-B14F-4D97-AF65-F5344CB8AC3E}">
        <p14:creationId xmlns:p14="http://schemas.microsoft.com/office/powerpoint/2010/main" val="51000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15</a:t>
            </a:fld>
            <a:endParaRPr lang="en-AU" dirty="0">
              <a:solidFill>
                <a:prstClr val="black"/>
              </a:solidFill>
            </a:endParaRPr>
          </a:p>
        </p:txBody>
      </p:sp>
    </p:spTree>
    <p:extLst>
      <p:ext uri="{BB962C8B-B14F-4D97-AF65-F5344CB8AC3E}">
        <p14:creationId xmlns:p14="http://schemas.microsoft.com/office/powerpoint/2010/main" val="436429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16</a:t>
            </a:fld>
            <a:endParaRPr lang="en-AU" dirty="0">
              <a:solidFill>
                <a:prstClr val="black"/>
              </a:solidFill>
            </a:endParaRPr>
          </a:p>
        </p:txBody>
      </p:sp>
    </p:spTree>
    <p:extLst>
      <p:ext uri="{BB962C8B-B14F-4D97-AF65-F5344CB8AC3E}">
        <p14:creationId xmlns:p14="http://schemas.microsoft.com/office/powerpoint/2010/main" val="1420641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17</a:t>
            </a:fld>
            <a:endParaRPr lang="en-AU" dirty="0">
              <a:solidFill>
                <a:prstClr val="black"/>
              </a:solidFill>
            </a:endParaRPr>
          </a:p>
        </p:txBody>
      </p:sp>
    </p:spTree>
    <p:extLst>
      <p:ext uri="{BB962C8B-B14F-4D97-AF65-F5344CB8AC3E}">
        <p14:creationId xmlns:p14="http://schemas.microsoft.com/office/powerpoint/2010/main" val="993141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18</a:t>
            </a:fld>
            <a:endParaRPr lang="en-AU" dirty="0">
              <a:solidFill>
                <a:prstClr val="black"/>
              </a:solidFill>
            </a:endParaRPr>
          </a:p>
        </p:txBody>
      </p:sp>
    </p:spTree>
    <p:extLst>
      <p:ext uri="{BB962C8B-B14F-4D97-AF65-F5344CB8AC3E}">
        <p14:creationId xmlns:p14="http://schemas.microsoft.com/office/powerpoint/2010/main" val="149000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a:t>
            </a:fld>
            <a:endParaRPr lang="en-AU" dirty="0">
              <a:solidFill>
                <a:prstClr val="black"/>
              </a:solidFill>
            </a:endParaRPr>
          </a:p>
        </p:txBody>
      </p:sp>
    </p:spTree>
    <p:extLst>
      <p:ext uri="{BB962C8B-B14F-4D97-AF65-F5344CB8AC3E}">
        <p14:creationId xmlns:p14="http://schemas.microsoft.com/office/powerpoint/2010/main" val="1472210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19</a:t>
            </a:fld>
            <a:endParaRPr lang="en-AU" dirty="0">
              <a:solidFill>
                <a:prstClr val="black"/>
              </a:solidFill>
            </a:endParaRPr>
          </a:p>
        </p:txBody>
      </p:sp>
    </p:spTree>
    <p:extLst>
      <p:ext uri="{BB962C8B-B14F-4D97-AF65-F5344CB8AC3E}">
        <p14:creationId xmlns:p14="http://schemas.microsoft.com/office/powerpoint/2010/main" val="629293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20</a:t>
            </a:fld>
            <a:endParaRPr lang="en-AU" dirty="0">
              <a:solidFill>
                <a:prstClr val="black"/>
              </a:solidFill>
            </a:endParaRPr>
          </a:p>
        </p:txBody>
      </p:sp>
    </p:spTree>
    <p:extLst>
      <p:ext uri="{BB962C8B-B14F-4D97-AF65-F5344CB8AC3E}">
        <p14:creationId xmlns:p14="http://schemas.microsoft.com/office/powerpoint/2010/main" val="342384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763068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120124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sk-SK" dirty="0" smtClean="0"/>
              <a:t>Tabuľka: Celkom</a:t>
            </a:r>
            <a:r>
              <a:rPr lang="sk-SK" baseline="0" dirty="0" smtClean="0"/>
              <a:t> zmeniť na Celkovo</a:t>
            </a:r>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23</a:t>
            </a:fld>
            <a:endParaRPr lang="en-AU" dirty="0">
              <a:solidFill>
                <a:prstClr val="black"/>
              </a:solidFill>
            </a:endParaRPr>
          </a:p>
        </p:txBody>
      </p:sp>
    </p:spTree>
    <p:extLst>
      <p:ext uri="{BB962C8B-B14F-4D97-AF65-F5344CB8AC3E}">
        <p14:creationId xmlns:p14="http://schemas.microsoft.com/office/powerpoint/2010/main" val="29772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sk-SK" dirty="0" smtClean="0"/>
              <a:t>Tabuľka: Celkom zmeniť na Celkovo</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1 %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24</a:t>
            </a:fld>
            <a:endParaRPr lang="en-AU" dirty="0">
              <a:solidFill>
                <a:prstClr val="black"/>
              </a:solidFill>
            </a:endParaRPr>
          </a:p>
        </p:txBody>
      </p:sp>
    </p:spTree>
    <p:extLst>
      <p:ext uri="{BB962C8B-B14F-4D97-AF65-F5344CB8AC3E}">
        <p14:creationId xmlns:p14="http://schemas.microsoft.com/office/powerpoint/2010/main" val="2384549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59 %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25</a:t>
            </a:fld>
            <a:endParaRPr lang="en-AU" dirty="0">
              <a:solidFill>
                <a:prstClr val="black"/>
              </a:solidFill>
            </a:endParaRPr>
          </a:p>
        </p:txBody>
      </p:sp>
    </p:spTree>
    <p:extLst>
      <p:ext uri="{BB962C8B-B14F-4D97-AF65-F5344CB8AC3E}">
        <p14:creationId xmlns:p14="http://schemas.microsoft.com/office/powerpoint/2010/main" val="508481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5 %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26</a:t>
            </a:fld>
            <a:endParaRPr lang="en-AU" dirty="0">
              <a:solidFill>
                <a:prstClr val="black"/>
              </a:solidFill>
            </a:endParaRPr>
          </a:p>
        </p:txBody>
      </p:sp>
    </p:spTree>
    <p:extLst>
      <p:ext uri="{BB962C8B-B14F-4D97-AF65-F5344CB8AC3E}">
        <p14:creationId xmlns:p14="http://schemas.microsoft.com/office/powerpoint/2010/main" val="1206214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sk-SK" dirty="0" smtClean="0"/>
              <a:t>Graf: medzi číslo a znak percenta vložiť medzeru: 80 % (urobiť tak v celom grafe)</a:t>
            </a:r>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27</a:t>
            </a:fld>
            <a:endParaRPr lang="en-AU" dirty="0">
              <a:solidFill>
                <a:prstClr val="black"/>
              </a:solidFill>
            </a:endParaRPr>
          </a:p>
        </p:txBody>
      </p:sp>
    </p:spTree>
    <p:extLst>
      <p:ext uri="{BB962C8B-B14F-4D97-AF65-F5344CB8AC3E}">
        <p14:creationId xmlns:p14="http://schemas.microsoft.com/office/powerpoint/2010/main" val="1380520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26 %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28</a:t>
            </a:fld>
            <a:endParaRPr lang="en-AU" dirty="0">
              <a:solidFill>
                <a:prstClr val="black"/>
              </a:solidFill>
            </a:endParaRPr>
          </a:p>
        </p:txBody>
      </p:sp>
    </p:spTree>
    <p:extLst>
      <p:ext uri="{BB962C8B-B14F-4D97-AF65-F5344CB8AC3E}">
        <p14:creationId xmlns:p14="http://schemas.microsoft.com/office/powerpoint/2010/main" val="199586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1328725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20 %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29</a:t>
            </a:fld>
            <a:endParaRPr lang="en-AU" dirty="0">
              <a:solidFill>
                <a:prstClr val="black"/>
              </a:solidFill>
            </a:endParaRPr>
          </a:p>
        </p:txBody>
      </p:sp>
    </p:spTree>
    <p:extLst>
      <p:ext uri="{BB962C8B-B14F-4D97-AF65-F5344CB8AC3E}">
        <p14:creationId xmlns:p14="http://schemas.microsoft.com/office/powerpoint/2010/main" val="7469920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82947" name="Rectangle 3"/>
          <p:cNvSpPr>
            <a:spLocks noGrp="1"/>
          </p:cNvSpPr>
          <p:nvPr>
            <p:ph type="body" idx="1"/>
          </p:nvPr>
        </p:nvSpPr>
        <p:spPr bwMode="auto">
          <a:xfrm>
            <a:off x="686020" y="4342972"/>
            <a:ext cx="5485961" cy="4116084"/>
          </a:xfrm>
          <a:prstGeom prst="rect">
            <a:avLst/>
          </a:prstGeom>
          <a:noFill/>
          <a:ln>
            <a:solidFill>
              <a:srgbClr val="000000"/>
            </a:solidFill>
            <a:miter lim="800000"/>
            <a:headEnd/>
            <a:tailEnd/>
          </a:ln>
        </p:spPr>
        <p:txBody>
          <a:bodyPr/>
          <a:lstStyle/>
          <a:p>
            <a:pPr defTabSz="914400"/>
            <a:endParaRPr lang="cs-CZ" dirty="0" smtClean="0"/>
          </a:p>
        </p:txBody>
      </p:sp>
    </p:spTree>
    <p:extLst>
      <p:ext uri="{BB962C8B-B14F-4D97-AF65-F5344CB8AC3E}">
        <p14:creationId xmlns:p14="http://schemas.microsoft.com/office/powerpoint/2010/main" val="19174940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49 %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31</a:t>
            </a:fld>
            <a:endParaRPr lang="en-AU" dirty="0">
              <a:solidFill>
                <a:prstClr val="black"/>
              </a:solidFill>
            </a:endParaRPr>
          </a:p>
        </p:txBody>
      </p:sp>
    </p:spTree>
    <p:extLst>
      <p:ext uri="{BB962C8B-B14F-4D97-AF65-F5344CB8AC3E}">
        <p14:creationId xmlns:p14="http://schemas.microsoft.com/office/powerpoint/2010/main" val="424937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100 %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32</a:t>
            </a:fld>
            <a:endParaRPr lang="en-AU" dirty="0">
              <a:solidFill>
                <a:prstClr val="black"/>
              </a:solidFill>
            </a:endParaRPr>
          </a:p>
        </p:txBody>
      </p:sp>
    </p:spTree>
    <p:extLst>
      <p:ext uri="{BB962C8B-B14F-4D97-AF65-F5344CB8AC3E}">
        <p14:creationId xmlns:p14="http://schemas.microsoft.com/office/powerpoint/2010/main" val="1537015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a:t>
            </a:r>
            <a:r>
              <a:rPr lang="sk-SK" smtClean="0"/>
              <a:t>: 47 </a:t>
            </a:r>
            <a:r>
              <a:rPr lang="sk-SK" dirty="0" smtClean="0"/>
              <a:t>%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33</a:t>
            </a:fld>
            <a:endParaRPr lang="en-AU" dirty="0">
              <a:solidFill>
                <a:prstClr val="black"/>
              </a:solidFill>
            </a:endParaRPr>
          </a:p>
        </p:txBody>
      </p:sp>
    </p:spTree>
    <p:extLst>
      <p:ext uri="{BB962C8B-B14F-4D97-AF65-F5344CB8AC3E}">
        <p14:creationId xmlns:p14="http://schemas.microsoft.com/office/powerpoint/2010/main" val="546853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34</a:t>
            </a:fld>
            <a:endParaRPr lang="en-AU" dirty="0">
              <a:solidFill>
                <a:prstClr val="black"/>
              </a:solidFill>
            </a:endParaRPr>
          </a:p>
        </p:txBody>
      </p:sp>
    </p:spTree>
    <p:extLst>
      <p:ext uri="{BB962C8B-B14F-4D97-AF65-F5344CB8AC3E}">
        <p14:creationId xmlns:p14="http://schemas.microsoft.com/office/powerpoint/2010/main" val="1737821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39 %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35</a:t>
            </a:fld>
            <a:endParaRPr lang="en-AU" dirty="0">
              <a:solidFill>
                <a:prstClr val="black"/>
              </a:solidFill>
            </a:endParaRPr>
          </a:p>
        </p:txBody>
      </p:sp>
    </p:spTree>
    <p:extLst>
      <p:ext uri="{BB962C8B-B14F-4D97-AF65-F5344CB8AC3E}">
        <p14:creationId xmlns:p14="http://schemas.microsoft.com/office/powerpoint/2010/main" val="1782519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68 %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36</a:t>
            </a:fld>
            <a:endParaRPr lang="en-AU" dirty="0">
              <a:solidFill>
                <a:prstClr val="black"/>
              </a:solidFill>
            </a:endParaRPr>
          </a:p>
        </p:txBody>
      </p:sp>
    </p:spTree>
    <p:extLst>
      <p:ext uri="{BB962C8B-B14F-4D97-AF65-F5344CB8AC3E}">
        <p14:creationId xmlns:p14="http://schemas.microsoft.com/office/powerpoint/2010/main" val="1404512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84 %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 zaplatiť len, ak... nahradiť: zaplatiť len vtedy, ak</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na predajni... nahradiť: v predajni</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37</a:t>
            </a:fld>
            <a:endParaRPr lang="en-AU" dirty="0">
              <a:solidFill>
                <a:prstClr val="black"/>
              </a:solidFill>
            </a:endParaRPr>
          </a:p>
        </p:txBody>
      </p:sp>
    </p:spTree>
    <p:extLst>
      <p:ext uri="{BB962C8B-B14F-4D97-AF65-F5344CB8AC3E}">
        <p14:creationId xmlns:p14="http://schemas.microsoft.com/office/powerpoint/2010/main" val="177834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171850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1953573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91 %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za Celkovo</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39</a:t>
            </a:fld>
            <a:endParaRPr lang="en-AU" dirty="0">
              <a:solidFill>
                <a:prstClr val="black"/>
              </a:solidFill>
            </a:endParaRPr>
          </a:p>
        </p:txBody>
      </p:sp>
    </p:spTree>
    <p:extLst>
      <p:ext uri="{BB962C8B-B14F-4D97-AF65-F5344CB8AC3E}">
        <p14:creationId xmlns:p14="http://schemas.microsoft.com/office/powerpoint/2010/main" val="1384319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sk-SK" dirty="0" smtClean="0"/>
              <a:t>V tabuľke: Celkom nahradiť za Celkovo</a:t>
            </a:r>
          </a:p>
          <a:p>
            <a:r>
              <a:rPr lang="sk-SK" dirty="0" smtClean="0"/>
              <a:t>spodné</a:t>
            </a:r>
            <a:r>
              <a:rPr lang="sk-SK" baseline="0" dirty="0" smtClean="0"/>
              <a:t> </a:t>
            </a:r>
            <a:r>
              <a:rPr lang="sk-SK" baseline="0" dirty="0" err="1" smtClean="0"/>
              <a:t>prádlo</a:t>
            </a:r>
            <a:r>
              <a:rPr lang="sk-SK" baseline="0" dirty="0" smtClean="0"/>
              <a:t> nahradiť: spodná bielizeň</a:t>
            </a:r>
          </a:p>
          <a:p>
            <a:r>
              <a:rPr lang="sk-SK" baseline="0" dirty="0" err="1" smtClean="0"/>
              <a:t>prehoz</a:t>
            </a:r>
            <a:r>
              <a:rPr lang="sk-SK" baseline="0" dirty="0" smtClean="0"/>
              <a:t> nahradiť: prikrývka </a:t>
            </a:r>
          </a:p>
          <a:p>
            <a:r>
              <a:rPr lang="sk-SK" baseline="0" dirty="0" smtClean="0"/>
              <a:t>nemajú radi nahradiť: nemajú rady</a:t>
            </a:r>
          </a:p>
          <a:p>
            <a:r>
              <a:rPr lang="sk-SK" baseline="0" dirty="0" smtClean="0"/>
              <a:t>všade dať dlhú pomlčku namiesto krátkeho spojovníka</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32 % (urobiť tak v celej tabuľke)</a:t>
            </a:r>
            <a:endParaRPr lang="en-ZA" dirty="0" smtClean="0"/>
          </a:p>
          <a:p>
            <a:endParaRPr lang="sk-SK" baseline="0"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40</a:t>
            </a:fld>
            <a:endParaRPr lang="en-AU" dirty="0">
              <a:solidFill>
                <a:prstClr val="black"/>
              </a:solidFill>
            </a:endParaRPr>
          </a:p>
        </p:txBody>
      </p:sp>
    </p:spTree>
    <p:extLst>
      <p:ext uri="{BB962C8B-B14F-4D97-AF65-F5344CB8AC3E}">
        <p14:creationId xmlns:p14="http://schemas.microsoft.com/office/powerpoint/2010/main" val="412962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59 %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41</a:t>
            </a:fld>
            <a:endParaRPr lang="en-AU" dirty="0">
              <a:solidFill>
                <a:prstClr val="black"/>
              </a:solidFill>
            </a:endParaRPr>
          </a:p>
        </p:txBody>
      </p:sp>
    </p:spTree>
    <p:extLst>
      <p:ext uri="{BB962C8B-B14F-4D97-AF65-F5344CB8AC3E}">
        <p14:creationId xmlns:p14="http://schemas.microsoft.com/office/powerpoint/2010/main" val="21455951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42 %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42</a:t>
            </a:fld>
            <a:endParaRPr lang="en-AU" dirty="0">
              <a:solidFill>
                <a:prstClr val="black"/>
              </a:solidFill>
            </a:endParaRPr>
          </a:p>
        </p:txBody>
      </p:sp>
    </p:spTree>
    <p:extLst>
      <p:ext uri="{BB962C8B-B14F-4D97-AF65-F5344CB8AC3E}">
        <p14:creationId xmlns:p14="http://schemas.microsoft.com/office/powerpoint/2010/main" val="268001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sk-SK" dirty="0" smtClean="0"/>
              <a:t>Celkom nahradiť</a:t>
            </a:r>
            <a:r>
              <a:rPr lang="sk-SK" baseline="0" dirty="0" smtClean="0"/>
              <a:t> slovom Celkovo</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15 %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43</a:t>
            </a:fld>
            <a:endParaRPr lang="en-AU" dirty="0">
              <a:solidFill>
                <a:prstClr val="black"/>
              </a:solidFill>
            </a:endParaRPr>
          </a:p>
        </p:txBody>
      </p:sp>
    </p:spTree>
    <p:extLst>
      <p:ext uri="{BB962C8B-B14F-4D97-AF65-F5344CB8AC3E}">
        <p14:creationId xmlns:p14="http://schemas.microsoft.com/office/powerpoint/2010/main" val="1033633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sk-SK" dirty="0" smtClean="0"/>
              <a:t>Celkom nahradiť slovom Celkovo</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20 %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44</a:t>
            </a:fld>
            <a:endParaRPr lang="en-AU" dirty="0">
              <a:solidFill>
                <a:prstClr val="black"/>
              </a:solidFill>
            </a:endParaRPr>
          </a:p>
        </p:txBody>
      </p:sp>
    </p:spTree>
    <p:extLst>
      <p:ext uri="{BB962C8B-B14F-4D97-AF65-F5344CB8AC3E}">
        <p14:creationId xmlns:p14="http://schemas.microsoft.com/office/powerpoint/2010/main" val="1276055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6 %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45</a:t>
            </a:fld>
            <a:endParaRPr lang="en-AU" dirty="0">
              <a:solidFill>
                <a:prstClr val="black"/>
              </a:solidFill>
            </a:endParaRPr>
          </a:p>
        </p:txBody>
      </p:sp>
    </p:spTree>
    <p:extLst>
      <p:ext uri="{BB962C8B-B14F-4D97-AF65-F5344CB8AC3E}">
        <p14:creationId xmlns:p14="http://schemas.microsoft.com/office/powerpoint/2010/main" val="18984509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6 %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46</a:t>
            </a:fld>
            <a:endParaRPr lang="en-AU" dirty="0">
              <a:solidFill>
                <a:prstClr val="black"/>
              </a:solidFill>
            </a:endParaRPr>
          </a:p>
        </p:txBody>
      </p:sp>
    </p:spTree>
    <p:extLst>
      <p:ext uri="{BB962C8B-B14F-4D97-AF65-F5344CB8AC3E}">
        <p14:creationId xmlns:p14="http://schemas.microsoft.com/office/powerpoint/2010/main" val="1014370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17984422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77 %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Pred a za lomkou zrušiť medzeru,</a:t>
            </a:r>
            <a:r>
              <a:rPr lang="sk-SK" baseline="0" dirty="0" smtClean="0"/>
              <a:t> teda správne: Partnerovi/partnerke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48</a:t>
            </a:fld>
            <a:endParaRPr lang="en-AU" dirty="0">
              <a:solidFill>
                <a:prstClr val="black"/>
              </a:solidFill>
            </a:endParaRPr>
          </a:p>
        </p:txBody>
      </p:sp>
    </p:spTree>
    <p:extLst>
      <p:ext uri="{BB962C8B-B14F-4D97-AF65-F5344CB8AC3E}">
        <p14:creationId xmlns:p14="http://schemas.microsoft.com/office/powerpoint/2010/main" val="58651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8251589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33 %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Pred a za lomkou zrušiť medzeru, teda správne: Sesternici/bratrancovi</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49</a:t>
            </a:fld>
            <a:endParaRPr lang="en-AU" dirty="0">
              <a:solidFill>
                <a:prstClr val="black"/>
              </a:solidFill>
            </a:endParaRPr>
          </a:p>
        </p:txBody>
      </p:sp>
    </p:spTree>
    <p:extLst>
      <p:ext uri="{BB962C8B-B14F-4D97-AF65-F5344CB8AC3E}">
        <p14:creationId xmlns:p14="http://schemas.microsoft.com/office/powerpoint/2010/main" val="12445184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100 %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Eur nahradiť slovom eur (čiže malé e)</a:t>
            </a:r>
            <a:endParaRPr lang="en-ZA" dirty="0" smtClean="0"/>
          </a:p>
          <a:p>
            <a:r>
              <a:rPr lang="sk-SK" dirty="0" smtClean="0"/>
              <a:t>Zrušiť medzeru pred a za lomkou, teda správne: Partnera/partnerku</a:t>
            </a:r>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50</a:t>
            </a:fld>
            <a:endParaRPr lang="en-AU" dirty="0">
              <a:solidFill>
                <a:prstClr val="black"/>
              </a:solidFill>
            </a:endParaRPr>
          </a:p>
        </p:txBody>
      </p:sp>
    </p:spTree>
    <p:extLst>
      <p:ext uri="{BB962C8B-B14F-4D97-AF65-F5344CB8AC3E}">
        <p14:creationId xmlns:p14="http://schemas.microsoft.com/office/powerpoint/2010/main" val="131388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sk-SK" dirty="0" smtClean="0"/>
              <a:t>čiastky (v Eur) nahradiť slovom: sumy (v eurách)</a:t>
            </a:r>
          </a:p>
          <a:p>
            <a:r>
              <a:rPr lang="sk-SK" dirty="0" smtClean="0"/>
              <a:t>Celkom nahradiť slovom Celkovo</a:t>
            </a:r>
          </a:p>
          <a:p>
            <a:r>
              <a:rPr lang="sk-SK" dirty="0" smtClean="0"/>
              <a:t>Zrušiť medzeru pred a za lomkou, teda správne: Partnera/partnerku</a:t>
            </a:r>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51</a:t>
            </a:fld>
            <a:endParaRPr lang="en-AU" dirty="0">
              <a:solidFill>
                <a:prstClr val="black"/>
              </a:solidFill>
            </a:endParaRPr>
          </a:p>
        </p:txBody>
      </p:sp>
    </p:spTree>
    <p:extLst>
      <p:ext uri="{BB962C8B-B14F-4D97-AF65-F5344CB8AC3E}">
        <p14:creationId xmlns:p14="http://schemas.microsoft.com/office/powerpoint/2010/main" val="6314311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52</a:t>
            </a:fld>
            <a:endParaRPr lang="en-AU" dirty="0">
              <a:solidFill>
                <a:prstClr val="black"/>
              </a:solidFill>
            </a:endParaRPr>
          </a:p>
        </p:txBody>
      </p:sp>
    </p:spTree>
    <p:extLst>
      <p:ext uri="{BB962C8B-B14F-4D97-AF65-F5344CB8AC3E}">
        <p14:creationId xmlns:p14="http://schemas.microsoft.com/office/powerpoint/2010/main" val="17473609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53</a:t>
            </a:fld>
            <a:endParaRPr lang="en-AU" dirty="0">
              <a:solidFill>
                <a:prstClr val="black"/>
              </a:solidFill>
            </a:endParaRPr>
          </a:p>
        </p:txBody>
      </p:sp>
    </p:spTree>
    <p:extLst>
      <p:ext uri="{BB962C8B-B14F-4D97-AF65-F5344CB8AC3E}">
        <p14:creationId xmlns:p14="http://schemas.microsoft.com/office/powerpoint/2010/main" val="20831256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0 %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54</a:t>
            </a:fld>
            <a:endParaRPr lang="en-AU" dirty="0">
              <a:solidFill>
                <a:prstClr val="black"/>
              </a:solidFill>
            </a:endParaRPr>
          </a:p>
        </p:txBody>
      </p:sp>
    </p:spTree>
    <p:extLst>
      <p:ext uri="{BB962C8B-B14F-4D97-AF65-F5344CB8AC3E}">
        <p14:creationId xmlns:p14="http://schemas.microsoft.com/office/powerpoint/2010/main" val="6667512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41 % (urobiť tak v celej tabuľke)</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55</a:t>
            </a:fld>
            <a:endParaRPr lang="en-AU" dirty="0">
              <a:solidFill>
                <a:prstClr val="black"/>
              </a:solidFill>
            </a:endParaRPr>
          </a:p>
        </p:txBody>
      </p:sp>
    </p:spTree>
    <p:extLst>
      <p:ext uri="{BB962C8B-B14F-4D97-AF65-F5344CB8AC3E}">
        <p14:creationId xmlns:p14="http://schemas.microsoft.com/office/powerpoint/2010/main" val="5185214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660137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57</a:t>
            </a:fld>
            <a:endParaRPr lang="en-AU" dirty="0">
              <a:solidFill>
                <a:prstClr val="black"/>
              </a:solidFill>
            </a:endParaRPr>
          </a:p>
        </p:txBody>
      </p:sp>
    </p:spTree>
    <p:extLst>
      <p:ext uri="{BB962C8B-B14F-4D97-AF65-F5344CB8AC3E}">
        <p14:creationId xmlns:p14="http://schemas.microsoft.com/office/powerpoint/2010/main" val="10277865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8 %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58</a:t>
            </a:fld>
            <a:endParaRPr lang="en-AU" dirty="0">
              <a:solidFill>
                <a:prstClr val="black"/>
              </a:solidFill>
            </a:endParaRPr>
          </a:p>
        </p:txBody>
      </p:sp>
    </p:spTree>
    <p:extLst>
      <p:ext uri="{BB962C8B-B14F-4D97-AF65-F5344CB8AC3E}">
        <p14:creationId xmlns:p14="http://schemas.microsoft.com/office/powerpoint/2010/main" val="179827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214419421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22 %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59</a:t>
            </a:fld>
            <a:endParaRPr lang="en-AU" dirty="0">
              <a:solidFill>
                <a:prstClr val="black"/>
              </a:solidFill>
            </a:endParaRPr>
          </a:p>
        </p:txBody>
      </p:sp>
    </p:spTree>
    <p:extLst>
      <p:ext uri="{BB962C8B-B14F-4D97-AF65-F5344CB8AC3E}">
        <p14:creationId xmlns:p14="http://schemas.microsoft.com/office/powerpoint/2010/main" val="21364946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39 %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9 –</a:t>
            </a:r>
            <a:r>
              <a:rPr lang="sk-SK" baseline="0" dirty="0" smtClean="0"/>
              <a:t> 10 (namiesto krátkeho spojovníka dať všade dlhú pomlčku)</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60</a:t>
            </a:fld>
            <a:endParaRPr lang="en-AU" dirty="0">
              <a:solidFill>
                <a:prstClr val="black"/>
              </a:solidFill>
            </a:endParaRPr>
          </a:p>
        </p:txBody>
      </p:sp>
    </p:spTree>
    <p:extLst>
      <p:ext uri="{BB962C8B-B14F-4D97-AF65-F5344CB8AC3E}">
        <p14:creationId xmlns:p14="http://schemas.microsoft.com/office/powerpoint/2010/main" val="21386685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sk-SK" dirty="0" smtClean="0"/>
              <a:t>výbava</a:t>
            </a:r>
            <a:r>
              <a:rPr lang="sk-SK" baseline="0" dirty="0" smtClean="0"/>
              <a:t> k autu nahradiť: výbava do auta</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3 %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61</a:t>
            </a:fld>
            <a:endParaRPr lang="en-AU" dirty="0">
              <a:solidFill>
                <a:prstClr val="black"/>
              </a:solidFill>
            </a:endParaRPr>
          </a:p>
        </p:txBody>
      </p:sp>
    </p:spTree>
    <p:extLst>
      <p:ext uri="{BB962C8B-B14F-4D97-AF65-F5344CB8AC3E}">
        <p14:creationId xmlns:p14="http://schemas.microsoft.com/office/powerpoint/2010/main" val="213725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23 %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Pred a za lomkou odstrániť medzeru: správne: Kozmetika/drogéria</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62</a:t>
            </a:fld>
            <a:endParaRPr lang="en-AU" dirty="0">
              <a:solidFill>
                <a:prstClr val="black"/>
              </a:solidFill>
            </a:endParaRPr>
          </a:p>
        </p:txBody>
      </p:sp>
    </p:spTree>
    <p:extLst>
      <p:ext uri="{BB962C8B-B14F-4D97-AF65-F5344CB8AC3E}">
        <p14:creationId xmlns:p14="http://schemas.microsoft.com/office/powerpoint/2010/main" val="57790567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54 %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63</a:t>
            </a:fld>
            <a:endParaRPr lang="en-AU" dirty="0">
              <a:solidFill>
                <a:prstClr val="black"/>
              </a:solidFill>
            </a:endParaRPr>
          </a:p>
        </p:txBody>
      </p:sp>
    </p:spTree>
    <p:extLst>
      <p:ext uri="{BB962C8B-B14F-4D97-AF65-F5344CB8AC3E}">
        <p14:creationId xmlns:p14="http://schemas.microsoft.com/office/powerpoint/2010/main" val="19396952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41 %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drogérie</a:t>
            </a:r>
            <a:r>
              <a:rPr lang="sk-SK" baseline="0" dirty="0" smtClean="0"/>
              <a:t> nahradiť drogéria</a:t>
            </a:r>
          </a:p>
          <a:p>
            <a:pPr marL="0" marR="0" indent="0" algn="l" defTabSz="457200" rtl="0" eaLnBrk="1" fontAlgn="auto" latinLnBrk="0" hangingPunct="1">
              <a:lnSpc>
                <a:spcPct val="100000"/>
              </a:lnSpc>
              <a:spcBef>
                <a:spcPts val="0"/>
              </a:spcBef>
              <a:spcAft>
                <a:spcPts val="0"/>
              </a:spcAft>
              <a:buClrTx/>
              <a:buSzTx/>
              <a:buFontTx/>
              <a:buNone/>
              <a:tabLst/>
              <a:defRPr/>
            </a:pPr>
            <a:r>
              <a:rPr lang="sk-SK" baseline="0" dirty="0" err="1" smtClean="0"/>
              <a:t>plyšák</a:t>
            </a:r>
            <a:r>
              <a:rPr lang="sk-SK" baseline="0" dirty="0" smtClean="0"/>
              <a:t> nahradiť </a:t>
            </a:r>
            <a:r>
              <a:rPr lang="sk-SK" baseline="0" dirty="0" err="1" smtClean="0"/>
              <a:t>plyšiak</a:t>
            </a:r>
            <a:endParaRPr lang="sk-SK"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k-SK" baseline="0" dirty="0" smtClean="0"/>
              <a:t>krátky spojovník </a:t>
            </a:r>
            <a:r>
              <a:rPr lang="sk-SK" baseline="0" dirty="0" err="1" smtClean="0"/>
              <a:t>nahradoť</a:t>
            </a:r>
            <a:r>
              <a:rPr lang="sk-SK" baseline="0" dirty="0" smtClean="0"/>
              <a:t> dlhou pomlčkou (–)</a:t>
            </a: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64</a:t>
            </a:fld>
            <a:endParaRPr lang="en-AU" dirty="0">
              <a:solidFill>
                <a:prstClr val="black"/>
              </a:solidFill>
            </a:endParaRPr>
          </a:p>
        </p:txBody>
      </p:sp>
    </p:spTree>
    <p:extLst>
      <p:ext uri="{BB962C8B-B14F-4D97-AF65-F5344CB8AC3E}">
        <p14:creationId xmlns:p14="http://schemas.microsoft.com/office/powerpoint/2010/main" val="16557842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91 %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a:t>
            </a:r>
            <a:r>
              <a:rPr lang="sk-SK" baseline="0" dirty="0" smtClean="0"/>
              <a:t> slovom Celkovo</a:t>
            </a:r>
          </a:p>
          <a:p>
            <a:pPr marL="0" marR="0" indent="0" algn="l" defTabSz="457200" rtl="0" eaLnBrk="1" fontAlgn="auto" latinLnBrk="0" hangingPunct="1">
              <a:lnSpc>
                <a:spcPct val="100000"/>
              </a:lnSpc>
              <a:spcBef>
                <a:spcPts val="0"/>
              </a:spcBef>
              <a:spcAft>
                <a:spcPts val="0"/>
              </a:spcAft>
              <a:buClrTx/>
              <a:buSzTx/>
              <a:buFontTx/>
              <a:buNone/>
              <a:tabLst/>
              <a:defRPr/>
            </a:pPr>
            <a:endParaRPr lang="en-ZA"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65</a:t>
            </a:fld>
            <a:endParaRPr lang="en-AU" dirty="0">
              <a:solidFill>
                <a:prstClr val="black"/>
              </a:solidFill>
            </a:endParaRPr>
          </a:p>
        </p:txBody>
      </p:sp>
    </p:spTree>
    <p:extLst>
      <p:ext uri="{BB962C8B-B14F-4D97-AF65-F5344CB8AC3E}">
        <p14:creationId xmlns:p14="http://schemas.microsoft.com/office/powerpoint/2010/main" val="16731784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28 % (urobiť tak v celej tabuľke)</a:t>
            </a:r>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66</a:t>
            </a:fld>
            <a:endParaRPr lang="en-AU" dirty="0">
              <a:solidFill>
                <a:prstClr val="black"/>
              </a:solidFill>
            </a:endParaRPr>
          </a:p>
        </p:txBody>
      </p:sp>
    </p:spTree>
    <p:extLst>
      <p:ext uri="{BB962C8B-B14F-4D97-AF65-F5344CB8AC3E}">
        <p14:creationId xmlns:p14="http://schemas.microsoft.com/office/powerpoint/2010/main" val="19599235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533053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sk-SK" dirty="0" smtClean="0"/>
              <a:t>Smútok po tých, čo.... Nahradiť: Smútok za tými, ktorí</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37 % (urobiť tak v celej tabuľke)</a:t>
            </a:r>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68</a:t>
            </a:fld>
            <a:endParaRPr lang="en-AU" dirty="0">
              <a:solidFill>
                <a:prstClr val="black"/>
              </a:solidFill>
            </a:endParaRPr>
          </a:p>
        </p:txBody>
      </p:sp>
    </p:spTree>
    <p:extLst>
      <p:ext uri="{BB962C8B-B14F-4D97-AF65-F5344CB8AC3E}">
        <p14:creationId xmlns:p14="http://schemas.microsoft.com/office/powerpoint/2010/main" val="188275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cs-CZ" dirty="0">
              <a:latin typeface="Calibri" charset="0"/>
            </a:endParaRPr>
          </a:p>
        </p:txBody>
      </p:sp>
    </p:spTree>
    <p:extLst>
      <p:ext uri="{BB962C8B-B14F-4D97-AF65-F5344CB8AC3E}">
        <p14:creationId xmlns:p14="http://schemas.microsoft.com/office/powerpoint/2010/main" val="5491248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69</a:t>
            </a:fld>
            <a:endParaRPr lang="en-AU" dirty="0">
              <a:solidFill>
                <a:prstClr val="black"/>
              </a:solidFill>
            </a:endParaRPr>
          </a:p>
        </p:txBody>
      </p:sp>
    </p:spTree>
    <p:extLst>
      <p:ext uri="{BB962C8B-B14F-4D97-AF65-F5344CB8AC3E}">
        <p14:creationId xmlns:p14="http://schemas.microsoft.com/office/powerpoint/2010/main" val="3241167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62 %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Zdieľame</a:t>
            </a:r>
            <a:r>
              <a:rPr lang="sk-SK" baseline="0" dirty="0" smtClean="0"/>
              <a:t> želania nahradiť: Delíme sa o želania</a:t>
            </a:r>
          </a:p>
          <a:p>
            <a:pPr marL="0" marR="0" indent="0" algn="l" defTabSz="457200" rtl="0" eaLnBrk="1" fontAlgn="auto" latinLnBrk="0" hangingPunct="1">
              <a:lnSpc>
                <a:spcPct val="100000"/>
              </a:lnSpc>
              <a:spcBef>
                <a:spcPts val="0"/>
              </a:spcBef>
              <a:spcAft>
                <a:spcPts val="0"/>
              </a:spcAft>
              <a:buClrTx/>
              <a:buSzTx/>
              <a:buFontTx/>
              <a:buNone/>
              <a:tabLst/>
              <a:defRPr/>
            </a:pPr>
            <a:r>
              <a:rPr lang="sk-SK" baseline="0" dirty="0" smtClean="0"/>
              <a:t>Zdieľame fotografie nahradiť: Delíme sa o fotografie</a:t>
            </a:r>
            <a:endParaRPr lang="sk-SK" dirty="0" smtClean="0"/>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70</a:t>
            </a:fld>
            <a:endParaRPr lang="en-AU" dirty="0">
              <a:solidFill>
                <a:prstClr val="black"/>
              </a:solidFill>
            </a:endParaRPr>
          </a:p>
        </p:txBody>
      </p:sp>
    </p:spTree>
    <p:extLst>
      <p:ext uri="{BB962C8B-B14F-4D97-AF65-F5344CB8AC3E}">
        <p14:creationId xmlns:p14="http://schemas.microsoft.com/office/powerpoint/2010/main" val="14114699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Tabuľka: medzi číslo a znak percenta vložiť medzeru: 6 % (urobiť tak v celej tabuľke)</a:t>
            </a:r>
          </a:p>
          <a:p>
            <a:pPr marL="0" marR="0" indent="0" algn="l" defTabSz="457200" rtl="0" eaLnBrk="1" fontAlgn="auto" latinLnBrk="0" hangingPunct="1">
              <a:lnSpc>
                <a:spcPct val="100000"/>
              </a:lnSpc>
              <a:spcBef>
                <a:spcPts val="0"/>
              </a:spcBef>
              <a:spcAft>
                <a:spcPts val="0"/>
              </a:spcAft>
              <a:buClrTx/>
              <a:buSzTx/>
              <a:buFontTx/>
              <a:buNone/>
              <a:tabLst/>
              <a:defRPr/>
            </a:pPr>
            <a:r>
              <a:rPr lang="sk-SK" dirty="0" smtClean="0"/>
              <a:t>Celkom nahradiť slovom Celkovo</a:t>
            </a:r>
          </a:p>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71</a:t>
            </a:fld>
            <a:endParaRPr lang="en-AU" dirty="0">
              <a:solidFill>
                <a:prstClr val="black"/>
              </a:solidFill>
            </a:endParaRPr>
          </a:p>
        </p:txBody>
      </p:sp>
    </p:spTree>
    <p:extLst>
      <p:ext uri="{BB962C8B-B14F-4D97-AF65-F5344CB8AC3E}">
        <p14:creationId xmlns:p14="http://schemas.microsoft.com/office/powerpoint/2010/main" val="147137060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72</a:t>
            </a:fld>
            <a:endParaRPr lang="en-AU" dirty="0">
              <a:solidFill>
                <a:prstClr val="black"/>
              </a:solidFill>
            </a:endParaRPr>
          </a:p>
        </p:txBody>
      </p:sp>
    </p:spTree>
    <p:extLst>
      <p:ext uri="{BB962C8B-B14F-4D97-AF65-F5344CB8AC3E}">
        <p14:creationId xmlns:p14="http://schemas.microsoft.com/office/powerpoint/2010/main" val="244175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sk-SK" dirty="0" smtClean="0"/>
              <a:t>V grafe preložiť: Vyhľadávacia otázka</a:t>
            </a:r>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7</a:t>
            </a:fld>
            <a:endParaRPr lang="en-AU" dirty="0">
              <a:solidFill>
                <a:prstClr val="black"/>
              </a:solidFill>
            </a:endParaRPr>
          </a:p>
        </p:txBody>
      </p:sp>
    </p:spTree>
    <p:extLst>
      <p:ext uri="{BB962C8B-B14F-4D97-AF65-F5344CB8AC3E}">
        <p14:creationId xmlns:p14="http://schemas.microsoft.com/office/powerpoint/2010/main" val="1403484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endParaRPr lang="en-ZA" dirty="0"/>
          </a:p>
        </p:txBody>
      </p:sp>
      <p:sp>
        <p:nvSpPr>
          <p:cNvPr id="4" name="Slide Number Placeholder 3"/>
          <p:cNvSpPr>
            <a:spLocks noGrp="1"/>
          </p:cNvSpPr>
          <p:nvPr>
            <p:ph type="sldNum" sz="quarter" idx="10"/>
          </p:nvPr>
        </p:nvSpPr>
        <p:spPr/>
        <p:txBody>
          <a:bodyPr/>
          <a:lstStyle/>
          <a:p>
            <a:fld id="{B9487D93-240F-4041-8284-FC16D3A96101}" type="slidenum">
              <a:rPr lang="en-AU" smtClean="0">
                <a:solidFill>
                  <a:prstClr val="black"/>
                </a:solidFill>
              </a:rPr>
              <a:pPr/>
              <a:t>8</a:t>
            </a:fld>
            <a:endParaRPr lang="en-AU" dirty="0">
              <a:solidFill>
                <a:prstClr val="black"/>
              </a:solidFill>
            </a:endParaRPr>
          </a:p>
        </p:txBody>
      </p:sp>
    </p:spTree>
    <p:extLst>
      <p:ext uri="{BB962C8B-B14F-4D97-AF65-F5344CB8AC3E}">
        <p14:creationId xmlns:p14="http://schemas.microsoft.com/office/powerpoint/2010/main" val="39731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257300"/>
            <a:ext cx="7772400" cy="1562101"/>
          </a:xfrm>
        </p:spPr>
        <p:txBody>
          <a:bodyPr>
            <a:normAutofit/>
          </a:bodyPr>
          <a:lstStyle>
            <a:lvl1pPr>
              <a:defRPr sz="3600" cap="all" baseline="0">
                <a:latin typeface="Helvetica"/>
                <a:cs typeface="Helvetica"/>
              </a:defRPr>
            </a:lvl1pPr>
          </a:lstStyle>
          <a:p>
            <a:r>
              <a:rPr lang="cs-CZ" dirty="0" smtClean="0"/>
              <a:t>CLICK TO EDIT MASTER TITLE</a:t>
            </a:r>
            <a:br>
              <a:rPr lang="cs-CZ" dirty="0" smtClean="0"/>
            </a:br>
            <a:r>
              <a:rPr lang="cs-CZ" sz="3200" dirty="0" smtClean="0"/>
              <a:t>CLICK TO EDIT</a:t>
            </a:r>
            <a:endParaRPr lang="en-US" dirty="0"/>
          </a:p>
        </p:txBody>
      </p:sp>
      <p:sp>
        <p:nvSpPr>
          <p:cNvPr id="3" name="Subtitle 2"/>
          <p:cNvSpPr>
            <a:spLocks noGrp="1"/>
          </p:cNvSpPr>
          <p:nvPr>
            <p:ph type="subTitle" idx="1"/>
          </p:nvPr>
        </p:nvSpPr>
        <p:spPr>
          <a:xfrm>
            <a:off x="457200" y="2946400"/>
            <a:ext cx="6400800" cy="1752600"/>
          </a:xfrm>
        </p:spPr>
        <p:txBody>
          <a:bodyPr>
            <a:normAutofit/>
          </a:bodyPr>
          <a:lstStyle>
            <a:lvl1pPr marL="0" indent="0" algn="l">
              <a:buNone/>
              <a:defRPr sz="2400">
                <a:solidFill>
                  <a:srgbClr val="BE1E1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err="1" smtClean="0"/>
              <a:t>Click</a:t>
            </a:r>
            <a:r>
              <a:rPr lang="cs-CZ" dirty="0" smtClean="0"/>
              <a:t> to </a:t>
            </a:r>
            <a:r>
              <a:rPr lang="cs-CZ" dirty="0" err="1" smtClean="0"/>
              <a:t>edit</a:t>
            </a:r>
            <a:r>
              <a:rPr lang="cs-CZ" dirty="0" smtClean="0"/>
              <a:t> Master </a:t>
            </a:r>
            <a:r>
              <a:rPr lang="cs-CZ" dirty="0" err="1" smtClean="0"/>
              <a:t>subtitle</a:t>
            </a:r>
            <a:r>
              <a:rPr lang="cs-CZ" dirty="0" smtClean="0"/>
              <a:t> style</a:t>
            </a:r>
            <a:endParaRPr lang="en-US" dirty="0"/>
          </a:p>
        </p:txBody>
      </p:sp>
      <p:sp>
        <p:nvSpPr>
          <p:cNvPr id="4"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25650330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Slide Number Placeholder 3"/>
          <p:cNvSpPr txBox="1">
            <a:spLocks/>
          </p:cNvSpPr>
          <p:nvPr userDrawn="1"/>
        </p:nvSpPr>
        <p:spPr>
          <a:xfrm>
            <a:off x="220920" y="627186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E7A420-D41C-E741-88DF-A22365AC38A6}" type="slidenum">
              <a:rPr lang="en-US" sz="1400" smtClean="0">
                <a:solidFill>
                  <a:srgbClr val="756522"/>
                </a:solidFill>
                <a:latin typeface="Helvetica Neue"/>
                <a:cs typeface="Helvetica Neue"/>
              </a:rPr>
              <a:pPr/>
              <a:t>‹#›</a:t>
            </a:fld>
            <a:endParaRPr lang="en-US" sz="1400" dirty="0">
              <a:solidFill>
                <a:srgbClr val="756522"/>
              </a:solidFill>
              <a:latin typeface="Helvetica Neue"/>
              <a:cs typeface="Helvetica Neue"/>
            </a:endParaRPr>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17417933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4" name="Slide Number Placeholder 3"/>
          <p:cNvSpPr txBox="1">
            <a:spLocks/>
          </p:cNvSpPr>
          <p:nvPr userDrawn="1"/>
        </p:nvSpPr>
        <p:spPr>
          <a:xfrm>
            <a:off x="220920" y="6271866"/>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7E7A420-D41C-E741-88DF-A22365AC38A6}" type="slidenum">
              <a:rPr lang="en-US" sz="1400" smtClean="0">
                <a:solidFill>
                  <a:srgbClr val="756522"/>
                </a:solidFill>
                <a:latin typeface="Helvetica Neue"/>
                <a:cs typeface="Helvetica Neue"/>
              </a:rPr>
              <a:pPr/>
              <a:t>‹#›</a:t>
            </a:fld>
            <a:endParaRPr lang="en-US" sz="1400" dirty="0">
              <a:solidFill>
                <a:srgbClr val="756522"/>
              </a:solidFill>
              <a:latin typeface="Helvetica Neue"/>
              <a:cs typeface="Helvetica Neue"/>
            </a:endParaRPr>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26605294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idx="1"/>
          </p:nvPr>
        </p:nvSpPr>
        <p:spPr/>
        <p:txBody>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19648804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816100"/>
            <a:ext cx="7772400" cy="1362075"/>
          </a:xfrm>
        </p:spPr>
        <p:txBody>
          <a:bodyPr anchor="t">
            <a:normAutofit/>
          </a:bodyPr>
          <a:lstStyle>
            <a:lvl1pPr algn="l">
              <a:defRPr sz="3600" b="1" cap="none">
                <a:latin typeface="Helvetica"/>
                <a:cs typeface="Helvetica"/>
              </a:defRPr>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722313" y="3213100"/>
            <a:ext cx="7772400" cy="584200"/>
          </a:xfrm>
        </p:spPr>
        <p:txBody>
          <a:bodyPr anchor="b"/>
          <a:lstStyle>
            <a:lvl1pPr marL="0" indent="0">
              <a:buNone/>
              <a:defRPr sz="2000">
                <a:solidFill>
                  <a:srgbClr val="BE1E11"/>
                </a:solidFill>
                <a:latin typeface="Helvetica"/>
                <a:cs typeface="Helvetic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Tree>
    <p:extLst>
      <p:ext uri="{BB962C8B-B14F-4D97-AF65-F5344CB8AC3E}">
        <p14:creationId xmlns:p14="http://schemas.microsoft.com/office/powerpoint/2010/main" val="31565226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Content Placeholder 2"/>
          <p:cNvSpPr>
            <a:spLocks noGrp="1"/>
          </p:cNvSpPr>
          <p:nvPr>
            <p:ph sz="half" idx="1"/>
          </p:nvPr>
        </p:nvSpPr>
        <p:spPr>
          <a:xfrm>
            <a:off x="457200" y="775245"/>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Content Placeholder 3"/>
          <p:cNvSpPr>
            <a:spLocks noGrp="1"/>
          </p:cNvSpPr>
          <p:nvPr>
            <p:ph sz="half" idx="2"/>
          </p:nvPr>
        </p:nvSpPr>
        <p:spPr>
          <a:xfrm>
            <a:off x="4648200" y="775245"/>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3365029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Click to edit Master title style</a:t>
            </a:r>
            <a:endParaRPr lang="en-US"/>
          </a:p>
        </p:txBody>
      </p:sp>
      <p:sp>
        <p:nvSpPr>
          <p:cNvPr id="3" name="Text Placeholder 2"/>
          <p:cNvSpPr>
            <a:spLocks noGrp="1"/>
          </p:cNvSpPr>
          <p:nvPr>
            <p:ph type="body" idx="1"/>
          </p:nvPr>
        </p:nvSpPr>
        <p:spPr>
          <a:xfrm>
            <a:off x="457200" y="764704"/>
            <a:ext cx="4040188" cy="639762"/>
          </a:xfrm>
        </p:spPr>
        <p:txBody>
          <a:bodyPr anchor="ct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4" name="Content Placeholder 3"/>
          <p:cNvSpPr>
            <a:spLocks noGrp="1"/>
          </p:cNvSpPr>
          <p:nvPr>
            <p:ph sz="half" idx="2"/>
          </p:nvPr>
        </p:nvSpPr>
        <p:spPr>
          <a:xfrm>
            <a:off x="457200" y="1417166"/>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5" name="Text Placeholder 4"/>
          <p:cNvSpPr>
            <a:spLocks noGrp="1"/>
          </p:cNvSpPr>
          <p:nvPr>
            <p:ph type="body" sz="quarter" idx="3"/>
          </p:nvPr>
        </p:nvSpPr>
        <p:spPr>
          <a:xfrm>
            <a:off x="4645025" y="764704"/>
            <a:ext cx="4041775" cy="639762"/>
          </a:xfrm>
        </p:spPr>
        <p:txBody>
          <a:bodyPr anchor="ct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Click to edit Master text styles</a:t>
            </a:r>
          </a:p>
        </p:txBody>
      </p:sp>
      <p:sp>
        <p:nvSpPr>
          <p:cNvPr id="6" name="Content Placeholder 5"/>
          <p:cNvSpPr>
            <a:spLocks noGrp="1"/>
          </p:cNvSpPr>
          <p:nvPr>
            <p:ph sz="quarter" idx="4"/>
          </p:nvPr>
        </p:nvSpPr>
        <p:spPr>
          <a:xfrm>
            <a:off x="4645025" y="1417166"/>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Click to edit Master text styles</a:t>
            </a:r>
          </a:p>
          <a:p>
            <a:pPr lvl="1"/>
            <a:r>
              <a:rPr lang="cs-CZ" smtClean="0"/>
              <a:t>Second level</a:t>
            </a:r>
          </a:p>
          <a:p>
            <a:pPr lvl="2"/>
            <a:r>
              <a:rPr lang="cs-CZ" smtClean="0"/>
              <a:t>Third level</a:t>
            </a:r>
          </a:p>
          <a:p>
            <a:pPr lvl="3"/>
            <a:r>
              <a:rPr lang="cs-CZ" smtClean="0"/>
              <a:t>Fourth level</a:t>
            </a:r>
          </a:p>
          <a:p>
            <a:pPr lvl="4"/>
            <a:r>
              <a:rPr lang="cs-CZ" smtClean="0"/>
              <a:t>Fifth level</a:t>
            </a:r>
            <a:endParaRPr lang="en-US"/>
          </a:p>
        </p:txBody>
      </p:sp>
      <p:sp>
        <p:nvSpPr>
          <p:cNvPr id="7"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42147931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Click to edit Master title style</a:t>
            </a:r>
            <a:endParaRPr lang="en-US"/>
          </a:p>
        </p:txBody>
      </p:sp>
      <p:sp>
        <p:nvSpPr>
          <p:cNvPr id="3"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2679187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4030533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normAutofit/>
          </a:bodyPr>
          <a:lstStyle>
            <a:lvl1pPr algn="l">
              <a:defRPr sz="2400" b="0"/>
            </a:lvl1p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4011289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cs-CZ"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Click to edit Master text styles</a:t>
            </a:r>
          </a:p>
        </p:txBody>
      </p:sp>
      <p:sp>
        <p:nvSpPr>
          <p:cNvPr id="5" name="TextBox 10"/>
          <p:cNvSpPr txBox="1"/>
          <p:nvPr userDrawn="1"/>
        </p:nvSpPr>
        <p:spPr>
          <a:xfrm>
            <a:off x="4384250" y="6450421"/>
            <a:ext cx="375500" cy="276999"/>
          </a:xfrm>
          <a:prstGeom prst="rect">
            <a:avLst/>
          </a:prstGeom>
          <a:noFill/>
        </p:spPr>
        <p:txBody>
          <a:bodyPr wrap="square" rtlCol="0">
            <a:spAutoFit/>
          </a:bodyPr>
          <a:lstStyle/>
          <a:p>
            <a:pPr algn="r"/>
            <a:fld id="{1020B02F-98E3-5E49-AFD6-5890A166F86C}" type="slidenum">
              <a:rPr lang="cs-CZ" sz="1200" baseline="0" noProof="0" smtClean="0">
                <a:solidFill>
                  <a:schemeClr val="bg1">
                    <a:lumMod val="50000"/>
                  </a:schemeClr>
                </a:solidFill>
                <a:latin typeface="Helvetica"/>
                <a:cs typeface="Helvetica"/>
              </a:rPr>
              <a:pPr algn="r"/>
              <a:t>‹#›</a:t>
            </a:fld>
            <a:endParaRPr lang="cs-CZ" sz="1200" noProof="0" dirty="0">
              <a:solidFill>
                <a:schemeClr val="bg1">
                  <a:lumMod val="50000"/>
                </a:schemeClr>
              </a:solidFill>
              <a:latin typeface="Helvetica"/>
              <a:cs typeface="Helvetica"/>
            </a:endParaRPr>
          </a:p>
        </p:txBody>
      </p:sp>
    </p:spTree>
    <p:extLst>
      <p:ext uri="{BB962C8B-B14F-4D97-AF65-F5344CB8AC3E}">
        <p14:creationId xmlns:p14="http://schemas.microsoft.com/office/powerpoint/2010/main" val="32586954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6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88640"/>
            <a:ext cx="8229600" cy="360040"/>
          </a:xfrm>
          <a:prstGeom prst="rect">
            <a:avLst/>
          </a:prstGeom>
        </p:spPr>
        <p:txBody>
          <a:bodyPr vert="horz" lIns="91440" tIns="45720" rIns="91440" bIns="45720" rtlCol="0" anchor="ctr">
            <a:normAutofit/>
          </a:bodyPr>
          <a:lstStyle/>
          <a:p>
            <a:r>
              <a:rPr lang="cs-CZ" dirty="0" err="1" smtClean="0"/>
              <a:t>Click</a:t>
            </a:r>
            <a:r>
              <a:rPr lang="cs-CZ" dirty="0" smtClean="0"/>
              <a:t> to </a:t>
            </a:r>
            <a:r>
              <a:rPr lang="cs-CZ" dirty="0" err="1" smtClean="0"/>
              <a:t>edit</a:t>
            </a:r>
            <a:r>
              <a:rPr lang="cs-CZ" dirty="0" smtClean="0"/>
              <a:t> Master </a:t>
            </a:r>
            <a:r>
              <a:rPr lang="cs-CZ" dirty="0" err="1" smtClean="0"/>
              <a:t>title</a:t>
            </a:r>
            <a:r>
              <a:rPr lang="cs-CZ" dirty="0" smtClean="0"/>
              <a:t> style</a:t>
            </a:r>
            <a:endParaRPr lang="en-US" dirty="0"/>
          </a:p>
        </p:txBody>
      </p:sp>
      <p:sp>
        <p:nvSpPr>
          <p:cNvPr id="3" name="Text Placeholder 2"/>
          <p:cNvSpPr>
            <a:spLocks noGrp="1"/>
          </p:cNvSpPr>
          <p:nvPr>
            <p:ph type="body" idx="1"/>
          </p:nvPr>
        </p:nvSpPr>
        <p:spPr>
          <a:xfrm>
            <a:off x="457200" y="548680"/>
            <a:ext cx="8229600" cy="5097463"/>
          </a:xfrm>
          <a:prstGeom prst="rect">
            <a:avLst/>
          </a:prstGeom>
        </p:spPr>
        <p:txBody>
          <a:bodyPr vert="horz" lIns="91440" tIns="45720" rIns="91440" bIns="45720" rtlCol="0">
            <a:normAutofit/>
          </a:bodyPr>
          <a:lstStyle/>
          <a:p>
            <a:pPr lvl="0"/>
            <a:r>
              <a:rPr lang="cs-CZ" dirty="0" err="1" smtClean="0"/>
              <a:t>Click</a:t>
            </a:r>
            <a:r>
              <a:rPr lang="cs-CZ" dirty="0" smtClean="0"/>
              <a:t> to </a:t>
            </a:r>
            <a:r>
              <a:rPr lang="cs-CZ" dirty="0" err="1" smtClean="0"/>
              <a:t>edit</a:t>
            </a:r>
            <a:r>
              <a:rPr lang="cs-CZ" dirty="0" smtClean="0"/>
              <a:t> Master text </a:t>
            </a:r>
            <a:r>
              <a:rPr lang="cs-CZ" dirty="0" err="1" smtClean="0"/>
              <a:t>styles</a:t>
            </a:r>
            <a:endParaRPr lang="cs-CZ" dirty="0" smtClean="0"/>
          </a:p>
          <a:p>
            <a:pPr lvl="1"/>
            <a:r>
              <a:rPr lang="cs-CZ" dirty="0" smtClean="0"/>
              <a:t>Second </a:t>
            </a:r>
            <a:r>
              <a:rPr lang="cs-CZ" dirty="0" err="1" smtClean="0"/>
              <a:t>level</a:t>
            </a:r>
            <a:endParaRPr lang="cs-CZ" dirty="0" smtClean="0"/>
          </a:p>
          <a:p>
            <a:pPr lvl="2"/>
            <a:r>
              <a:rPr lang="cs-CZ" dirty="0" err="1" smtClean="0"/>
              <a:t>Third</a:t>
            </a:r>
            <a:r>
              <a:rPr lang="cs-CZ" dirty="0" smtClean="0"/>
              <a:t> </a:t>
            </a:r>
            <a:r>
              <a:rPr lang="cs-CZ" dirty="0" err="1" smtClean="0"/>
              <a:t>level</a:t>
            </a:r>
            <a:endParaRPr lang="cs-CZ" dirty="0" smtClean="0"/>
          </a:p>
          <a:p>
            <a:pPr lvl="3"/>
            <a:r>
              <a:rPr lang="cs-CZ" dirty="0" err="1" smtClean="0"/>
              <a:t>Fourth</a:t>
            </a:r>
            <a:r>
              <a:rPr lang="cs-CZ" dirty="0" smtClean="0"/>
              <a:t> </a:t>
            </a:r>
            <a:r>
              <a:rPr lang="cs-CZ" dirty="0" err="1" smtClean="0"/>
              <a:t>level</a:t>
            </a:r>
            <a:endParaRPr lang="cs-CZ" dirty="0" smtClean="0"/>
          </a:p>
          <a:p>
            <a:pPr lvl="4"/>
            <a:r>
              <a:rPr lang="cs-CZ" dirty="0" err="1" smtClean="0"/>
              <a:t>Fifth</a:t>
            </a:r>
            <a:r>
              <a:rPr lang="cs-CZ" dirty="0" smtClean="0"/>
              <a:t> </a:t>
            </a:r>
            <a:r>
              <a:rPr lang="cs-CZ" dirty="0" err="1" smtClean="0"/>
              <a:t>level</a:t>
            </a:r>
            <a:endParaRPr lang="en-US" dirty="0"/>
          </a:p>
        </p:txBody>
      </p:sp>
      <p:cxnSp>
        <p:nvCxnSpPr>
          <p:cNvPr id="5" name="Straight Connector 4"/>
          <p:cNvCxnSpPr/>
          <p:nvPr userDrawn="1">
            <p:custDataLst>
              <p:tags r:id="rId13"/>
            </p:custDataLst>
          </p:nvPr>
        </p:nvCxnSpPr>
        <p:spPr>
          <a:xfrm>
            <a:off x="306000" y="6351578"/>
            <a:ext cx="8532000" cy="0"/>
          </a:xfrm>
          <a:prstGeom prst="line">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9" name="TextBox 8"/>
          <p:cNvSpPr txBox="1"/>
          <p:nvPr userDrawn="1"/>
        </p:nvSpPr>
        <p:spPr>
          <a:xfrm>
            <a:off x="1067107" y="6498020"/>
            <a:ext cx="2664296" cy="200055"/>
          </a:xfrm>
          <a:prstGeom prst="rect">
            <a:avLst/>
          </a:prstGeom>
          <a:noFill/>
        </p:spPr>
        <p:txBody>
          <a:bodyPr wrap="square" rtlCol="0">
            <a:spAutoFit/>
          </a:bodyPr>
          <a:lstStyle/>
          <a:p>
            <a:r>
              <a:rPr lang="en-US" sz="700" baseline="0" dirty="0" smtClean="0">
                <a:solidFill>
                  <a:schemeClr val="tx1">
                    <a:lumMod val="50000"/>
                    <a:lumOff val="50000"/>
                  </a:schemeClr>
                </a:solidFill>
              </a:rPr>
              <a:t>©Perfect Crowd 2013</a:t>
            </a:r>
            <a:endParaRPr lang="en-US" sz="700" dirty="0">
              <a:solidFill>
                <a:schemeClr val="tx1">
                  <a:lumMod val="50000"/>
                  <a:lumOff val="50000"/>
                </a:schemeClr>
              </a:solidFill>
            </a:endParaRPr>
          </a:p>
        </p:txBody>
      </p:sp>
      <p:sp>
        <p:nvSpPr>
          <p:cNvPr id="11" name="TextBox 10"/>
          <p:cNvSpPr txBox="1"/>
          <p:nvPr userDrawn="1"/>
        </p:nvSpPr>
        <p:spPr>
          <a:xfrm>
            <a:off x="5495288" y="6450421"/>
            <a:ext cx="3394720" cy="276999"/>
          </a:xfrm>
          <a:prstGeom prst="rect">
            <a:avLst/>
          </a:prstGeom>
          <a:noFill/>
        </p:spPr>
        <p:txBody>
          <a:bodyPr wrap="square" rtlCol="0">
            <a:spAutoFit/>
          </a:bodyPr>
          <a:lstStyle/>
          <a:p>
            <a:pPr algn="r"/>
            <a:r>
              <a:rPr lang="cs-CZ" sz="1200" noProof="0" dirty="0" err="1" smtClean="0">
                <a:solidFill>
                  <a:schemeClr val="bg1">
                    <a:lumMod val="65000"/>
                  </a:schemeClr>
                </a:solidFill>
                <a:latin typeface="Helvetica"/>
                <a:cs typeface="Helvetica"/>
              </a:rPr>
              <a:t>Fashion</a:t>
            </a:r>
            <a:r>
              <a:rPr lang="cs-CZ" sz="1200" noProof="0" dirty="0" smtClean="0">
                <a:solidFill>
                  <a:schemeClr val="bg1">
                    <a:lumMod val="65000"/>
                  </a:schemeClr>
                </a:solidFill>
                <a:latin typeface="Helvetica"/>
                <a:cs typeface="Helvetica"/>
              </a:rPr>
              <a:t> Report IV</a:t>
            </a:r>
            <a:endParaRPr lang="en-GB" sz="1200" noProof="0" dirty="0">
              <a:solidFill>
                <a:schemeClr val="bg1">
                  <a:lumMod val="65000"/>
                </a:schemeClr>
              </a:solidFill>
              <a:latin typeface="Helvetica"/>
              <a:cs typeface="Helvetica"/>
            </a:endParaRPr>
          </a:p>
        </p:txBody>
      </p:sp>
      <p:pic>
        <p:nvPicPr>
          <p:cNvPr id="8" name="Picture 6" descr="PC-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5075" y="6410318"/>
            <a:ext cx="660491" cy="375458"/>
          </a:xfrm>
          <a:prstGeom prst="rect">
            <a:avLst/>
          </a:prstGeom>
        </p:spPr>
      </p:pic>
    </p:spTree>
    <p:extLst>
      <p:ext uri="{BB962C8B-B14F-4D97-AF65-F5344CB8AC3E}">
        <p14:creationId xmlns:p14="http://schemas.microsoft.com/office/powerpoint/2010/main" val="3398563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457200" rtl="0" eaLnBrk="1" latinLnBrk="0" hangingPunct="1">
        <a:spcBef>
          <a:spcPct val="0"/>
        </a:spcBef>
        <a:buNone/>
        <a:defRPr sz="2400" b="0" kern="1200">
          <a:solidFill>
            <a:srgbClr val="BE1E11"/>
          </a:solidFill>
          <a:latin typeface="Helvetica"/>
          <a:ea typeface="+mj-ea"/>
          <a:cs typeface="Helvetica"/>
        </a:defRPr>
      </a:lvl1pPr>
    </p:titleStyle>
    <p:body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3.wdp"/><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6.wdp"/><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4" Type="http://schemas.microsoft.com/office/2007/relationships/hdphoto" Target="../media/hdphoto7.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4" Type="http://schemas.microsoft.com/office/2007/relationships/hdphoto" Target="../media/hdphoto8.wdp"/><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s://www.jtbank.cz/o-bance/wealth-report/" TargetMode="External"/><Relationship Id="rId4" Type="http://schemas.openxmlformats.org/officeDocument/2006/relationships/hyperlink" Target="http://www.kidmap.cz/" TargetMode="External"/><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chart" Target="../charts/char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1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0.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chart" Target="../charts/char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chart" Target="../charts/char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chart" Target="../charts/char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chart" Target="../charts/char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chart" Target="../charts/char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chart" Target="../charts/char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chart" Target="../charts/char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chart" Target="../charts/chart16.xml"/><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chart" Target="../charts/chart17.xml"/><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chart" Target="../charts/char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chart" Target="../charts/char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4" Type="http://schemas.openxmlformats.org/officeDocument/2006/relationships/chart" Target="../charts/chart21.xml"/><Relationship Id="rId5" Type="http://schemas.openxmlformats.org/officeDocument/2006/relationships/chart" Target="../charts/chart22.xml"/><Relationship Id="rId6" Type="http://schemas.openxmlformats.org/officeDocument/2006/relationships/chart" Target="../charts/chart23.xml"/><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chart" Target="../charts/char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chart" Target="../charts/char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4.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chart" Target="../charts/chart26.xml"/></Relationships>
</file>

<file path=ppt/slides/_rels/slide56.xml.rels><?xml version="1.0" encoding="UTF-8" standalone="yes"?>
<Relationships xmlns="http://schemas.openxmlformats.org/package/2006/relationships"><Relationship Id="rId3" Type="http://schemas.openxmlformats.org/officeDocument/2006/relationships/chart" Target="../charts/chart27.xml"/><Relationship Id="rId4" Type="http://schemas.openxmlformats.org/officeDocument/2006/relationships/chart" Target="../charts/chart28.xml"/><Relationship Id="rId5" Type="http://schemas.openxmlformats.org/officeDocument/2006/relationships/chart" Target="../charts/chart29.xml"/><Relationship Id="rId6" Type="http://schemas.openxmlformats.org/officeDocument/2006/relationships/chart" Target="../charts/chart30.xml"/><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chart" Target="../charts/char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chart" Target="../charts/chart32.xml"/></Relationships>
</file>

<file path=ppt/slides/_rels/slide61.xml.rels><?xml version="1.0" encoding="UTF-8" standalone="yes"?>
<Relationships xmlns="http://schemas.openxmlformats.org/package/2006/relationships"><Relationship Id="rId3" Type="http://schemas.openxmlformats.org/officeDocument/2006/relationships/chart" Target="../charts/chart33.xml"/><Relationship Id="rId4" Type="http://schemas.openxmlformats.org/officeDocument/2006/relationships/chart" Target="../charts/chart34.xml"/><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25.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26.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chart" Target="../charts/chart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27.emf"/></Relationships>
</file>

<file path=ppt/slides/_rels/slide66.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chart" Target="../charts/chart36.xml"/><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chart" Target="../charts/chart37.xml"/><Relationship Id="rId4" Type="http://schemas.openxmlformats.org/officeDocument/2006/relationships/chart" Target="../charts/chart38.xml"/><Relationship Id="rId5" Type="http://schemas.openxmlformats.org/officeDocument/2006/relationships/chart" Target="../charts/chart39.xml"/><Relationship Id="rId6" Type="http://schemas.openxmlformats.org/officeDocument/2006/relationships/chart" Target="../charts/chart40.xml"/><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chart" Target="../charts/char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chart" Target="../charts/chart4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chart" Target="../charts/chart43.xml"/></Relationships>
</file>

<file path=ppt/slides/_rels/slide73.xml.rels><?xml version="1.0" encoding="UTF-8" standalone="yes"?>
<Relationships xmlns="http://schemas.openxmlformats.org/package/2006/relationships"><Relationship Id="rId3" Type="http://schemas.openxmlformats.org/officeDocument/2006/relationships/hyperlink" Target="http://www.fashionreport.cz/" TargetMode="External"/><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7002" y="133616"/>
            <a:ext cx="8922619" cy="1200329"/>
          </a:xfrm>
          <a:prstGeom prst="rect">
            <a:avLst/>
          </a:prstGeom>
          <a:noFill/>
        </p:spPr>
        <p:txBody>
          <a:bodyPr wrap="square" rtlCol="0">
            <a:spAutoFit/>
          </a:bodyPr>
          <a:lstStyle/>
          <a:p>
            <a:pPr algn="ctr"/>
            <a:r>
              <a:rPr lang="sk-SK" sz="3600" b="1" dirty="0" smtClean="0">
                <a:solidFill>
                  <a:prstClr val="black"/>
                </a:solidFill>
                <a:latin typeface="Arial Narrow" panose="020B0606020202030204" pitchFamily="34" charset="0"/>
                <a:cs typeface="Helvetica"/>
              </a:rPr>
              <a:t>MÓDA A VIANOCE</a:t>
            </a:r>
          </a:p>
          <a:p>
            <a:pPr algn="ctr"/>
            <a:r>
              <a:rPr lang="cs-CZ" sz="3600" dirty="0" err="1" smtClean="0">
                <a:solidFill>
                  <a:prstClr val="black"/>
                </a:solidFill>
                <a:latin typeface="Arial Narrow" panose="020B0606020202030204" pitchFamily="34" charset="0"/>
                <a:cs typeface="Helvetica"/>
              </a:rPr>
              <a:t>FASHION</a:t>
            </a:r>
            <a:r>
              <a:rPr lang="cs-CZ" sz="3600" dirty="0" smtClean="0">
                <a:solidFill>
                  <a:prstClr val="black"/>
                </a:solidFill>
                <a:latin typeface="Arial Narrow" panose="020B0606020202030204" pitchFamily="34" charset="0"/>
                <a:cs typeface="Helvetica"/>
              </a:rPr>
              <a:t> REPORT IV</a:t>
            </a:r>
            <a:endParaRPr lang="cs-CZ" sz="3600" dirty="0">
              <a:solidFill>
                <a:prstClr val="black"/>
              </a:solidFill>
              <a:latin typeface="Arial Narrow" panose="020B0606020202030204" pitchFamily="34" charset="0"/>
              <a:cs typeface="Helvetica"/>
            </a:endParaRPr>
          </a:p>
        </p:txBody>
      </p:sp>
      <p:sp>
        <p:nvSpPr>
          <p:cNvPr id="20" name="Content Placeholder 1"/>
          <p:cNvSpPr>
            <a:spLocks noGrp="1"/>
          </p:cNvSpPr>
          <p:nvPr>
            <p:ph idx="1"/>
          </p:nvPr>
        </p:nvSpPr>
        <p:spPr>
          <a:xfrm>
            <a:off x="181224" y="1196199"/>
            <a:ext cx="2626637" cy="279376"/>
          </a:xfrm>
        </p:spPr>
        <p:txBody>
          <a:bodyPr>
            <a:noAutofit/>
          </a:bodyPr>
          <a:lstStyle/>
          <a:p>
            <a:r>
              <a:rPr lang="sk-SK" sz="1400" dirty="0" smtClean="0">
                <a:solidFill>
                  <a:schemeClr val="tx1">
                    <a:lumMod val="75000"/>
                    <a:lumOff val="25000"/>
                  </a:schemeClr>
                </a:solidFill>
                <a:latin typeface="Arial Narrow" panose="020B0606020202030204" pitchFamily="34" charset="0"/>
              </a:rPr>
              <a:t>Pripravené</a:t>
            </a:r>
            <a:r>
              <a:rPr lang="cs-CZ" sz="1400" dirty="0" smtClean="0">
                <a:solidFill>
                  <a:schemeClr val="tx1">
                    <a:lumMod val="75000"/>
                    <a:lumOff val="25000"/>
                  </a:schemeClr>
                </a:solidFill>
                <a:latin typeface="Arial Narrow" panose="020B0606020202030204" pitchFamily="34" charset="0"/>
              </a:rPr>
              <a:t> </a:t>
            </a:r>
            <a:r>
              <a:rPr lang="cs-CZ" sz="1400" dirty="0" err="1" smtClean="0">
                <a:solidFill>
                  <a:schemeClr val="tx1">
                    <a:lumMod val="75000"/>
                    <a:lumOff val="25000"/>
                  </a:schemeClr>
                </a:solidFill>
                <a:latin typeface="Arial Narrow" panose="020B0606020202030204" pitchFamily="34" charset="0"/>
              </a:rPr>
              <a:t>pre</a:t>
            </a:r>
            <a:r>
              <a:rPr lang="cs-CZ" sz="1400" dirty="0" smtClean="0">
                <a:solidFill>
                  <a:schemeClr val="tx1">
                    <a:lumMod val="75000"/>
                    <a:lumOff val="25000"/>
                  </a:schemeClr>
                </a:solidFill>
                <a:latin typeface="Arial Narrow" panose="020B0606020202030204" pitchFamily="34" charset="0"/>
              </a:rPr>
              <a:t> </a:t>
            </a:r>
            <a:r>
              <a:rPr lang="cs-CZ" sz="1400" dirty="0" err="1" smtClean="0">
                <a:solidFill>
                  <a:schemeClr val="tx1">
                    <a:lumMod val="75000"/>
                    <a:lumOff val="25000"/>
                  </a:schemeClr>
                </a:solidFill>
                <a:latin typeface="Arial Narrow" panose="020B0606020202030204" pitchFamily="34" charset="0"/>
              </a:rPr>
              <a:t>Zoot</a:t>
            </a:r>
            <a:endParaRPr lang="cs-CZ" sz="1400" dirty="0">
              <a:solidFill>
                <a:schemeClr val="tx1">
                  <a:lumMod val="75000"/>
                  <a:lumOff val="25000"/>
                </a:schemeClr>
              </a:solidFill>
              <a:latin typeface="Arial Narrow" panose="020B0606020202030204" pitchFamily="34" charset="0"/>
            </a:endParaRPr>
          </a:p>
        </p:txBody>
      </p:sp>
      <p:cxnSp>
        <p:nvCxnSpPr>
          <p:cNvPr id="3" name="Přímá spojnice 2"/>
          <p:cNvCxnSpPr/>
          <p:nvPr/>
        </p:nvCxnSpPr>
        <p:spPr>
          <a:xfrm flipV="1">
            <a:off x="177046" y="1475575"/>
            <a:ext cx="8645239" cy="1847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1"/>
          <p:cNvSpPr txBox="1">
            <a:spLocks/>
          </p:cNvSpPr>
          <p:nvPr/>
        </p:nvSpPr>
        <p:spPr>
          <a:xfrm>
            <a:off x="3115524" y="1196199"/>
            <a:ext cx="2626637" cy="27937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cs-CZ" sz="1400" dirty="0" err="1" smtClean="0">
                <a:solidFill>
                  <a:schemeClr val="tx1">
                    <a:lumMod val="75000"/>
                    <a:lumOff val="25000"/>
                  </a:schemeClr>
                </a:solidFill>
                <a:latin typeface="Arial Narrow" panose="020B0606020202030204" pitchFamily="34" charset="0"/>
              </a:rPr>
              <a:t>Perfect</a:t>
            </a:r>
            <a:r>
              <a:rPr lang="cs-CZ" sz="1400" dirty="0" smtClean="0">
                <a:solidFill>
                  <a:schemeClr val="tx1">
                    <a:lumMod val="75000"/>
                    <a:lumOff val="25000"/>
                  </a:schemeClr>
                </a:solidFill>
                <a:latin typeface="Arial Narrow" panose="020B0606020202030204" pitchFamily="34" charset="0"/>
              </a:rPr>
              <a:t> </a:t>
            </a:r>
            <a:r>
              <a:rPr lang="cs-CZ" sz="1400" dirty="0" err="1" smtClean="0">
                <a:solidFill>
                  <a:schemeClr val="tx1">
                    <a:lumMod val="75000"/>
                    <a:lumOff val="25000"/>
                  </a:schemeClr>
                </a:solidFill>
                <a:latin typeface="Arial Narrow" panose="020B0606020202030204" pitchFamily="34" charset="0"/>
              </a:rPr>
              <a:t>Crowd</a:t>
            </a:r>
            <a:r>
              <a:rPr lang="cs-CZ" sz="1400" dirty="0" smtClean="0">
                <a:solidFill>
                  <a:schemeClr val="tx1">
                    <a:lumMod val="75000"/>
                    <a:lumOff val="25000"/>
                  </a:schemeClr>
                </a:solidFill>
                <a:latin typeface="Arial Narrow" panose="020B0606020202030204" pitchFamily="34" charset="0"/>
              </a:rPr>
              <a:t> s.r.o.</a:t>
            </a:r>
            <a:endParaRPr lang="cs-CZ" sz="1400" dirty="0">
              <a:solidFill>
                <a:schemeClr val="tx1">
                  <a:lumMod val="75000"/>
                  <a:lumOff val="25000"/>
                </a:schemeClr>
              </a:solidFill>
              <a:latin typeface="Arial Narrow" panose="020B0606020202030204" pitchFamily="34" charset="0"/>
            </a:endParaRPr>
          </a:p>
        </p:txBody>
      </p:sp>
      <p:sp>
        <p:nvSpPr>
          <p:cNvPr id="10" name="Content Placeholder 1"/>
          <p:cNvSpPr txBox="1">
            <a:spLocks/>
          </p:cNvSpPr>
          <p:nvPr/>
        </p:nvSpPr>
        <p:spPr>
          <a:xfrm>
            <a:off x="6136450" y="1196199"/>
            <a:ext cx="2626637" cy="27937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sk-SK" sz="1400" dirty="0" smtClean="0">
                <a:solidFill>
                  <a:schemeClr val="tx1">
                    <a:lumMod val="75000"/>
                    <a:lumOff val="25000"/>
                  </a:schemeClr>
                </a:solidFill>
                <a:latin typeface="Arial Narrow" panose="020B0606020202030204" pitchFamily="34" charset="0"/>
              </a:rPr>
              <a:t>Verzia 1, 26. november 2015</a:t>
            </a:r>
            <a:endParaRPr lang="sk-SK" sz="1400" dirty="0">
              <a:solidFill>
                <a:schemeClr val="tx1">
                  <a:lumMod val="75000"/>
                  <a:lumOff val="25000"/>
                </a:schemeClr>
              </a:solidFill>
              <a:latin typeface="Arial Narrow" panose="020B0606020202030204" pitchFamily="34" charset="0"/>
            </a:endParaRPr>
          </a:p>
        </p:txBody>
      </p:sp>
      <p:pic>
        <p:nvPicPr>
          <p:cNvPr id="5122" name="Picture 2" descr="http://freedesignfile.com/upload/2014/02/Hand-drawn-ribbon-bow-and-gift-boxes-vector-0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949" y="1937814"/>
            <a:ext cx="2744842" cy="261192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p:cNvSpPr txBox="1">
            <a:spLocks/>
          </p:cNvSpPr>
          <p:nvPr/>
        </p:nvSpPr>
        <p:spPr>
          <a:xfrm>
            <a:off x="261290" y="1758221"/>
            <a:ext cx="5355739" cy="458942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cs-CZ" sz="2200" b="1" dirty="0" smtClean="0">
                <a:solidFill>
                  <a:srgbClr val="D9723F"/>
                </a:solidFill>
                <a:latin typeface="Arial Narrow" panose="020B0606020202030204" pitchFamily="34" charset="0"/>
              </a:rPr>
              <a:t>„</a:t>
            </a:r>
            <a:r>
              <a:rPr lang="sk-SK" sz="2200" b="1" dirty="0" smtClean="0">
                <a:solidFill>
                  <a:srgbClr val="D9723F"/>
                </a:solidFill>
                <a:latin typeface="Arial Narrow" panose="020B0606020202030204" pitchFamily="34" charset="0"/>
              </a:rPr>
              <a:t>Aj dnešné ženy nebývali v detstve z mäkkých darčekov nadšené, dnes je to naopak.“</a:t>
            </a:r>
          </a:p>
          <a:p>
            <a:endParaRPr lang="sk-SK" sz="1000" b="1" dirty="0" smtClean="0">
              <a:solidFill>
                <a:srgbClr val="BD3C36"/>
              </a:solidFill>
              <a:latin typeface="Arial Narrow" panose="020B0606020202030204" pitchFamily="34" charset="0"/>
            </a:endParaRPr>
          </a:p>
          <a:p>
            <a:pPr algn="r"/>
            <a:r>
              <a:rPr lang="sk-SK" sz="2200" b="1" dirty="0" smtClean="0">
                <a:solidFill>
                  <a:srgbClr val="40A29D"/>
                </a:solidFill>
                <a:latin typeface="Arial Narrow" panose="020B0606020202030204" pitchFamily="34" charset="0"/>
              </a:rPr>
              <a:t>„33 % darčekov sa dnes kupuje na internete.“</a:t>
            </a:r>
          </a:p>
          <a:p>
            <a:endParaRPr lang="sk-SK" sz="1000" b="1" dirty="0" smtClean="0">
              <a:solidFill>
                <a:srgbClr val="BD3C36"/>
              </a:solidFill>
              <a:latin typeface="Arial Narrow" panose="020B0606020202030204" pitchFamily="34" charset="0"/>
            </a:endParaRPr>
          </a:p>
          <a:p>
            <a:r>
              <a:rPr lang="sk-SK" sz="2200" b="1" dirty="0" smtClean="0">
                <a:solidFill>
                  <a:srgbClr val="D9723F"/>
                </a:solidFill>
                <a:latin typeface="Arial Narrow" panose="020B0606020202030204" pitchFamily="34" charset="0"/>
              </a:rPr>
              <a:t>„Na jednu hodinu s blízkymi počas Vianoc pripadá približne 0,5 hodiny nákupov darčekov.“</a:t>
            </a:r>
          </a:p>
          <a:p>
            <a:endParaRPr lang="sk-SK" sz="1000" b="1" dirty="0" smtClean="0">
              <a:solidFill>
                <a:srgbClr val="DD8356"/>
              </a:solidFill>
              <a:latin typeface="Arial Narrow" panose="020B0606020202030204" pitchFamily="34" charset="0"/>
            </a:endParaRPr>
          </a:p>
          <a:p>
            <a:pPr algn="r"/>
            <a:r>
              <a:rPr lang="sk-SK" sz="2200" b="1" dirty="0" smtClean="0">
                <a:solidFill>
                  <a:srgbClr val="40A29D"/>
                </a:solidFill>
                <a:latin typeface="Arial Narrow" panose="020B0606020202030204" pitchFamily="34" charset="0"/>
              </a:rPr>
              <a:t>„V priemere dostávame 5 darčekov.“</a:t>
            </a:r>
          </a:p>
          <a:p>
            <a:endParaRPr lang="sk-SK" sz="1000" b="1" dirty="0" smtClean="0">
              <a:solidFill>
                <a:srgbClr val="BD3C36"/>
              </a:solidFill>
              <a:latin typeface="Arial Narrow" panose="020B0606020202030204" pitchFamily="34" charset="0"/>
            </a:endParaRPr>
          </a:p>
          <a:p>
            <a:r>
              <a:rPr lang="sk-SK" sz="2200" b="1" dirty="0" smtClean="0">
                <a:solidFill>
                  <a:srgbClr val="D9723F"/>
                </a:solidFill>
                <a:latin typeface="Arial Narrow" panose="020B0606020202030204" pitchFamily="34" charset="0"/>
              </a:rPr>
              <a:t>„59 % zaťov a neviest obdarováva svokru z povinnosti.“</a:t>
            </a:r>
          </a:p>
          <a:p>
            <a:pPr algn="r"/>
            <a:endParaRPr lang="cs-CZ" sz="2200" b="1" dirty="0">
              <a:solidFill>
                <a:srgbClr val="40A29D"/>
              </a:solidFill>
              <a:latin typeface="Arial Narrow" panose="020B0606020202030204" pitchFamily="34" charset="0"/>
            </a:endParaRPr>
          </a:p>
        </p:txBody>
      </p:sp>
      <p:sp>
        <p:nvSpPr>
          <p:cNvPr id="12" name="Content Placeholder 1"/>
          <p:cNvSpPr txBox="1">
            <a:spLocks/>
          </p:cNvSpPr>
          <p:nvPr/>
        </p:nvSpPr>
        <p:spPr>
          <a:xfrm>
            <a:off x="5458408" y="4562669"/>
            <a:ext cx="3363878" cy="193737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200" b="1" dirty="0" smtClean="0">
              <a:solidFill>
                <a:srgbClr val="40A29D"/>
              </a:solidFill>
              <a:latin typeface="Arial Narrow" panose="020B0606020202030204" pitchFamily="34" charset="0"/>
            </a:endParaRPr>
          </a:p>
          <a:p>
            <a:r>
              <a:rPr lang="cs-CZ" sz="2200" b="1" dirty="0" smtClean="0">
                <a:solidFill>
                  <a:srgbClr val="40A29D"/>
                </a:solidFill>
                <a:latin typeface="Arial Narrow" panose="020B0606020202030204" pitchFamily="34" charset="0"/>
              </a:rPr>
              <a:t>„</a:t>
            </a:r>
            <a:r>
              <a:rPr lang="sk-SK" sz="2200" b="1" dirty="0" smtClean="0">
                <a:solidFill>
                  <a:srgbClr val="40A29D"/>
                </a:solidFill>
                <a:latin typeface="Arial Narrow" panose="020B0606020202030204" pitchFamily="34" charset="0"/>
              </a:rPr>
              <a:t>Nákup a výber darčekov on-line trvá rovnako ako nákup </a:t>
            </a:r>
            <a:r>
              <a:rPr lang="sk-SK" sz="2200" b="1" dirty="0" err="1" smtClean="0">
                <a:solidFill>
                  <a:srgbClr val="40A29D"/>
                </a:solidFill>
                <a:latin typeface="Arial Narrow" panose="020B0606020202030204" pitchFamily="34" charset="0"/>
              </a:rPr>
              <a:t>off-line</a:t>
            </a:r>
            <a:r>
              <a:rPr lang="sk-SK" sz="2200" b="1" dirty="0" smtClean="0">
                <a:solidFill>
                  <a:srgbClr val="40A29D"/>
                </a:solidFill>
                <a:latin typeface="Arial Narrow" panose="020B0606020202030204" pitchFamily="34" charset="0"/>
              </a:rPr>
              <a:t>, ale i tak šetrí čas.“</a:t>
            </a:r>
            <a:endParaRPr lang="sk-SK" sz="2200" b="1" dirty="0">
              <a:solidFill>
                <a:srgbClr val="40A29D"/>
              </a:solidFill>
              <a:latin typeface="Arial Narrow" panose="020B0606020202030204" pitchFamily="34" charset="0"/>
            </a:endParaRPr>
          </a:p>
        </p:txBody>
      </p:sp>
    </p:spTree>
    <p:extLst>
      <p:ext uri="{BB962C8B-B14F-4D97-AF65-F5344CB8AC3E}">
        <p14:creationId xmlns:p14="http://schemas.microsoft.com/office/powerpoint/2010/main" val="352658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4390082"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sk-SK" sz="2000" dirty="0" smtClean="0">
                <a:solidFill>
                  <a:schemeClr val="tx1">
                    <a:lumMod val="75000"/>
                    <a:lumOff val="25000"/>
                  </a:schemeClr>
                </a:solidFill>
                <a:latin typeface="Arial Narrow" panose="020B0606020202030204" pitchFamily="34" charset="0"/>
              </a:rPr>
              <a:t>Na rozdiel od Česka, kde je výraz mäkký darček zdomácnený a pozná ho drvivá väčšina ľudí (95 % respondentov), na Slovensku tento výraz pozná iba 9 % opýtaných.</a:t>
            </a:r>
          </a:p>
          <a:p>
            <a:pPr algn="just"/>
            <a:endParaRPr lang="sk-SK" sz="2000" dirty="0" smtClean="0">
              <a:solidFill>
                <a:schemeClr val="tx1">
                  <a:lumMod val="75000"/>
                  <a:lumOff val="25000"/>
                </a:schemeClr>
              </a:solidFill>
              <a:latin typeface="Arial Narrow" panose="020B0606020202030204" pitchFamily="34" charset="0"/>
            </a:endParaRPr>
          </a:p>
          <a:p>
            <a:pPr algn="ctr"/>
            <a:r>
              <a:rPr lang="sk-SK" sz="2000" b="1" i="1" dirty="0" smtClean="0">
                <a:solidFill>
                  <a:schemeClr val="tx1">
                    <a:lumMod val="75000"/>
                    <a:lumOff val="25000"/>
                  </a:schemeClr>
                </a:solidFill>
                <a:latin typeface="Arial Narrow" panose="020B0606020202030204" pitchFamily="34" charset="0"/>
              </a:rPr>
              <a:t>Typickým príkladom mäkkého darčeka je pre Slovákov sveter.</a:t>
            </a:r>
          </a:p>
          <a:p>
            <a:pPr algn="just"/>
            <a:endParaRPr lang="sk-SK" sz="2000" dirty="0" smtClean="0">
              <a:solidFill>
                <a:schemeClr val="tx1">
                  <a:lumMod val="75000"/>
                  <a:lumOff val="25000"/>
                </a:schemeClr>
              </a:solidFill>
              <a:latin typeface="Arial Narrow" panose="020B0606020202030204" pitchFamily="34" charset="0"/>
            </a:endParaRPr>
          </a:p>
          <a:p>
            <a:r>
              <a:rPr lang="sk-SK" sz="2000" dirty="0" smtClean="0">
                <a:solidFill>
                  <a:schemeClr val="tx1">
                    <a:lumMod val="75000"/>
                    <a:lumOff val="25000"/>
                  </a:schemeClr>
                </a:solidFill>
                <a:latin typeface="Arial Narrow" panose="020B0606020202030204" pitchFamily="34" charset="0"/>
              </a:rPr>
              <a:t>Mäkký darček chápu všeobecne Slováci predovšetkým ako sveter, lôžkoviny a ponožky. Je zjavné, že Slováci sa viac zdráhajú označiť pojmom „mäkký darček“ všetko oblečenie.</a:t>
            </a:r>
            <a:endParaRPr lang="sk-SK" sz="2000"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OZNAČENIE „MÄKKÝ DARČEK“ ZĽUDOVELO</a:t>
            </a:r>
            <a:endParaRPr lang="sk-SK" sz="2000" b="1" i="1" dirty="0">
              <a:solidFill>
                <a:srgbClr val="DD8356"/>
              </a:solidFill>
              <a:latin typeface="Arial Narrow" panose="020B0606020202030204" pitchFamily="34" charset="0"/>
              <a:cs typeface="Helvetica"/>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5197008" y="1537398"/>
            <a:ext cx="3263703" cy="28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01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4390082"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sk-SK" sz="2000" dirty="0" smtClean="0">
                <a:solidFill>
                  <a:schemeClr val="tx1">
                    <a:lumMod val="75000"/>
                    <a:lumOff val="25000"/>
                  </a:schemeClr>
                </a:solidFill>
                <a:latin typeface="Arial Narrow" panose="020B0606020202030204" pitchFamily="34" charset="0"/>
              </a:rPr>
              <a:t>Všetci si pamätáme, že v detstve v nás mäkké darčeky obvykle vzbudzovali skôr negatívne emócie. Z dát vyplýva, že ani dnešné ženy nebývali ako dievčatká z mäkkých darčekov nadšené. Naopak, 19 % cítilo sklamanie.</a:t>
            </a:r>
          </a:p>
          <a:p>
            <a:pPr algn="just"/>
            <a:endParaRPr lang="sk-SK" sz="1000" dirty="0" smtClean="0">
              <a:solidFill>
                <a:schemeClr val="tx1">
                  <a:lumMod val="75000"/>
                  <a:lumOff val="25000"/>
                </a:schemeClr>
              </a:solidFill>
              <a:latin typeface="Arial Narrow" panose="020B0606020202030204" pitchFamily="34" charset="0"/>
            </a:endParaRPr>
          </a:p>
          <a:p>
            <a:pPr algn="ctr"/>
            <a:r>
              <a:rPr lang="sk-SK" sz="2000" b="1" i="1" dirty="0" smtClean="0">
                <a:solidFill>
                  <a:schemeClr val="tx1">
                    <a:lumMod val="75000"/>
                    <a:lumOff val="25000"/>
                  </a:schemeClr>
                </a:solidFill>
                <a:latin typeface="Arial Narrow" panose="020B0606020202030204" pitchFamily="34" charset="0"/>
              </a:rPr>
              <a:t>Aj dnešné ženy nebývali ako dievčatká z mäkkých darčekov nadšené.</a:t>
            </a:r>
          </a:p>
          <a:p>
            <a:pPr algn="just"/>
            <a:endParaRPr lang="sk-SK" sz="1000" dirty="0" smtClean="0">
              <a:solidFill>
                <a:schemeClr val="tx1">
                  <a:lumMod val="75000"/>
                  <a:lumOff val="25000"/>
                </a:schemeClr>
              </a:solidFill>
              <a:latin typeface="Arial Narrow" panose="020B0606020202030204" pitchFamily="34" charset="0"/>
            </a:endParaRPr>
          </a:p>
          <a:p>
            <a:pPr algn="just"/>
            <a:r>
              <a:rPr lang="sk-SK" sz="2000" dirty="0" smtClean="0">
                <a:solidFill>
                  <a:schemeClr val="tx1">
                    <a:lumMod val="75000"/>
                    <a:lumOff val="25000"/>
                  </a:schemeClr>
                </a:solidFill>
                <a:latin typeface="Arial Narrow" panose="020B0606020202030204" pitchFamily="34" charset="0"/>
              </a:rPr>
              <a:t>Miera sklamania s dospelosťou klesá a namiesto 23 % v detstve pociťuje z mäkkých darčekov sklamanie iba 7 % dospelých. Napokon, to, že s dospelosťou prichádza aj radosť z mäkkých darčekov, potvrdzujú aj sami respondenti, ktorí tiež deklarujú, že mäkké darčeky sa menia všeobecne vďaka väčšej a rozmanitejšej ponuke.</a:t>
            </a:r>
            <a:endParaRPr lang="sk-SK" sz="2000"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TRAUMU Z DETSTVA STRIEDA PREKVAPENIE A RADOSŤ</a:t>
            </a:r>
            <a:endParaRPr lang="sk-SK" sz="2000" b="1" i="1" dirty="0">
              <a:solidFill>
                <a:srgbClr val="DD8356"/>
              </a:solidFill>
              <a:latin typeface="Arial Narrow" panose="020B0606020202030204" pitchFamily="34" charset="0"/>
              <a:cs typeface="Helvetica"/>
            </a:endParaRPr>
          </a:p>
        </p:txBody>
      </p:sp>
      <p:pic>
        <p:nvPicPr>
          <p:cNvPr id="2050" name="Picture 2" descr="http://i.dailymail.co.uk/i/pix/2012/12/26/article-2253370-16A897B7000005DC-324_306x423.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4991739" y="952500"/>
            <a:ext cx="3646738" cy="482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66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6" y="837607"/>
            <a:ext cx="8379277" cy="4802339"/>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smtClean="0">
                <a:solidFill>
                  <a:schemeClr val="tx1">
                    <a:lumMod val="75000"/>
                    <a:lumOff val="25000"/>
                  </a:schemeClr>
                </a:solidFill>
                <a:latin typeface="Arial Narrow" panose="020B0606020202030204" pitchFamily="34" charset="0"/>
              </a:rPr>
              <a:t>Mäkký darček môže byť aj </a:t>
            </a:r>
            <a:r>
              <a:rPr lang="sk-SK" sz="2000" dirty="0" err="1" smtClean="0">
                <a:solidFill>
                  <a:schemeClr val="tx1">
                    <a:lumMod val="75000"/>
                    <a:lumOff val="25000"/>
                  </a:schemeClr>
                </a:solidFill>
                <a:latin typeface="Arial Narrow" panose="020B0606020202030204" pitchFamily="34" charset="0"/>
              </a:rPr>
              <a:t>plyšiak</a:t>
            </a:r>
            <a:r>
              <a:rPr lang="sk-SK" sz="2000" dirty="0" smtClean="0">
                <a:solidFill>
                  <a:schemeClr val="tx1">
                    <a:lumMod val="75000"/>
                    <a:lumOff val="25000"/>
                  </a:schemeClr>
                </a:solidFill>
                <a:latin typeface="Arial Narrow" panose="020B0606020202030204" pitchFamily="34" charset="0"/>
              </a:rPr>
              <a:t>, utierka alebo záclona. A práve posledné dva spomenuté druhy stoja za istým sklamaním z mäkkého darčeka. Naopak, najväčšiu radosť z mäkkého darčeka urobí ľuďom:</a:t>
            </a:r>
          </a:p>
          <a:p>
            <a:r>
              <a:rPr lang="sk-SK" sz="2400" dirty="0" smtClean="0">
                <a:solidFill>
                  <a:schemeClr val="tx1">
                    <a:lumMod val="75000"/>
                    <a:lumOff val="25000"/>
                  </a:schemeClr>
                </a:solidFill>
                <a:latin typeface="Arial Narrow" panose="020B0606020202030204" pitchFamily="34" charset="0"/>
              </a:rPr>
              <a:t># 1 bunda, kabát, sako</a:t>
            </a:r>
          </a:p>
          <a:p>
            <a:r>
              <a:rPr lang="sk-SK" sz="2400" dirty="0" smtClean="0">
                <a:solidFill>
                  <a:schemeClr val="tx1">
                    <a:lumMod val="75000"/>
                    <a:lumOff val="25000"/>
                  </a:schemeClr>
                </a:solidFill>
                <a:latin typeface="Arial Narrow" panose="020B0606020202030204" pitchFamily="34" charset="0"/>
              </a:rPr>
              <a:t># 2 sveter/</a:t>
            </a:r>
            <a:r>
              <a:rPr lang="sk-SK" sz="2400" dirty="0" err="1" smtClean="0">
                <a:solidFill>
                  <a:schemeClr val="tx1">
                    <a:lumMod val="75000"/>
                    <a:lumOff val="25000"/>
                  </a:schemeClr>
                </a:solidFill>
                <a:latin typeface="Arial Narrow" panose="020B0606020202030204" pitchFamily="34" charset="0"/>
              </a:rPr>
              <a:t>mikina</a:t>
            </a:r>
            <a:endParaRPr lang="sk-SK" sz="2400" dirty="0" smtClean="0">
              <a:solidFill>
                <a:schemeClr val="tx1">
                  <a:lumMod val="75000"/>
                  <a:lumOff val="25000"/>
                </a:schemeClr>
              </a:solidFill>
              <a:latin typeface="Arial Narrow" panose="020B0606020202030204" pitchFamily="34" charset="0"/>
            </a:endParaRPr>
          </a:p>
          <a:p>
            <a:r>
              <a:rPr lang="sk-SK" sz="2200" dirty="0" smtClean="0">
                <a:solidFill>
                  <a:schemeClr val="tx1">
                    <a:lumMod val="75000"/>
                    <a:lumOff val="25000"/>
                  </a:schemeClr>
                </a:solidFill>
                <a:latin typeface="Arial Narrow" panose="020B0606020202030204" pitchFamily="34" charset="0"/>
              </a:rPr>
              <a:t># </a:t>
            </a:r>
            <a:r>
              <a:rPr lang="sk-SK" sz="2400" dirty="0" smtClean="0">
                <a:solidFill>
                  <a:schemeClr val="tx1">
                    <a:lumMod val="75000"/>
                    <a:lumOff val="25000"/>
                  </a:schemeClr>
                </a:solidFill>
                <a:latin typeface="Arial Narrow" panose="020B0606020202030204" pitchFamily="34" charset="0"/>
              </a:rPr>
              <a:t>3 obliečky</a:t>
            </a:r>
          </a:p>
          <a:p>
            <a:endParaRPr lang="cs-CZ" sz="2000" b="1" dirty="0">
              <a:solidFill>
                <a:schemeClr val="tx1">
                  <a:lumMod val="75000"/>
                  <a:lumOff val="25000"/>
                </a:schemeClr>
              </a:solidFill>
              <a:latin typeface="Arial Narrow" panose="020B0606020202030204" pitchFamily="34" charset="0"/>
            </a:endParaRPr>
          </a:p>
          <a:p>
            <a:endParaRPr lang="cs-CZ" sz="2000" b="1"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MÄKKÚ RADOSŤ UROBÍ KABÁT, SKLAMANIE PONOŽKY, UTIERKY A ZÁVESY</a:t>
            </a:r>
            <a:endParaRPr lang="sk-SK" sz="2000" b="1" i="1" dirty="0">
              <a:solidFill>
                <a:srgbClr val="DD8356"/>
              </a:solidFill>
              <a:latin typeface="Arial Narrow" panose="020B0606020202030204" pitchFamily="34" charset="0"/>
              <a:cs typeface="Helvetica"/>
            </a:endParaRPr>
          </a:p>
        </p:txBody>
      </p:sp>
      <p:pic>
        <p:nvPicPr>
          <p:cNvPr id="4099" name="Picture 3"/>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1617783" y="3562140"/>
            <a:ext cx="5694065" cy="2482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6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4322255" cy="554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sk-SK" sz="2000" dirty="0" smtClean="0">
                <a:solidFill>
                  <a:schemeClr val="tx1">
                    <a:lumMod val="75000"/>
                    <a:lumOff val="25000"/>
                  </a:schemeClr>
                </a:solidFill>
                <a:latin typeface="Arial Narrow" panose="020B0606020202030204" pitchFamily="34" charset="0"/>
              </a:rPr>
              <a:t>Prakticky každý, kto má dieťa alebo partnera, im dáva tiež na Vianoce darčeky. Prirodzene, čím ďalej je osoba od kruhu našej najbližšej rodiny, tým menšia je pravdepodobnosť, že jej budeme na Vianoce dávať darček. Rodinné väzby darčekov sú vertikálne, svokry a nevesty áno, ale tety, netere a bratranci nie.</a:t>
            </a:r>
          </a:p>
          <a:p>
            <a:pPr algn="just"/>
            <a:endParaRPr lang="sk-SK" sz="1000"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VYŽENENÝM PRÍBUZNÝM DÁVAME DARČEKY SKÔR Z POVINNOSTI</a:t>
            </a:r>
            <a:endParaRPr lang="sk-SK" sz="2000" b="1" i="1" dirty="0">
              <a:solidFill>
                <a:srgbClr val="DD8356"/>
              </a:solidFill>
              <a:latin typeface="Arial Narrow" panose="020B0606020202030204" pitchFamily="34" charset="0"/>
              <a:cs typeface="Helvetica"/>
            </a:endParaRPr>
          </a:p>
        </p:txBody>
      </p:sp>
      <p:pic>
        <p:nvPicPr>
          <p:cNvPr id="3074" name="Picture 2" descr="http://cdn2.mommyish.com/wp-content/uploads/2012/12/shutterstock_61230697.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bwMode="auto">
          <a:xfrm>
            <a:off x="4705351" y="907101"/>
            <a:ext cx="4321420" cy="29055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372836" y="3247053"/>
            <a:ext cx="8653935" cy="280498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b="1" i="1" dirty="0" smtClean="0">
                <a:solidFill>
                  <a:schemeClr val="tx1">
                    <a:lumMod val="75000"/>
                    <a:lumOff val="25000"/>
                  </a:schemeClr>
                </a:solidFill>
                <a:latin typeface="Arial Narrow" panose="020B0606020202030204" pitchFamily="34" charset="0"/>
              </a:rPr>
              <a:t>59 % zaťov a neviest obdarováva svokru.</a:t>
            </a:r>
          </a:p>
          <a:p>
            <a:pPr algn="just"/>
            <a:endParaRPr lang="sk-SK" sz="1000" b="1" i="1" dirty="0" smtClean="0">
              <a:solidFill>
                <a:schemeClr val="tx1">
                  <a:lumMod val="75000"/>
                  <a:lumOff val="25000"/>
                </a:schemeClr>
              </a:solidFill>
              <a:latin typeface="Arial Narrow" panose="020B0606020202030204" pitchFamily="34" charset="0"/>
            </a:endParaRPr>
          </a:p>
          <a:p>
            <a:pPr algn="just"/>
            <a:r>
              <a:rPr lang="sk-SK" sz="2000" dirty="0" smtClean="0">
                <a:solidFill>
                  <a:schemeClr val="tx1">
                    <a:lumMod val="75000"/>
                    <a:lumOff val="25000"/>
                  </a:schemeClr>
                </a:solidFill>
                <a:latin typeface="Arial Narrow" panose="020B0606020202030204" pitchFamily="34" charset="0"/>
              </a:rPr>
              <a:t>59 % zaťov a neviest obdarováva svokru, zároveň ale platí, že práve darčeky svokre a svokrovi sú tie, ktoré dávame skôr z povinnosti, než s cieľom urobiť danej osobe radosť. Okrem nich ľudia neradi dávajú darčeky nevlastnej matke a kolegom v práci.</a:t>
            </a:r>
          </a:p>
          <a:p>
            <a:r>
              <a:rPr lang="sk-SK" sz="2000" dirty="0" smtClean="0">
                <a:solidFill>
                  <a:schemeClr val="tx1">
                    <a:lumMod val="75000"/>
                    <a:lumOff val="25000"/>
                  </a:schemeClr>
                </a:solidFill>
                <a:latin typeface="Arial Narrow" panose="020B0606020202030204" pitchFamily="34" charset="0"/>
              </a:rPr>
              <a:t>Podobne je to aj s našou ochotou minúť peniaze na darček. Najviac sú ľudia ochotní minúť na partnera, deti a rodičov. Až potom nasledujú ostatní príbuzní. Najmenej sme ochotní minúť na macochu. </a:t>
            </a:r>
            <a:endParaRPr lang="sk-SK" sz="2000" dirty="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149831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8612901" cy="554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smtClean="0">
                <a:solidFill>
                  <a:schemeClr val="tx1">
                    <a:lumMod val="75000"/>
                    <a:lumOff val="25000"/>
                  </a:schemeClr>
                </a:solidFill>
                <a:latin typeface="Arial Narrow" panose="020B0606020202030204" pitchFamily="34" charset="0"/>
              </a:rPr>
              <a:t>Až 10 % rodičov je ochotných minúť na darčeky pre dieťa 250 a viac eur. Priemerne sme potom na darčeky pre deti ochotní minúť 78 eur, pre partnera dokonca 108 eur. Slováci tak svoje deti menej rozmaznávajú a, naopak, voči partnerovi sú štedrejší.</a:t>
            </a:r>
          </a:p>
          <a:p>
            <a:r>
              <a:rPr lang="sk-SK" sz="2000" b="1" dirty="0" smtClean="0">
                <a:solidFill>
                  <a:schemeClr val="tx1">
                    <a:lumMod val="75000"/>
                    <a:lumOff val="25000"/>
                  </a:schemeClr>
                </a:solidFill>
                <a:latin typeface="Arial Narrow" panose="020B0606020202030204" pitchFamily="34" charset="0"/>
              </a:rPr>
              <a:t> </a:t>
            </a:r>
          </a:p>
          <a:p>
            <a:r>
              <a:rPr lang="sk-SK" sz="2000" dirty="0" smtClean="0">
                <a:solidFill>
                  <a:schemeClr val="tx1">
                    <a:lumMod val="75000"/>
                    <a:lumOff val="25000"/>
                  </a:schemeClr>
                </a:solidFill>
                <a:latin typeface="Arial Narrow" panose="020B0606020202030204" pitchFamily="34" charset="0"/>
              </a:rPr>
              <a:t>Muži sú všeobecne ochotní dať na darčeky väčšie sumy než ženy, ktoré sú oproti mužom výrazne šetrnejšie s výdavkami na darčeky.</a:t>
            </a:r>
          </a:p>
          <a:p>
            <a:endParaRPr lang="cs-CZ" sz="2000" b="1" dirty="0">
              <a:solidFill>
                <a:schemeClr val="tx1">
                  <a:lumMod val="75000"/>
                  <a:lumOff val="25000"/>
                </a:schemeClr>
              </a:solidFill>
              <a:latin typeface="Arial Narrow" panose="020B0606020202030204" pitchFamily="34" charset="0"/>
            </a:endParaRPr>
          </a:p>
          <a:p>
            <a:endParaRPr lang="cs-CZ" sz="2000" b="1"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MUŽI DÁVAJÚ MENEJ DARČEKOV, ALE ZATO DRAHŠÍCH</a:t>
            </a:r>
            <a:endParaRPr lang="sk-SK" sz="2000" b="1" i="1" dirty="0">
              <a:solidFill>
                <a:srgbClr val="DD8356"/>
              </a:solidFill>
              <a:latin typeface="Arial Narrow" panose="020B0606020202030204" pitchFamily="34" charset="0"/>
              <a:cs typeface="Helvetica"/>
            </a:endParaRPr>
          </a:p>
        </p:txBody>
      </p:sp>
      <p:pic>
        <p:nvPicPr>
          <p:cNvPr id="10242" name="Picture 2" descr="http://cdn.coolmompicks.com/wp-content/uploads/2013/11/daddy-sign.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523883" y="3259015"/>
            <a:ext cx="3714750" cy="2466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3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8653934" cy="554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smtClean="0">
                <a:solidFill>
                  <a:schemeClr val="tx1">
                    <a:lumMod val="75000"/>
                    <a:lumOff val="25000"/>
                  </a:schemeClr>
                </a:solidFill>
                <a:latin typeface="Arial Narrow" panose="020B0606020202030204" pitchFamily="34" charset="0"/>
              </a:rPr>
              <a:t>Priemerne ľudia kupujú na Vianoce 14 darčekov, čo je o tri viac než Česi. Lenže typický Slovák kupuje rovnako ako typický Čech 10 darčekov. Viac darčekov kupujú ženy, ktoré aj viac darčekov dostávajú. </a:t>
            </a:r>
          </a:p>
          <a:p>
            <a:r>
              <a:rPr lang="sk-SK" sz="2000" dirty="0" smtClean="0">
                <a:solidFill>
                  <a:schemeClr val="tx1">
                    <a:lumMod val="75000"/>
                    <a:lumOff val="25000"/>
                  </a:schemeClr>
                </a:solidFill>
                <a:latin typeface="Arial Narrow" panose="020B0606020202030204" pitchFamily="34" charset="0"/>
              </a:rPr>
              <a:t>On-line nákup je už dnes neoddeliteľnou súčasťou obstarávania vianočných darčekov, veď podľa deklarácií respondentov bolo 36 % všetkých vianočných darčekov kúpených v minulom roku práve on-line. Iba 26 % z tých, ktorí nakupujú aspoň jeden darček, nenakupuje na internete vôbec žiadny. </a:t>
            </a:r>
          </a:p>
          <a:p>
            <a:endParaRPr lang="sk-SK" sz="1000" b="1" dirty="0" smtClean="0">
              <a:solidFill>
                <a:schemeClr val="tx1">
                  <a:lumMod val="75000"/>
                  <a:lumOff val="25000"/>
                </a:schemeClr>
              </a:solidFill>
              <a:latin typeface="Arial Narrow" panose="020B0606020202030204" pitchFamily="34" charset="0"/>
            </a:endParaRPr>
          </a:p>
          <a:p>
            <a:pPr algn="ctr"/>
            <a:r>
              <a:rPr lang="sk-SK" sz="2000" b="1" i="1" dirty="0" smtClean="0">
                <a:solidFill>
                  <a:schemeClr val="tx1">
                    <a:lumMod val="75000"/>
                    <a:lumOff val="25000"/>
                  </a:schemeClr>
                </a:solidFill>
                <a:latin typeface="Arial Narrow" panose="020B0606020202030204" pitchFamily="34" charset="0"/>
              </a:rPr>
              <a:t>„Nákup a výber darčekov on-line trvá rovnako ako </a:t>
            </a:r>
            <a:r>
              <a:rPr lang="sk-SK" sz="2000" b="1" i="1" dirty="0" err="1" smtClean="0">
                <a:solidFill>
                  <a:schemeClr val="tx1">
                    <a:lumMod val="75000"/>
                    <a:lumOff val="25000"/>
                  </a:schemeClr>
                </a:solidFill>
                <a:latin typeface="Arial Narrow" panose="020B0606020202030204" pitchFamily="34" charset="0"/>
              </a:rPr>
              <a:t>off-line</a:t>
            </a:r>
            <a:r>
              <a:rPr lang="sk-SK" sz="2000" b="1" i="1" dirty="0" smtClean="0">
                <a:solidFill>
                  <a:schemeClr val="tx1">
                    <a:lumMod val="75000"/>
                    <a:lumOff val="25000"/>
                  </a:schemeClr>
                </a:solidFill>
                <a:latin typeface="Arial Narrow" panose="020B0606020202030204" pitchFamily="34" charset="0"/>
              </a:rPr>
              <a:t>, ale i tak šetrí čas.“</a:t>
            </a:r>
          </a:p>
          <a:p>
            <a:endParaRPr lang="sk-SK" sz="1000" b="1" dirty="0" smtClean="0">
              <a:solidFill>
                <a:schemeClr val="tx1">
                  <a:lumMod val="75000"/>
                  <a:lumOff val="25000"/>
                </a:schemeClr>
              </a:solidFill>
              <a:latin typeface="Arial Narrow" panose="020B0606020202030204" pitchFamily="34" charset="0"/>
            </a:endParaRPr>
          </a:p>
          <a:p>
            <a:r>
              <a:rPr lang="sk-SK" sz="2000" dirty="0" smtClean="0">
                <a:solidFill>
                  <a:schemeClr val="tx1">
                    <a:lumMod val="75000"/>
                    <a:lumOff val="25000"/>
                  </a:schemeClr>
                </a:solidFill>
                <a:latin typeface="Arial Narrow" panose="020B0606020202030204" pitchFamily="34" charset="0"/>
              </a:rPr>
              <a:t>Pritom sa nedá povedať, že by nákup on-line zaberal respondentom menej času než nákup </a:t>
            </a:r>
            <a:r>
              <a:rPr lang="sk-SK" sz="2000" dirty="0" err="1" smtClean="0">
                <a:solidFill>
                  <a:schemeClr val="tx1">
                    <a:lumMod val="75000"/>
                    <a:lumOff val="25000"/>
                  </a:schemeClr>
                </a:solidFill>
                <a:latin typeface="Arial Narrow" panose="020B0606020202030204" pitchFamily="34" charset="0"/>
              </a:rPr>
              <a:t>off-line</a:t>
            </a:r>
            <a:r>
              <a:rPr lang="sk-SK" sz="2000" dirty="0" smtClean="0">
                <a:solidFill>
                  <a:schemeClr val="tx1">
                    <a:lumMod val="75000"/>
                    <a:lumOff val="25000"/>
                  </a:schemeClr>
                </a:solidFill>
                <a:latin typeface="Arial Narrow" panose="020B0606020202030204" pitchFamily="34" charset="0"/>
              </a:rPr>
              <a:t>. Priemerne strávia ľudia nakupovaním darčekov okolo 14 hodín, ale ženy venujú nakupovaniu vianočných darčekov dvojnásobný čas než muži (18 hodín). Z priemerných 14 hodín pripadá 9 na nákup </a:t>
            </a:r>
            <a:r>
              <a:rPr lang="sk-SK" sz="2000" dirty="0" err="1" smtClean="0">
                <a:solidFill>
                  <a:schemeClr val="tx1">
                    <a:lumMod val="75000"/>
                    <a:lumOff val="25000"/>
                  </a:schemeClr>
                </a:solidFill>
                <a:latin typeface="Arial Narrow" panose="020B0606020202030204" pitchFamily="34" charset="0"/>
              </a:rPr>
              <a:t>off-line</a:t>
            </a:r>
            <a:r>
              <a:rPr lang="sk-SK" sz="2000" dirty="0" smtClean="0">
                <a:solidFill>
                  <a:schemeClr val="tx1">
                    <a:lumMod val="75000"/>
                    <a:lumOff val="25000"/>
                  </a:schemeClr>
                </a:solidFill>
                <a:latin typeface="Arial Narrow" panose="020B0606020202030204" pitchFamily="34" charset="0"/>
              </a:rPr>
              <a:t>. On-line nákupy si teda tiež vyžadujú čas, časová výhoda spočíva v tom, že môžeme nakupovať aj v čase, keď nemôžeme chodiť po obchodoch, napríklad v pracovnom čase alebo neskôr večer.</a:t>
            </a:r>
            <a:endParaRPr lang="sk-SK" sz="2000"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36 % DARČEKOV SA DNES KUPUJE NA INTERNETE</a:t>
            </a:r>
            <a:endParaRPr lang="sk-SK" sz="2000" b="1" dirty="0">
              <a:solidFill>
                <a:srgbClr val="DD8356"/>
              </a:solidFill>
              <a:latin typeface="Arial Narrow" panose="020B0606020202030204" pitchFamily="34" charset="0"/>
              <a:cs typeface="Helvetica"/>
            </a:endParaRPr>
          </a:p>
        </p:txBody>
      </p:sp>
    </p:spTree>
    <p:extLst>
      <p:ext uri="{BB962C8B-B14F-4D97-AF65-F5344CB8AC3E}">
        <p14:creationId xmlns:p14="http://schemas.microsoft.com/office/powerpoint/2010/main" val="4108428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8653934" cy="554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smtClean="0">
                <a:solidFill>
                  <a:schemeClr val="tx1">
                    <a:lumMod val="75000"/>
                    <a:lumOff val="25000"/>
                  </a:schemeClr>
                </a:solidFill>
                <a:latin typeface="Arial Narrow" panose="020B0606020202030204" pitchFamily="34" charset="0"/>
              </a:rPr>
              <a:t>Darčekov rozdávame v priemere síce 9, ale dostávame ich len 7. Ženy a muži sa líšia aj tým, ako bývajú obdarovaní. Zatiaľ čo muži dostávajú skôr niekoľko menších darčekov, ženy dostávajú typicky jeden väčší a niekoľko menších darčekov. Svoju rolu tu bude hrať fakt, že ženy bývajú obdarovávané mužmi, ktorí sú ochotní minúť na darčeky viac a zároveň to vysvetľuje, prečo ženy 									mávajú z darčekov väčšiu radosť než muži.</a:t>
            </a:r>
          </a:p>
          <a:p>
            <a:endParaRPr lang="sk-SK" sz="2000" dirty="0" smtClean="0">
              <a:solidFill>
                <a:schemeClr val="tx1">
                  <a:lumMod val="75000"/>
                  <a:lumOff val="25000"/>
                </a:schemeClr>
              </a:solidFill>
              <a:latin typeface="Arial Narrow" panose="020B0606020202030204" pitchFamily="34" charset="0"/>
            </a:endParaRPr>
          </a:p>
          <a:p>
            <a:r>
              <a:rPr lang="sk-SK" sz="2000" dirty="0" smtClean="0">
                <a:solidFill>
                  <a:schemeClr val="tx1">
                    <a:lumMod val="75000"/>
                    <a:lumOff val="25000"/>
                  </a:schemeClr>
                </a:solidFill>
                <a:latin typeface="Arial Narrow" panose="020B0606020202030204" pitchFamily="34" charset="0"/>
              </a:rPr>
              <a:t>Pokiaľ si tento rok ľudia 											prajú pod stromček niečo, čo nikdy predtým,									potom je to šťastná rodina, zdravie,											 z materiálnych vecí najčastejšie oblečenie či doplnky do auta. 3 % si tento rok prajú oblečenie, aj keď si ho predtým nikdy nepriali.</a:t>
            </a:r>
            <a:endParaRPr lang="sk-SK" sz="2000" b="1" dirty="0" smtClean="0">
              <a:solidFill>
                <a:schemeClr val="tx1">
                  <a:lumMod val="75000"/>
                  <a:lumOff val="25000"/>
                </a:schemeClr>
              </a:solidFill>
              <a:latin typeface="Arial Narrow" panose="020B0606020202030204" pitchFamily="34" charset="0"/>
            </a:endParaRPr>
          </a:p>
          <a:p>
            <a:endParaRPr lang="sk-SK" sz="2000" dirty="0" smtClean="0">
              <a:solidFill>
                <a:schemeClr val="tx1">
                  <a:lumMod val="75000"/>
                  <a:lumOff val="25000"/>
                </a:schemeClr>
              </a:solidFill>
              <a:latin typeface="Arial Narrow" panose="020B0606020202030204" pitchFamily="34" charset="0"/>
            </a:endParaRPr>
          </a:p>
          <a:p>
            <a:pPr algn="ctr"/>
            <a:r>
              <a:rPr lang="sk-SK" sz="2000" b="1" i="1" dirty="0" smtClean="0">
                <a:solidFill>
                  <a:schemeClr val="tx1">
                    <a:lumMod val="75000"/>
                    <a:lumOff val="25000"/>
                  </a:schemeClr>
                </a:solidFill>
                <a:latin typeface="Arial Narrow" panose="020B0606020202030204" pitchFamily="34" charset="0"/>
              </a:rPr>
              <a:t>3 % dospelých Slovákov si tento rok prajú oblečenie, aj keď si ho predtým nikdy nepriali.</a:t>
            </a:r>
            <a:endParaRPr lang="sk-SK" sz="2000" b="1"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V PRIEMERE DOSTÁVAME 5 DARČEKOV</a:t>
            </a:r>
            <a:endParaRPr lang="sk-SK" sz="2000" b="1" dirty="0">
              <a:solidFill>
                <a:srgbClr val="DD8356"/>
              </a:solidFill>
              <a:latin typeface="Arial Narrow" panose="020B0606020202030204" pitchFamily="34" charset="0"/>
              <a:cs typeface="Helvetica"/>
            </a:endParaRPr>
          </a:p>
        </p:txBody>
      </p:sp>
      <p:sp>
        <p:nvSpPr>
          <p:cNvPr id="2" name="AutoShape 2" descr="data:image/jpeg;base64,/9j/4AAQSkZJRgABAQAAAQABAAD/2wCEAAkGBxQTEhQUExIVFhIUFBYVERUUGBcWFRYUFBUXFxQUFRgYHCggGB0lGxUXITEhJSkrLi4uFx8zODMsNygtLisBCgoKDg0OGxAQGiwkICQsLCwsLCwsLCwsLCwsLCwsLCwsLCwsLCwsLCwsLCwsLCwsLCwsLCwsLCwsLCwsLCwsLP/AABEIALIBGgMBEQACEQEDEQH/xAAcAAEAAQUBAQAAAAAAAAAAAAAABAEDBQYHAgj/xABPEAABAwEFAQoICgYIBwAAAAABAAIDEQQFEiExQQYHEyIyUWFxgcFScoKRkqGx0RQVI0JTYqKys9IWQ1RzwsMzNESDk+Hi8BckY3SE0+P/xAAaAQEAAwEBAQAAAAAAAAAAAAAAAQIDBAUG/8QAMxEBAAICAQMCAwYFBAMAAAAAAAECAxEEEiExE1EUMkEiM1JhkaEFI3Gx8EJDgcFi0eH/2gAMAwEAAhEDEQA/AOzKVRAQEBAQEBAQEBAQEBAQEBAQEBAQEBAQEBAQEBAQEBAQEBAQEBAQEBAQEBAQEBAQEBAQEBAQEBAQEBAQEBAQEBAQEBAQEBAQEBAQEBAQEBAQEBAQEBAQEBAQEBAQEBAQEBAQEBAQEBAQEBAQEBAQEBAQEBAQEBAQEBAQEBAQEBAQEBAQEBAQEBAQEBAQEBAQEBAQEBAQEBAQEBAQEBAQEQjT20N0BceEbGRmKF1HE1pSgaa102IiZh4htDySC0EiQtrWgLKk4qZmoFB0lERbaYi4gICAgICAgICAgICAgIKOdQVOg1RDzHXU6nZzDmRL2gICAgICAgICAgICAgICAgtWquEkOw0o4uIqKNNXAjmIBHais70wlqmzceMK8dhxYmuxNrUc7QSaf5KWVpUsr3Oq5rqSOqHPa0EkAEVAOXKoR4tNKoVmWYsUpcCS6vGNBSlA2gNPCFc8XSoaVn3SUXEBAQEBAQEHlzuip5giFl9pLc3sIbtcCHAdLqZgdNFbpNpAKr4BEiAgs2g5tb4Ts+poxH1gDtUx7oleUJEBAQEBAQEBAQEBAQEBAQEHMd0O+O+OeaAWeJ8bJHRklzgXtGRrTTP2LspxYmN7c9ss70wdq3fyPZhMLQfCDjr4VKaq3wke7G1pmuly693hhGF0OIDbjzPXVqrHF39SltMrZt9CNri51lccqAhzcYGVW1ccwSK9gySeJPu0jK6XYrQJI2SAUD2NeAdQHNDqHzrkmNTp0733XlCRAQEBAQUcUQswy1Y1wGLEAcqfOAO3YFOu5t7glxA8Ugg4XA01yOzUUI86TGjys2QYHOj+aKOj6GuJq3scD2EKZ7xsSlVLyejz+5BGfDiLg1z2ltBiDieMRWlDkRQjzq3hCI9rzhc3FwjHlkgqXCppnRx5JyPU4cytGlWWWawiRAQRbxvGGBuOeWOJlaYpHBorzAnUq1MdrzqsbQs3ZftmtBc2C0RSubm5rHAuA5yNaK18OSkbtWYSyCyBSCAgICAgICAgq1B81W60cJLJJ4cj3+m4u717FI1WHDPmVgKZ8K/R6k1Kivgjw8O0Vh9GbnjWyWb9xF+G1ePf5pd1fEMgqrCAgICAgILDbKByS5orXC08XpyNadinqRpeaKKBYmykjPPjb524h9xWj5Rdc6poO3q96ql7ogj2bWT957WMVpRCsTflHnYQzz0PdRRPiCF9QkQEBBx7fmjey3WGaWrrGMAI1aHMmLpgRzmPD1hpXtfwyazivWPmRK/vqWQ2WazXtYyAS5rZC3kvq2sbj0OYC0+So4E+rS3Hyf8ABLaL73ybHZ4YpKmSSaNsscMeb8Lh88nJg1GeZoaArkw8DNkvNfER22badDv1SF9PgLS3a1sri+m35lPUu238IrEfP+w6ncN8RWuBk8JJY8aHJzXDJzHDYQV5GXFbHaa2SyCzBAQEBAQEEW9bRwcEr/Aie7zNJU1jdoRPh82RigA5gF7Lgeh3qJPo9SanrUV+Ujw8FWH0TuXNbHZf+3i+4F4+T55d1fEMmqrCIarugv5weY4jhDTR7xqSNWt5gOdenxOHFo67vH5vPmtppj+jH3ff0sbgXPc9leM1xrltLScwVvn4dJrPTGpcvH5+St46p3DeWuBAI0OY6jovFmNdn0UTExuFUSILD7YwEguzGWhVumUbU+HM8L1H3KeiUbRLwvONvBuLsg+uh0wOHN0qa45lE2X4bYymbszmcjqezs7FE0lO4XfhjPC9R9yjolO4W2txOxxu1GF4IJBpoRmKEVSe3aUfVKaKKqyqAgIIl43nDAA6aVkbXGjS80BNK0HYEUtetfmlg76va7LVC6Ge0QPjfqMYBBGjmnY4bCtMeW2O0WrOpV9bH7ue3rZTHYZrFFeFltNlIDoBLJwc8Ra4PDWkAtfpShI1ypovTxcrFbNGWYmLfXXiSM1PdpG5OGxGatvleyEZ4WMeTI7wXOZmwDozK9fkzl6f5Mblo6bbd8+wWSHg7ugxOpRoDDDE3pcSMTuqmfOvJp/Ds+W3Vmk2ib0m6GjrZNbLUxonka4B5DS6XPG9o2DDhb2dCp/E4x06aU+ik5Kx5l1my2lkjGvjcHMcKtc01BHOCvKXiYnvDBXnusZDI6MxPLmmmrQDtBGelF04+LN46tuHNzq4rzTTxdW6ozzNibBQOqXOL60aBUmgb/uqnJxuiu5lGLnTlyRSK/u2Vcvl6G9CIESINf3fz4LutR548A/vHNZ/EtcEbyQpk+WXBF6riVaonxJ9B+p61FfBHhRWS65Zr6eLJZYo3YaWeLG4aklgOEHZQU051lg4tbWm1nHzeZauqU/5Usl8TRmokJG1ryXNPnzHYunJw8Vo8acePnZqTve/6tpbf8ZgdJiDXhp4hIrjAyA59ma8qeNeuTpl7UcylsM33qWAuK4zPx3kiPnHKedtOjpXfyeV6MdNPLzOLw/XnrvPZI3R3NFDGHsJBxAYXHFirWtK5imqz4vJyXvqzXm8PFjp1V7S2W7WEQxA6iNgPohedkmJvOnrYImMdf6JKo1EGEtR47tDmcl008M5Wh/vn6irIYy/+QPG7itMflS/hkRoKmuQ6ws58rPQCDKXWeKfG7gsMnlpVMWawgICDQN+T+rQfvj+G5Wr3mNuXlfLDksbzhqVtlx19SIq4ZjvqBslW9eSi2L08mvoa1bSFYbMDjxNBOLbsyr3r0+byrUnHOOe2nTlyTHTpdZYmNzc0LC/PzZJiuOWc57z22vvrVuHRcuPp6bTfyz/ALu17gL5i+CwQOdgkaylHZB1SSMJ589NVnOG8Vi2uzp43JxzEY5nvC3u/sGbJgNfk3+ssPtHmXTw7+auf+I4vF4WNxIbG2a0SGjGAMB6dXAdPJHarcuZtMUhn/D9UicksZar/mfaBMwlrhxY2DOjfBIHKrtWtcFK01Zhbl5LZeqv/EOh3ZaHvja6SMxvOrT7ejqOa8y8RFtRPZ7uK1rVibRpKVWgg0zfanw3eW+HLG30SX/wro4sfbZZflcXXpOQbr2qJ8ST4VfqetRXwR4UVkulXBEzg4BK5zWGKNxLRU0LBSnsr0K8Xt6U+n5eXlpX1/5k6hlLdFZf1MjweZ7XFp6jSo9apivyI+eNwZqcWfu7aYsEdu1dceNy4Z8o8l7sY7C+UsI0Di4ZHTDsp1LC18MWmLa23rGbUdMzpai3VWZsrTKZZGtz4gxVI0bV7hlz0XLn5OOK9OJ1cfDabdWWXU7pvBtohjmYCGSNDmh1KgHYaGlV5b3qzExuEtFhBhLVy3dZ51008M5WR5lZDG3/AMgeN26FaY/Kl/DIt0HV3LOV3oDrQZO6uQfGPsCwyeV6pqzWEBAQaDvxf1eD9+fw3I5OX4hyXhONh2UW/pfy4vvu4vptDgnxyUGTG1pTadKrvzYIxcfqmd2lvekUx/nKRJKGuJzzAxU6NCuamG+XHEb/AKM4jqjSkJxg55VyIVs+uPeNRqUWrNZ0khtAMsu1cfTa89Wmc94dEuu6Y5bNFL8KgZI5tXRyOa3CakU1qNNoXbXk2jtNT4Hqjqi0b/NftF5SRwvhlkjlhIoHCVj3MIzaWmtaAjQhWrWlrdVe0q29atJpeNw8WBvDxsj4eGKFpLnF8jAXyE5kNrU0FAK0U5L1paZ1uTFgyZaRXxDbLpZYbPyJoC/a90kZf2GvF6guPJkyX8vTw8fHij7Pn3ZL45s/7TB/is96x6bezoTgVAIOcb9M9IrNH4Ukj/QYG/xrr4kd5lhnns5Wu9gq3UdaifEonwP1PWlfBHhRSNh/SFzHRAcaNlmgjLelrakjpq4rjryJxZJj6bc3JwxlTn7qYqVDXk81APXVdc8+mu0OGOHfetvNjtrprPaHuyPGDKfNAYCKdqimScmO1k3xxTJWqNfI4eyxz/PbQP8AY77VD2lZZ/5uGMkL4pnHlmnu1lea7/6u6b2E2K7YOdplYfJldT1EKJd2D5G0o2EGEtQ47us9f+a6afKznytf7qrIYy/v6MeN3FaY/Kl/DJNGQ6h7FnPlcp0exEMpdXJPjH2BYZPLSqas1hAQEHPd+gn4NBT6f+W5bYIp1/acvJ8Q5Vs+tTuU/wC528bcUeUC65xySKObofUa9K9P+I4LdMWrO4l0ciniYZDgxWq8n1bdPTDl3pBJLJCAKNcKjmqKVXp0jHyMEWvP2odExW1Nz5hN+NoWcV8Li8aua/DWuewqMER0dmdcOS0brMKfH1n8C0Dqnd3uWyfh8vvH6PQ3RQ7HWkeXG77ynR6GT66V/SNn0k/ayB3co0r8Pb2j9Zev0ib4ZPjQRn7rwh8P7/3bFdd3SzxCVpsxa4OID4nNPFIBrRx5wkx9FJxxE+Z/V1uG+mBrQQ7a3QasBrt04pXmzxbTL0Pia9lBugjocn5NxHIaUB5/rBT8HaD4qrTN8KwutskRjc1rYWPDsdQauLCSKA7MK6MGGaR3ZZM0Wns0G+7lfZi0Pc048VMNfmYa6j6wW6kTtjW6jrCi3iUz4HanrSvghRSKLyck7tMs5FQbVZG8Hd7ydXtcfTOFvqovUpHRxpedeevkRC1udGOyzxn61PKZ7wo4v2sVqytyO2WstZC8x3ux7z01bE9vgTv+01ju8qJdnHn7LekdAiGpXndRdLI7GQC4mlOnrXZjvqrG1e6OLnP0h83+av6keyOhEvGwmNoJeXZ0pTo61eltyiY0k/E5y+UPm/1KvXpPS9fEx+kPm/1KPU/I6Gw7nYMERbixccmvY1cuady1p4ZRZLiAgIOf78rwLNAT9Ofw3K+Ok3nUOXlR9mHJZm1o6uQFezVbYbzXeOY7y4q9+yJZSJHucBhyHbn7V6PJmeLhjHM7/wCm+TdKRWZTZ2kjJeXx70rbd/DmqoX0IHrV645tSbwnXsy1ljlwDBHZ3DPOQnHrty712cb7uGMzXfebPMjbb82GzdmHvK6F49H62n90WU3hsjaPFbCfejWI4/vP7osj7w2iUeKxn8LVDSscf6T/AHRJbRbPnGcdjx7AjWIw/k6buLc42KIvJLi2SpdXFy2jOuav/n93Nk11TpmLPbmPBoeMx82Np1bQPz6s9VT/AOLWpNdKQTNcJC0ggNcKjSoawHrVv/ak1mO0r8/Kf5X8pRHiP890NN3x+XD1z+2NUa0agzUdai3iV58DtSkeBRRadRMkqLyWaTdtiM0jWDbyjzN2laYcfqX1DPLkildyz+620BrGQty0JHM1uTR5/Yu/m3itYxw4+JWZtN5eNy/FgtDzpn9mMnvUcSNYrSnld8lYa22N3gnzFef6dp76l27j3dP3mrRhbamOOHjRPGLKuJrmmlfFCTjv7S6uPevu6R8IZ4bfSHvUdF/af0dPXT3g+EM8NvpD3p6d/af0PUr7sLaZG43HENTnUUXTTHfXiWc3r7rIkb4TeqoVui/tKOuvvDG348YBQg8bOhHMVpjpbfhW16+7IskbQUc3TSozyWc47ey3qV1vb22hzBFFWdxPdbe+7K3TyD4x9gzXPk8tKpqzWEBAQc+35mA2aAH6c/huV8eSaTurk5U6iHJrSOIQNop2LbjTHrRNnHSftbQbBjZiFMqjZtK9Xmxhzatvu6c81tETDJSE0NNV4mOtZyanw5Ih5YcgXarW8T1zSnhM+yJaLtxvLqnOmjHOOnQu3jdscQ6cd9V8Dbl5zN5Nnee9bk5fyj9YXBdbBr8L7ICO9SpOT8q/s9tssI1Fu9Cncis3tPjpXWyQN/V209ZcPYQiJ9SfrX9m53HfTGWeMCOSlCRjNXZuGRrnXinzrSKbhpXBa3fcIczsTnOpTE5xp0OcTQ860rXs7dRruyV2Xs2OMswE1DwaEauI9ypNNy574JtaZ2lyboGkuPBuzrtG3B+VRGOVfhp92t7tLeJjEQ0ihl1+sWHuWVq6R6fQ1xmo61S3iUT4UKR4FCs806pKJXrHZ+EeG4mtr852i87HTrnW2N7dMb024cDYoznV59N52dQXrR6fGp+bzvt57a+jULZaXSPc93Kca9A5gOheTe83tMy9GlYpXUfRnLXOyGxiJr2ufJy8JBpXN1adjV3WvXHhiseZctaTfLNpZSyniMz+Y37oXu8eI9Kv9IY331StyztOJmJpeBUtqC4A7aLXVURSdb12Wn3nDwvA428IcqdPMToCi/oZOnr12TMHQPMp1DJUtzTSFKJqEqgZ12JoUw+tDvputwj/AJePLYfvFfPcv76Xu8X7qGx3VyT4x9gXn5PLrqmLNYQEBBz/AH5RWzQD/rn8NyvjtFbRMuXleIcnZxQATmr3ictptXw4Z7+FxYblVaY04jXRdOS1JxxFfK0+HqVlRRZ4ck47bRC2+4OE4/DRMB2PNHCmWfmXpYLdVdta8jpjXRMrfxM1v9ts46ne4rbS3r7/ANuf0VFna3S8W+SZD7CpOuZ/23oWrDpeMnY2Q+0odEz/ALf7vXx05v8AbJnf3Lf4nIj4eJ80/dvm56ystFlikfVznl3HPEcaPa0GjSQNSrbmEReaTqEe03eWzGJtTU8UnwakEmnNhK0i/Z1xl+x1SylkuIMMnCFr+LlQEUIw568zvUqdczpjfkTPhMmumEF1IxlipmdnB029JURe3Zn61/dqm72ysjdCGNoCZq+S5gCzm0z5Wi828tWZqOtUt4lM+FCpgUK5uVOqosoVws3pzicyST0mqTMz5IiIUUJUKlDc7K/iM4rsmt5uYdK+uwfdV/pDzbx3lp98QTse+TgSHtc94nYcjG4nKQdAIA6lrGnqYLY7ViN9vZ7ue7JXsj+TDISRJI8EGWYg4hU1yFdneiM2alJmN9/b2bjwp8F32fzI8rQZT4DvV+ZEagxfVd9n8yJ0B50wOp5PvUo0YtOK77P5lBpu9w/1ePUZHLyjzZL57l/fS93i/dQ2O6uSfGPsC8/J5ddUxZrCAgIOe79LyLNZ6fTn8Ny3wUre0xLl5MdocpdHWhUVyzTdY+rg8KGuLoUx6foz7p+i6VjXUTEyiFuBpAzWvItW1t1TP5PbI4yKutbY3Z1Y5jXUpkNRzL0sVYrSIhMTaPFN/mrwTdltsx8aGP3LVPVP4JMPNNd7utjR3Ib39LAJ2su53UQ3vQ1HvY4UbbJZD4ssY9pUHTb6Wl0PcsR8FgowMBc7iNIcB8o3IEZHRXn/AKVntLKOhGPHTjUeyvQbQD3lV/z9luqdaXJdZOo/y0jxH+e6v1Un5T/K/lJH0Gnb4/Kg67R99io1o1GPUKtvC8+Hkq0ChXDyp7xCthciogIKFShu1lHybPEb90L67B93X+jy7/NKHfjyIsIbiMj2s6KE1cT5LStfq240R1b9oWRC+zRgR/KR8IAGFpLmMe7jUIOYFeZR9V+qua32u068svqpchXJBSlVIVrogqBmoG/bnLCXWaIhwFQcs/CK+Z5mTWaz6DiV/lQztkgwCla51XFa23VEaX1VIgICCFel0w2hobPGJGtOJodXI0pXI8xRW1It5Y79C7B+yR/a96M/Qx+x+hdg/ZI/te9E+jj9j9C7B+yR/a96Ho4/Y/Quwfskf2veoR6GP8LWL43o7PNM+RsromupSJjQWto0A0JNc6V7V14+VNK60j07f6Z0jDeas/7Q89bT3SBX+Nn8KPSv+L9lxu8/AP1o7Y3n+cp+Mn8P7qzgvP8ArXBvURDSSLts5PtmUfG/+Kvwt5/1yuN3sQNJoR/4v/2T4yfZWeHvtN5ZGy7m5YmsYA1wY8nE3CwEVaahuI025VXRXl45jv7M5414nUd1/wCJpq8ga15TdOFxc/ME+Jx68/5pPw9/Yfc01X8QZ1pxm/U6fqlI5WP3Ph7+xLc0xLiGDPFTjN24KbfqlI5OP3J490K9twvwstMsroiwyYcIa7EJHA555ckedY35UR8rXHgn6sd/wmZstj+2Jv5lnPKmfo0nBE/VbdvSjZbD/gj/ANin4v8AI9D82u3rvd2xkrmQxOmjFKS1jjDqipo10lRQ5LDJk652yvitvt3WG73t4n+zU65YfzrNX0b+y63e4vA/qmDrlZ3EptPoXXW72Vv2thHXL7moj0Lrg3rradXQDy3fkRPw908XNO0BhikJZxSQ1xBLciQaZjJfU4OTijHWJtHiHlXwZOqfssZuluuUWaVxs8jsLcXJc2hbmHVps17Fr8Tint1Q042LJF43Gk6yWOaRjHtie5r2NcHNa4tOIA1Bok8jFHabQztgvufsyum65voZPQd7k+Jw/ij9VPRyfhVbdc30MnoO9yj4nD+KP1PQyfhlT4snr/Qyeg73KficP4o/U9DJ+FX4rm+hk9B3uUfE4fxR+p6OT8KnxXPT+hk9B3uU/FYd/NB6OT2dE3MRFtlia4EODTUEUI4x1C+Z5lotmtMPe4sTGKIllFzOgQEBAQEBARAgIkQEBAQEBAQEBAQEBECAgIkQEBECDzGwNADQA0ZAAUAHMAE332l6QEBAQEQIkQEBAQEBAQEBAQEBAQEBAQEBAQEBAQEBAQEBAQEBAQEBAQEBAQEBAQEBAQEBAQEBAQEBAQEBAQEBAQEBAQEBAQEBAQEBAQEBAQEBAQEBAQEBAQEBAQEBAQEBAQEBAQEBAQEBAQEBAQEBAQEBAQEBAQEBAQEBAQEBAQEBAQEBAQEBAQEBAQEBAQEBAQEBAQEBAQEBAQf/2Q=="/>
          <p:cNvSpPr>
            <a:spLocks noChangeAspect="1" noChangeArrowheads="1"/>
          </p:cNvSpPr>
          <p:nvPr/>
        </p:nvSpPr>
        <p:spPr bwMode="auto">
          <a:xfrm>
            <a:off x="155575" y="-1241425"/>
            <a:ext cx="4095750" cy="2590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292" name="Picture 4" descr="http://www.nbuy.com/shopping-tips/wp-content/uploads/2013/10/gifts-430x272.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762373" y="2190750"/>
            <a:ext cx="3419477" cy="181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84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8612901" cy="554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smtClean="0">
                <a:solidFill>
                  <a:schemeClr val="tx1">
                    <a:lumMod val="75000"/>
                    <a:lumOff val="25000"/>
                  </a:schemeClr>
                </a:solidFill>
                <a:latin typeface="Arial Narrow" panose="020B0606020202030204" pitchFamily="34" charset="0"/>
              </a:rPr>
              <a:t>Približne polovica ľudí dostáva každý rok rovnaký darček, ženy dostanú najčastejšie tradične ako každý rok nejakú drogériu, ponožky, peniaze, knihu a parfum. Muži zase ponožky, peniaze a spodnú bielizeň.</a:t>
            </a:r>
          </a:p>
          <a:p>
            <a:r>
              <a:rPr lang="sk-SK" sz="2000" dirty="0" smtClean="0">
                <a:solidFill>
                  <a:schemeClr val="tx1">
                    <a:lumMod val="75000"/>
                    <a:lumOff val="25000"/>
                  </a:schemeClr>
                </a:solidFill>
                <a:latin typeface="Arial Narrow" panose="020B0606020202030204" pitchFamily="34" charset="0"/>
              </a:rPr>
              <a:t>Je zjavné, že opakované darčeky sú znakom bezradnosti, čo originálne darovať. Keď sa pozrieme na to, čo by sami respondenti chceli ako darček na istotu, zoznam je veľmi podobný:</a:t>
            </a:r>
          </a:p>
          <a:p>
            <a:pPr marL="360363" indent="-360363">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každého štvrtého vždy poteší knižka </a:t>
            </a:r>
          </a:p>
          <a:p>
            <a:pPr marL="342900" indent="-342900">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alebo peniaze</a:t>
            </a:r>
          </a:p>
          <a:p>
            <a:pPr marL="342900" indent="-342900">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chybu u mužov neurobíte ani kvalitným alkoholom</a:t>
            </a:r>
          </a:p>
          <a:p>
            <a:pPr marL="342900" indent="-342900">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ženy zase poteší kozmetika</a:t>
            </a:r>
          </a:p>
          <a:p>
            <a:endParaRPr lang="sk-SK" sz="2000" dirty="0" smtClean="0">
              <a:solidFill>
                <a:schemeClr val="tx1">
                  <a:lumMod val="75000"/>
                  <a:lumOff val="25000"/>
                </a:schemeClr>
              </a:solidFill>
              <a:latin typeface="Arial Narrow" panose="020B0606020202030204" pitchFamily="34" charset="0"/>
            </a:endParaRPr>
          </a:p>
          <a:p>
            <a:r>
              <a:rPr lang="sk-SK" sz="2000" dirty="0" smtClean="0">
                <a:solidFill>
                  <a:schemeClr val="tx1">
                    <a:lumMod val="75000"/>
                    <a:lumOff val="25000"/>
                  </a:schemeClr>
                </a:solidFill>
                <a:latin typeface="Arial Narrow" panose="020B0606020202030204" pitchFamily="34" charset="0"/>
              </a:rPr>
              <a:t>Naopak, skúsenosť s darčekom, ktorý nebol akurát stávka na istotu a obdarovaný sa rozhodol ho vrátiť, má približne každý desiaty. Najčastejšie išlo potom o oblečenie, obuv či elektroniku.</a:t>
            </a:r>
            <a:endParaRPr lang="sk-SK" sz="2000" b="1" dirty="0" smtClean="0">
              <a:solidFill>
                <a:schemeClr val="tx1">
                  <a:lumMod val="75000"/>
                  <a:lumOff val="25000"/>
                </a:schemeClr>
              </a:solidFill>
              <a:latin typeface="Arial Narrow" panose="020B0606020202030204" pitchFamily="34" charset="0"/>
            </a:endParaRPr>
          </a:p>
          <a:p>
            <a:endParaRPr lang="sk-SK" sz="1000" dirty="0" smtClean="0">
              <a:solidFill>
                <a:schemeClr val="tx1">
                  <a:lumMod val="75000"/>
                  <a:lumOff val="25000"/>
                </a:schemeClr>
              </a:solidFill>
              <a:latin typeface="Arial Narrow" panose="020B0606020202030204" pitchFamily="34" charset="0"/>
            </a:endParaRPr>
          </a:p>
          <a:p>
            <a:pPr algn="ctr"/>
            <a:r>
              <a:rPr lang="sk-SK" sz="2000" b="1" i="1" dirty="0" smtClean="0">
                <a:solidFill>
                  <a:schemeClr val="tx1">
                    <a:lumMod val="75000"/>
                    <a:lumOff val="25000"/>
                  </a:schemeClr>
                </a:solidFill>
                <a:latin typeface="Arial Narrow" panose="020B0606020202030204" pitchFamily="34" charset="0"/>
              </a:rPr>
              <a:t>Oblečenie je najčastejšie vracaným typom darčeka.</a:t>
            </a:r>
          </a:p>
          <a:p>
            <a:endParaRPr lang="cs-CZ" sz="2000" b="1" dirty="0">
              <a:solidFill>
                <a:schemeClr val="tx1">
                  <a:lumMod val="75000"/>
                  <a:lumOff val="25000"/>
                </a:schemeClr>
              </a:solidFill>
              <a:latin typeface="Arial Narrow" panose="020B0606020202030204" pitchFamily="34" charset="0"/>
            </a:endParaRPr>
          </a:p>
          <a:p>
            <a:endParaRPr lang="cs-CZ" sz="2000" b="1"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POKIAĽ NEVIETE ČO, DAJTE KNIHU</a:t>
            </a:r>
            <a:endParaRPr lang="sk-SK" sz="2000" b="1" dirty="0">
              <a:solidFill>
                <a:srgbClr val="DD8356"/>
              </a:solidFill>
              <a:latin typeface="Arial Narrow" panose="020B0606020202030204" pitchFamily="34" charset="0"/>
              <a:cs typeface="Helvetica"/>
            </a:endParaRPr>
          </a:p>
        </p:txBody>
      </p:sp>
    </p:spTree>
    <p:extLst>
      <p:ext uri="{BB962C8B-B14F-4D97-AF65-F5344CB8AC3E}">
        <p14:creationId xmlns:p14="http://schemas.microsoft.com/office/powerpoint/2010/main" val="1173426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8612901" cy="554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smtClean="0">
                <a:solidFill>
                  <a:schemeClr val="tx1">
                    <a:lumMod val="75000"/>
                    <a:lumOff val="25000"/>
                  </a:schemeClr>
                </a:solidFill>
                <a:latin typeface="Arial Narrow" panose="020B0606020202030204" pitchFamily="34" charset="0"/>
              </a:rPr>
              <a:t>Slováci rovnako ako Česi nie sú rozhodne jednoduchá skupina na obdarovávanie. Takmer by sa dalo povedať, že ich priania sú trochu paradoxné. 80 % má síce rado prekvapenia, 50 % ale hovorí ostatným, čo si praje, 82 % preferuje praktické darčeky a 48 % si radšej vyberie, čo chce.</a:t>
            </a:r>
            <a:endParaRPr lang="sk-SK" sz="2000" b="1" dirty="0" smtClean="0">
              <a:solidFill>
                <a:schemeClr val="tx1">
                  <a:lumMod val="75000"/>
                  <a:lumOff val="25000"/>
                </a:schemeClr>
              </a:solidFill>
              <a:latin typeface="Arial Narrow" panose="020B0606020202030204" pitchFamily="34" charset="0"/>
            </a:endParaRPr>
          </a:p>
          <a:p>
            <a:endParaRPr lang="sk-SK" sz="1000" dirty="0" smtClean="0">
              <a:solidFill>
                <a:schemeClr val="tx1">
                  <a:lumMod val="75000"/>
                  <a:lumOff val="25000"/>
                </a:schemeClr>
              </a:solidFill>
              <a:latin typeface="Arial Narrow" panose="020B0606020202030204" pitchFamily="34" charset="0"/>
            </a:endParaRPr>
          </a:p>
          <a:p>
            <a:pPr algn="ctr"/>
            <a:r>
              <a:rPr lang="sk-SK" sz="2000" b="1" i="1" dirty="0" smtClean="0">
                <a:solidFill>
                  <a:schemeClr val="tx1">
                    <a:lumMod val="75000"/>
                    <a:lumOff val="25000"/>
                  </a:schemeClr>
                </a:solidFill>
                <a:latin typeface="Arial Narrow" panose="020B0606020202030204" pitchFamily="34" charset="0"/>
              </a:rPr>
              <a:t>So Slovákmi to nie je jednoduché, chcú prekvapenie, vybrať si darček sami a ešte k tomu niečo praktické.</a:t>
            </a:r>
          </a:p>
          <a:p>
            <a:endParaRPr lang="sk-SK" sz="2000" b="1" dirty="0" smtClean="0">
              <a:solidFill>
                <a:schemeClr val="tx1">
                  <a:lumMod val="75000"/>
                  <a:lumOff val="25000"/>
                </a:schemeClr>
              </a:solidFill>
              <a:latin typeface="Arial Narrow" panose="020B0606020202030204" pitchFamily="34" charset="0"/>
            </a:endParaRPr>
          </a:p>
          <a:p>
            <a:r>
              <a:rPr lang="sk-SK" sz="2000" dirty="0" smtClean="0">
                <a:solidFill>
                  <a:schemeClr val="tx1">
                    <a:lumMod val="75000"/>
                    <a:lumOff val="25000"/>
                  </a:schemeClr>
                </a:solidFill>
                <a:latin typeface="Arial Narrow" panose="020B0606020202030204" pitchFamily="34" charset="0"/>
              </a:rPr>
              <a:t>Časť z nás si tiež uchováva detské kúzlo Vianoc</a:t>
            </a:r>
            <a:br>
              <a:rPr lang="sk-SK" sz="2000" dirty="0" smtClean="0">
                <a:solidFill>
                  <a:schemeClr val="tx1">
                    <a:lumMod val="75000"/>
                    <a:lumOff val="25000"/>
                  </a:schemeClr>
                </a:solidFill>
                <a:latin typeface="Arial Narrow" panose="020B0606020202030204" pitchFamily="34" charset="0"/>
              </a:rPr>
            </a:br>
            <a:r>
              <a:rPr lang="sk-SK" sz="2000" dirty="0" smtClean="0">
                <a:solidFill>
                  <a:schemeClr val="tx1">
                    <a:lumMod val="75000"/>
                    <a:lumOff val="25000"/>
                  </a:schemeClr>
                </a:solidFill>
                <a:latin typeface="Arial Narrow" panose="020B0606020202030204" pitchFamily="34" charset="0"/>
              </a:rPr>
              <a:t>až do dospelosti. 18 % dospelých 15+ stále píše</a:t>
            </a:r>
            <a:br>
              <a:rPr lang="sk-SK" sz="2000" dirty="0" smtClean="0">
                <a:solidFill>
                  <a:schemeClr val="tx1">
                    <a:lumMod val="75000"/>
                    <a:lumOff val="25000"/>
                  </a:schemeClr>
                </a:solidFill>
                <a:latin typeface="Arial Narrow" panose="020B0606020202030204" pitchFamily="34" charset="0"/>
              </a:rPr>
            </a:br>
            <a:r>
              <a:rPr lang="sk-SK" sz="2000" dirty="0" smtClean="0">
                <a:solidFill>
                  <a:schemeClr val="tx1">
                    <a:lumMod val="75000"/>
                    <a:lumOff val="25000"/>
                  </a:schemeClr>
                </a:solidFill>
                <a:latin typeface="Arial Narrow" panose="020B0606020202030204" pitchFamily="34" charset="0"/>
              </a:rPr>
              <a:t>list Ježiškovi, 10 % tak robí on-line.</a:t>
            </a:r>
          </a:p>
          <a:p>
            <a:endParaRPr lang="cs-CZ" sz="2000" b="1"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MÁME RADI PRAKTICKÉ DARČEKY A PREKVAPENIA</a:t>
            </a:r>
            <a:endParaRPr lang="sk-SK" sz="2000" b="1" dirty="0">
              <a:solidFill>
                <a:srgbClr val="DD8356"/>
              </a:solidFill>
              <a:latin typeface="Arial Narrow" panose="020B0606020202030204" pitchFamily="34" charset="0"/>
              <a:cs typeface="Helvetica"/>
            </a:endParaRPr>
          </a:p>
        </p:txBody>
      </p:sp>
      <p:pic>
        <p:nvPicPr>
          <p:cNvPr id="5" name="Picture 2" descr="http://4.bp.blogspot.com/-6blmCc-gT9Y/Tr1szT9j0eI/AAAAAAAACiQ/C0cfZS7PF5A/s320/Je%25C5%25BE%25C3%25AD%25C5%25A1kovi+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0681" y="3040673"/>
            <a:ext cx="3736861" cy="2639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03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8612901" cy="554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smtClean="0">
                <a:solidFill>
                  <a:schemeClr val="tx1">
                    <a:lumMod val="75000"/>
                    <a:lumOff val="25000"/>
                  </a:schemeClr>
                </a:solidFill>
                <a:latin typeface="Arial Narrow" panose="020B0606020202030204" pitchFamily="34" charset="0"/>
              </a:rPr>
              <a:t>Mužom na Vianociach najviac prekáža zhon pri nákupe darčekov a v domácnosti, ženy trápi obmedzený rozpočet na darčeky a smútok za tými, ktorí tu už nie sú. Naopak, obmedzená dostupnosť služieb Slovákom vôbec neprekáža.</a:t>
            </a:r>
          </a:p>
          <a:p>
            <a:endParaRPr lang="sk-SK" sz="1000" b="1" dirty="0" smtClean="0">
              <a:solidFill>
                <a:schemeClr val="tx1">
                  <a:lumMod val="75000"/>
                  <a:lumOff val="25000"/>
                </a:schemeClr>
              </a:solidFill>
              <a:latin typeface="Arial Narrow" panose="020B0606020202030204" pitchFamily="34" charset="0"/>
            </a:endParaRPr>
          </a:p>
          <a:p>
            <a:pPr algn="ctr"/>
            <a:r>
              <a:rPr lang="sk-SK" sz="2000" b="1" i="1" dirty="0" smtClean="0">
                <a:solidFill>
                  <a:schemeClr val="tx1">
                    <a:lumMod val="75000"/>
                    <a:lumOff val="25000"/>
                  </a:schemeClr>
                </a:solidFill>
                <a:latin typeface="Arial Narrow" panose="020B0606020202030204" pitchFamily="34" charset="0"/>
              </a:rPr>
              <a:t>Vianoce, to je tiež zhon, obmedzený rozpočet, tma a smútok za tými, ktorí tu už nemôžu byť.</a:t>
            </a:r>
          </a:p>
          <a:p>
            <a:endParaRPr lang="sk-SK" sz="1000" dirty="0" smtClean="0">
              <a:solidFill>
                <a:schemeClr val="tx1">
                  <a:lumMod val="75000"/>
                  <a:lumOff val="25000"/>
                </a:schemeClr>
              </a:solidFill>
              <a:latin typeface="Arial Narrow" panose="020B0606020202030204" pitchFamily="34" charset="0"/>
            </a:endParaRPr>
          </a:p>
          <a:p>
            <a:r>
              <a:rPr lang="sk-SK" sz="2000" dirty="0" smtClean="0">
                <a:solidFill>
                  <a:schemeClr val="tx1">
                    <a:lumMod val="75000"/>
                    <a:lumOff val="25000"/>
                  </a:schemeClr>
                </a:solidFill>
                <a:latin typeface="Arial Narrow" panose="020B0606020202030204" pitchFamily="34" charset="0"/>
              </a:rPr>
              <a:t>Mieru zhonu tiež demonštruje pomer času stráveného s blízkymi k pomeru času, ktorý strávime zháňaním darčekov. Na jednu hodinu s blízkymi pripadá na Vianoce 0,5 hodiny</a:t>
            </a:r>
          </a:p>
          <a:p>
            <a:pPr indent="4395788"/>
            <a:r>
              <a:rPr lang="sk-SK" sz="2000" dirty="0" smtClean="0">
                <a:solidFill>
                  <a:schemeClr val="tx1">
                    <a:lumMod val="75000"/>
                    <a:lumOff val="25000"/>
                  </a:schemeClr>
                </a:solidFill>
                <a:latin typeface="Arial Narrow" panose="020B0606020202030204" pitchFamily="34" charset="0"/>
              </a:rPr>
              <a:t>nákupov darčekov.</a:t>
            </a:r>
          </a:p>
          <a:p>
            <a:endParaRPr lang="sk-SK" sz="2000" dirty="0" smtClean="0">
              <a:solidFill>
                <a:schemeClr val="tx1">
                  <a:lumMod val="75000"/>
                  <a:lumOff val="25000"/>
                </a:schemeClr>
              </a:solidFill>
              <a:latin typeface="Arial Narrow" panose="020B0606020202030204" pitchFamily="34" charset="0"/>
            </a:endParaRPr>
          </a:p>
          <a:p>
            <a:pPr marL="4395788" algn="ctr"/>
            <a:r>
              <a:rPr lang="sk-SK" sz="2000" b="1" i="1" dirty="0" smtClean="0">
                <a:solidFill>
                  <a:schemeClr val="tx1">
                    <a:lumMod val="75000"/>
                    <a:lumOff val="25000"/>
                  </a:schemeClr>
                </a:solidFill>
                <a:latin typeface="Arial Narrow" panose="020B0606020202030204" pitchFamily="34" charset="0"/>
              </a:rPr>
              <a:t>Na jednu hodinu s blízkymi pripadá na Vianoce 0,5 hodiny nákupov darčekov</a:t>
            </a:r>
            <a:r>
              <a:rPr lang="cs-CZ" sz="2000" b="1" i="1" dirty="0" smtClean="0">
                <a:solidFill>
                  <a:schemeClr val="tx1">
                    <a:lumMod val="75000"/>
                    <a:lumOff val="25000"/>
                  </a:schemeClr>
                </a:solidFill>
                <a:latin typeface="Arial Narrow" panose="020B0606020202030204" pitchFamily="34" charset="0"/>
              </a:rPr>
              <a:t>.</a:t>
            </a:r>
          </a:p>
          <a:p>
            <a:pPr marL="4395788"/>
            <a:r>
              <a:rPr lang="cs-CZ" sz="2000" b="1" dirty="0" smtClean="0">
                <a:solidFill>
                  <a:schemeClr val="tx1">
                    <a:lumMod val="75000"/>
                    <a:lumOff val="25000"/>
                  </a:schemeClr>
                </a:solidFill>
                <a:latin typeface="Arial Narrow" panose="020B0606020202030204" pitchFamily="34" charset="0"/>
              </a:rPr>
              <a:t>	</a:t>
            </a:r>
            <a:endParaRPr lang="cs-CZ" sz="2000" b="1"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94 % RESPONDENTOM NA VIANOCIACH NIEČO PREKÁŽA</a:t>
            </a:r>
            <a:endParaRPr lang="sk-SK" sz="2000" b="1" dirty="0">
              <a:solidFill>
                <a:srgbClr val="DD8356"/>
              </a:solidFill>
              <a:latin typeface="Arial Narrow" panose="020B0606020202030204" pitchFamily="34" charset="0"/>
              <a:cs typeface="Helvetica"/>
            </a:endParaRPr>
          </a:p>
        </p:txBody>
      </p:sp>
      <p:pic>
        <p:nvPicPr>
          <p:cNvPr id="13314" name="Picture 2" descr="http://media.novinky.cz/479/194795-top_foto1-1q38t.jpg?1263589201"/>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9536" y="3652985"/>
            <a:ext cx="4565895" cy="2572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33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490488" cy="461665"/>
          </a:xfrm>
          <a:prstGeom prst="rect">
            <a:avLst/>
          </a:prstGeom>
          <a:noFill/>
        </p:spPr>
        <p:txBody>
          <a:bodyPr wrap="square" rtlCol="0">
            <a:spAutoFit/>
          </a:bodyPr>
          <a:lstStyle/>
          <a:p>
            <a:r>
              <a:rPr lang="sk-SK" sz="2400" b="1" dirty="0" smtClean="0">
                <a:latin typeface="Arial Narrow" panose="020B0606020202030204" pitchFamily="34" charset="0"/>
                <a:cs typeface="Helvetica"/>
              </a:rPr>
              <a:t>ČO TU NÁJDETE</a:t>
            </a:r>
            <a:endParaRPr lang="sk-SK" sz="2400" b="1" i="1" dirty="0">
              <a:latin typeface="Arial Narrow" panose="020B0606020202030204" pitchFamily="34" charset="0"/>
              <a:cs typeface="Helvetica"/>
            </a:endParaRPr>
          </a:p>
        </p:txBody>
      </p:sp>
      <p:sp>
        <p:nvSpPr>
          <p:cNvPr id="10" name="Content Placeholder 1"/>
          <p:cNvSpPr>
            <a:spLocks noGrp="1"/>
          </p:cNvSpPr>
          <p:nvPr>
            <p:ph idx="1"/>
          </p:nvPr>
        </p:nvSpPr>
        <p:spPr>
          <a:xfrm>
            <a:off x="509579" y="794510"/>
            <a:ext cx="8209683" cy="811003"/>
          </a:xfrm>
        </p:spPr>
        <p:txBody>
          <a:bodyPr>
            <a:noAutofit/>
          </a:bodyPr>
          <a:lstStyle/>
          <a:p>
            <a:r>
              <a:rPr lang="sk-SK" b="1" dirty="0" smtClean="0">
                <a:solidFill>
                  <a:schemeClr val="tx1"/>
                </a:solidFill>
                <a:latin typeface="Arial Narrow" panose="020B0606020202030204" pitchFamily="34" charset="0"/>
              </a:rPr>
              <a:t>Prečo </a:t>
            </a:r>
            <a:r>
              <a:rPr lang="sk-SK" b="1" dirty="0" err="1" smtClean="0">
                <a:solidFill>
                  <a:schemeClr val="tx1"/>
                </a:solidFill>
                <a:latin typeface="Arial Narrow" panose="020B0606020202030204" pitchFamily="34" charset="0"/>
              </a:rPr>
              <a:t>Fashion</a:t>
            </a:r>
            <a:r>
              <a:rPr lang="sk-SK" b="1" dirty="0" smtClean="0">
                <a:solidFill>
                  <a:schemeClr val="tx1"/>
                </a:solidFill>
                <a:latin typeface="Arial Narrow" panose="020B0606020202030204" pitchFamily="34" charset="0"/>
              </a:rPr>
              <a:t> Report robíme</a:t>
            </a:r>
            <a:r>
              <a:rPr lang="sk-SK" dirty="0" smtClean="0">
                <a:solidFill>
                  <a:schemeClr val="tx1"/>
                </a:solidFill>
                <a:latin typeface="Arial Narrow" panose="020B0606020202030204" pitchFamily="34" charset="0"/>
              </a:rPr>
              <a:t>										</a:t>
            </a:r>
            <a:r>
              <a:rPr lang="sk-SK" dirty="0" err="1" smtClean="0">
                <a:solidFill>
                  <a:schemeClr val="tx1"/>
                </a:solidFill>
                <a:latin typeface="Arial Narrow" panose="020B0606020202030204" pitchFamily="34" charset="0"/>
              </a:rPr>
              <a:t>slide</a:t>
            </a:r>
            <a:r>
              <a:rPr lang="sk-SK" dirty="0" smtClean="0">
                <a:solidFill>
                  <a:schemeClr val="tx1"/>
                </a:solidFill>
                <a:latin typeface="Arial Narrow" panose="020B0606020202030204" pitchFamily="34" charset="0"/>
              </a:rPr>
              <a:t> 2</a:t>
            </a:r>
          </a:p>
          <a:p>
            <a:r>
              <a:rPr lang="sk-SK" dirty="0" smtClean="0">
                <a:solidFill>
                  <a:schemeClr val="tx1"/>
                </a:solidFill>
                <a:latin typeface="Arial Narrow" panose="020B0606020202030204" pitchFamily="34" charset="0"/>
              </a:rPr>
              <a:t>Prečo </a:t>
            </a:r>
            <a:r>
              <a:rPr lang="sk-SK" dirty="0" err="1" smtClean="0">
                <a:solidFill>
                  <a:schemeClr val="tx1"/>
                </a:solidFill>
                <a:latin typeface="Arial Narrow" panose="020B0606020202030204" pitchFamily="34" charset="0"/>
              </a:rPr>
              <a:t>Zoot</a:t>
            </a:r>
            <a:r>
              <a:rPr lang="sk-SK" dirty="0" smtClean="0">
                <a:solidFill>
                  <a:schemeClr val="tx1"/>
                </a:solidFill>
                <a:latin typeface="Arial Narrow" panose="020B0606020202030204" pitchFamily="34" charset="0"/>
              </a:rPr>
              <a:t> a </a:t>
            </a:r>
            <a:r>
              <a:rPr lang="sk-SK" dirty="0" err="1" smtClean="0">
                <a:solidFill>
                  <a:schemeClr val="tx1"/>
                </a:solidFill>
                <a:latin typeface="Arial Narrow" panose="020B0606020202030204" pitchFamily="34" charset="0"/>
              </a:rPr>
              <a:t>Perfect</a:t>
            </a:r>
            <a:r>
              <a:rPr lang="sk-SK" dirty="0" smtClean="0">
                <a:solidFill>
                  <a:schemeClr val="tx1"/>
                </a:solidFill>
                <a:latin typeface="Arial Narrow" panose="020B0606020202030204" pitchFamily="34" charset="0"/>
              </a:rPr>
              <a:t> </a:t>
            </a:r>
            <a:r>
              <a:rPr lang="sk-SK" dirty="0" err="1" smtClean="0">
                <a:solidFill>
                  <a:schemeClr val="tx1"/>
                </a:solidFill>
                <a:latin typeface="Arial Narrow" panose="020B0606020202030204" pitchFamily="34" charset="0"/>
              </a:rPr>
              <a:t>Crowd</a:t>
            </a:r>
            <a:r>
              <a:rPr lang="sk-SK" dirty="0" smtClean="0">
                <a:solidFill>
                  <a:schemeClr val="tx1"/>
                </a:solidFill>
                <a:latin typeface="Arial Narrow" panose="020B0606020202030204" pitchFamily="34" charset="0"/>
              </a:rPr>
              <a:t> </a:t>
            </a:r>
            <a:r>
              <a:rPr lang="sk-SK" dirty="0" err="1" smtClean="0">
                <a:solidFill>
                  <a:schemeClr val="tx1"/>
                </a:solidFill>
                <a:latin typeface="Arial Narrow" panose="020B0606020202030204" pitchFamily="34" charset="0"/>
              </a:rPr>
              <a:t>Fashion</a:t>
            </a:r>
            <a:r>
              <a:rPr lang="sk-SK" dirty="0" smtClean="0">
                <a:solidFill>
                  <a:schemeClr val="tx1"/>
                </a:solidFill>
                <a:latin typeface="Arial Narrow" panose="020B0606020202030204" pitchFamily="34" charset="0"/>
              </a:rPr>
              <a:t> Report robia, s akými cieľmi a očakávaniami</a:t>
            </a:r>
            <a:endParaRPr lang="cs-CZ" dirty="0" smtClean="0">
              <a:solidFill>
                <a:schemeClr val="tx1">
                  <a:lumMod val="75000"/>
                  <a:lumOff val="25000"/>
                </a:schemeClr>
              </a:solidFill>
              <a:latin typeface="Arial Narrow" panose="020B0606020202030204" pitchFamily="34" charset="0"/>
            </a:endParaRPr>
          </a:p>
          <a:p>
            <a:endParaRPr lang="cs-CZ" b="1" dirty="0">
              <a:solidFill>
                <a:schemeClr val="tx1">
                  <a:lumMod val="75000"/>
                  <a:lumOff val="25000"/>
                </a:schemeClr>
              </a:solidFill>
              <a:latin typeface="Arial Narrow" panose="020B0606020202030204" pitchFamily="34" charset="0"/>
            </a:endParaRPr>
          </a:p>
          <a:p>
            <a:r>
              <a:rPr lang="sk-SK" b="1" dirty="0" smtClean="0">
                <a:solidFill>
                  <a:schemeClr val="tx1"/>
                </a:solidFill>
                <a:latin typeface="Arial Narrow" panose="020B0606020202030204" pitchFamily="34" charset="0"/>
              </a:rPr>
              <a:t>Ako </a:t>
            </a:r>
            <a:r>
              <a:rPr lang="sk-SK" b="1" dirty="0" err="1" smtClean="0">
                <a:solidFill>
                  <a:schemeClr val="tx1"/>
                </a:solidFill>
                <a:latin typeface="Arial Narrow" panose="020B0606020202030204" pitchFamily="34" charset="0"/>
              </a:rPr>
              <a:t>Fashion</a:t>
            </a:r>
            <a:r>
              <a:rPr lang="sk-SK" b="1" dirty="0" smtClean="0">
                <a:solidFill>
                  <a:schemeClr val="tx1"/>
                </a:solidFill>
                <a:latin typeface="Arial Narrow" panose="020B0606020202030204" pitchFamily="34" charset="0"/>
              </a:rPr>
              <a:t> Report vzniká	</a:t>
            </a:r>
            <a:r>
              <a:rPr lang="sk-SK" dirty="0" smtClean="0">
                <a:solidFill>
                  <a:schemeClr val="tx1"/>
                </a:solidFill>
                <a:latin typeface="Arial Narrow" panose="020B0606020202030204" pitchFamily="34" charset="0"/>
              </a:rPr>
              <a:t>										</a:t>
            </a:r>
            <a:r>
              <a:rPr lang="sk-SK" dirty="0" err="1" smtClean="0">
                <a:solidFill>
                  <a:schemeClr val="tx1"/>
                </a:solidFill>
                <a:latin typeface="Arial Narrow" panose="020B0606020202030204" pitchFamily="34" charset="0"/>
              </a:rPr>
              <a:t>slide</a:t>
            </a:r>
            <a:r>
              <a:rPr lang="sk-SK" dirty="0" smtClean="0">
                <a:solidFill>
                  <a:schemeClr val="tx1"/>
                </a:solidFill>
                <a:latin typeface="Arial Narrow" panose="020B0606020202030204" pitchFamily="34" charset="0"/>
              </a:rPr>
              <a:t> 4</a:t>
            </a:r>
          </a:p>
          <a:p>
            <a:r>
              <a:rPr lang="sk-SK" dirty="0" smtClean="0">
                <a:solidFill>
                  <a:schemeClr val="tx1">
                    <a:lumMod val="75000"/>
                    <a:lumOff val="25000"/>
                  </a:schemeClr>
                </a:solidFill>
                <a:latin typeface="Arial Narrow" panose="020B0606020202030204" pitchFamily="34" charset="0"/>
              </a:rPr>
              <a:t>Metodológia </a:t>
            </a:r>
            <a:r>
              <a:rPr lang="sk-SK" dirty="0" err="1" smtClean="0">
                <a:solidFill>
                  <a:schemeClr val="tx1">
                    <a:lumMod val="75000"/>
                    <a:lumOff val="25000"/>
                  </a:schemeClr>
                </a:solidFill>
                <a:latin typeface="Arial Narrow" panose="020B0606020202030204" pitchFamily="34" charset="0"/>
              </a:rPr>
              <a:t>Fashion</a:t>
            </a:r>
            <a:r>
              <a:rPr lang="sk-SK" dirty="0" smtClean="0">
                <a:solidFill>
                  <a:schemeClr val="tx1">
                    <a:lumMod val="75000"/>
                    <a:lumOff val="25000"/>
                  </a:schemeClr>
                </a:solidFill>
                <a:latin typeface="Arial Narrow" panose="020B0606020202030204" pitchFamily="34" charset="0"/>
              </a:rPr>
              <a:t> Reportu</a:t>
            </a:r>
          </a:p>
          <a:p>
            <a:endParaRPr lang="cs-CZ" dirty="0">
              <a:solidFill>
                <a:schemeClr val="tx1">
                  <a:lumMod val="75000"/>
                  <a:lumOff val="25000"/>
                </a:schemeClr>
              </a:solidFill>
              <a:latin typeface="Arial Narrow" panose="020B0606020202030204" pitchFamily="34" charset="0"/>
            </a:endParaRPr>
          </a:p>
          <a:p>
            <a:r>
              <a:rPr lang="sk-SK" b="1" dirty="0" smtClean="0">
                <a:solidFill>
                  <a:schemeClr val="tx1"/>
                </a:solidFill>
                <a:latin typeface="Arial Narrow" panose="020B0606020202030204" pitchFamily="34" charset="0"/>
              </a:rPr>
              <a:t>Čo sme sa dozvedeli?</a:t>
            </a:r>
            <a:r>
              <a:rPr lang="sk-SK" dirty="0" smtClean="0">
                <a:solidFill>
                  <a:schemeClr val="tx1"/>
                </a:solidFill>
                <a:latin typeface="Arial Narrow" panose="020B0606020202030204" pitchFamily="34" charset="0"/>
              </a:rPr>
              <a:t>												</a:t>
            </a:r>
            <a:r>
              <a:rPr lang="sk-SK" dirty="0" err="1" smtClean="0">
                <a:solidFill>
                  <a:schemeClr val="tx1"/>
                </a:solidFill>
                <a:latin typeface="Arial Narrow" panose="020B0606020202030204" pitchFamily="34" charset="0"/>
              </a:rPr>
              <a:t>slide</a:t>
            </a:r>
            <a:r>
              <a:rPr lang="sk-SK" dirty="0" smtClean="0">
                <a:solidFill>
                  <a:schemeClr val="tx1"/>
                </a:solidFill>
                <a:latin typeface="Arial Narrow" panose="020B0606020202030204" pitchFamily="34" charset="0"/>
              </a:rPr>
              <a:t> 6</a:t>
            </a:r>
          </a:p>
          <a:p>
            <a:r>
              <a:rPr lang="sk-SK" dirty="0" smtClean="0">
                <a:solidFill>
                  <a:schemeClr val="tx1">
                    <a:lumMod val="75000"/>
                    <a:lumOff val="25000"/>
                  </a:schemeClr>
                </a:solidFill>
                <a:latin typeface="Arial Narrow" panose="020B0606020202030204" pitchFamily="34" charset="0"/>
              </a:rPr>
              <a:t>Kompletné zhrnutie výsledkov </a:t>
            </a:r>
          </a:p>
          <a:p>
            <a:endParaRPr lang="cs-CZ" dirty="0" smtClean="0">
              <a:solidFill>
                <a:schemeClr val="tx1">
                  <a:lumMod val="75000"/>
                  <a:lumOff val="25000"/>
                </a:schemeClr>
              </a:solidFill>
              <a:latin typeface="Arial Narrow" panose="020B0606020202030204" pitchFamily="34" charset="0"/>
            </a:endParaRPr>
          </a:p>
          <a:p>
            <a:r>
              <a:rPr lang="sk-SK" b="1" dirty="0" smtClean="0">
                <a:solidFill>
                  <a:schemeClr val="tx1"/>
                </a:solidFill>
                <a:latin typeface="Arial Narrow" panose="020B0606020202030204" pitchFamily="34" charset="0"/>
              </a:rPr>
              <a:t>Podrobné výsledky otázka po otázke 	</a:t>
            </a:r>
            <a:r>
              <a:rPr lang="sk-SK" dirty="0" smtClean="0">
                <a:solidFill>
                  <a:schemeClr val="tx1"/>
                </a:solidFill>
                <a:latin typeface="Arial Narrow" panose="020B0606020202030204" pitchFamily="34" charset="0"/>
              </a:rPr>
              <a:t>								</a:t>
            </a:r>
            <a:r>
              <a:rPr lang="sk-SK" dirty="0" err="1" smtClean="0">
                <a:solidFill>
                  <a:schemeClr val="tx1"/>
                </a:solidFill>
                <a:latin typeface="Arial Narrow" panose="020B0606020202030204" pitchFamily="34" charset="0"/>
              </a:rPr>
              <a:t>slide</a:t>
            </a:r>
            <a:r>
              <a:rPr lang="sk-SK" dirty="0" smtClean="0">
                <a:solidFill>
                  <a:schemeClr val="tx1"/>
                </a:solidFill>
                <a:latin typeface="Arial Narrow" panose="020B0606020202030204" pitchFamily="34" charset="0"/>
              </a:rPr>
              <a:t> 21</a:t>
            </a:r>
          </a:p>
          <a:p>
            <a:r>
              <a:rPr lang="sk-SK" dirty="0" smtClean="0">
                <a:solidFill>
                  <a:schemeClr val="tx1">
                    <a:lumMod val="75000"/>
                    <a:lumOff val="25000"/>
                  </a:schemeClr>
                </a:solidFill>
                <a:latin typeface="Arial Narrow" panose="020B0606020202030204" pitchFamily="34" charset="0"/>
              </a:rPr>
              <a:t>On-line trh s módou</a:t>
            </a:r>
            <a:r>
              <a:rPr lang="sk-SK" dirty="0" smtClean="0">
                <a:solidFill>
                  <a:schemeClr val="tx1"/>
                </a:solidFill>
                <a:latin typeface="Arial Narrow" panose="020B0606020202030204" pitchFamily="34" charset="0"/>
              </a:rPr>
              <a:t>												</a:t>
            </a:r>
            <a:r>
              <a:rPr lang="sk-SK" dirty="0" err="1" smtClean="0">
                <a:solidFill>
                  <a:schemeClr val="tx1"/>
                </a:solidFill>
                <a:latin typeface="Arial Narrow" panose="020B0606020202030204" pitchFamily="34" charset="0"/>
              </a:rPr>
              <a:t>slide</a:t>
            </a:r>
            <a:r>
              <a:rPr lang="sk-SK" dirty="0" smtClean="0">
                <a:solidFill>
                  <a:schemeClr val="tx1"/>
                </a:solidFill>
                <a:latin typeface="Arial Narrow" panose="020B0606020202030204" pitchFamily="34" charset="0"/>
              </a:rPr>
              <a:t> 22</a:t>
            </a:r>
            <a:endParaRPr lang="sk-SK" dirty="0" smtClean="0">
              <a:solidFill>
                <a:schemeClr val="tx1">
                  <a:lumMod val="75000"/>
                  <a:lumOff val="25000"/>
                </a:schemeClr>
              </a:solidFill>
              <a:latin typeface="Arial Narrow" panose="020B0606020202030204" pitchFamily="34" charset="0"/>
            </a:endParaRPr>
          </a:p>
          <a:p>
            <a:r>
              <a:rPr lang="sk-SK" dirty="0" smtClean="0">
                <a:solidFill>
                  <a:schemeClr val="tx1">
                    <a:lumMod val="75000"/>
                    <a:lumOff val="25000"/>
                  </a:schemeClr>
                </a:solidFill>
                <a:latin typeface="Arial Narrow" panose="020B0606020202030204" pitchFamily="34" charset="0"/>
              </a:rPr>
              <a:t>Mäkké darčeky													</a:t>
            </a:r>
            <a:r>
              <a:rPr lang="sk-SK" dirty="0" err="1" smtClean="0">
                <a:solidFill>
                  <a:schemeClr val="tx1">
                    <a:lumMod val="75000"/>
                    <a:lumOff val="25000"/>
                  </a:schemeClr>
                </a:solidFill>
                <a:latin typeface="Arial Narrow" panose="020B0606020202030204" pitchFamily="34" charset="0"/>
              </a:rPr>
              <a:t>slide</a:t>
            </a:r>
            <a:r>
              <a:rPr lang="sk-SK" dirty="0" smtClean="0">
                <a:solidFill>
                  <a:schemeClr val="tx1">
                    <a:lumMod val="75000"/>
                    <a:lumOff val="25000"/>
                  </a:schemeClr>
                </a:solidFill>
                <a:latin typeface="Arial Narrow" panose="020B0606020202030204" pitchFamily="34" charset="0"/>
              </a:rPr>
              <a:t> 38</a:t>
            </a:r>
          </a:p>
          <a:p>
            <a:r>
              <a:rPr lang="sk-SK" dirty="0" smtClean="0">
                <a:solidFill>
                  <a:schemeClr val="tx1">
                    <a:lumMod val="75000"/>
                    <a:lumOff val="25000"/>
                  </a:schemeClr>
                </a:solidFill>
                <a:latin typeface="Arial Narrow" panose="020B0606020202030204" pitchFamily="34" charset="0"/>
              </a:rPr>
              <a:t>Darčeky, ktoré dávame												</a:t>
            </a:r>
            <a:r>
              <a:rPr lang="sk-SK" dirty="0" err="1" smtClean="0">
                <a:solidFill>
                  <a:schemeClr val="tx1">
                    <a:lumMod val="75000"/>
                    <a:lumOff val="25000"/>
                  </a:schemeClr>
                </a:solidFill>
                <a:latin typeface="Arial Narrow" panose="020B0606020202030204" pitchFamily="34" charset="0"/>
              </a:rPr>
              <a:t>slide</a:t>
            </a:r>
            <a:r>
              <a:rPr lang="sk-SK" dirty="0" smtClean="0">
                <a:solidFill>
                  <a:schemeClr val="tx1">
                    <a:lumMod val="75000"/>
                    <a:lumOff val="25000"/>
                  </a:schemeClr>
                </a:solidFill>
                <a:latin typeface="Arial Narrow" panose="020B0606020202030204" pitchFamily="34" charset="0"/>
              </a:rPr>
              <a:t> 47</a:t>
            </a:r>
          </a:p>
          <a:p>
            <a:r>
              <a:rPr lang="sk-SK" dirty="0" smtClean="0">
                <a:solidFill>
                  <a:schemeClr val="tx1">
                    <a:lumMod val="75000"/>
                    <a:lumOff val="25000"/>
                  </a:schemeClr>
                </a:solidFill>
                <a:latin typeface="Arial Narrow" panose="020B0606020202030204" pitchFamily="34" charset="0"/>
              </a:rPr>
              <a:t>Darčeky, ktoré dostávame											</a:t>
            </a:r>
            <a:r>
              <a:rPr lang="sk-SK" dirty="0" err="1" smtClean="0">
                <a:solidFill>
                  <a:schemeClr val="tx1">
                    <a:lumMod val="75000"/>
                    <a:lumOff val="25000"/>
                  </a:schemeClr>
                </a:solidFill>
                <a:latin typeface="Arial Narrow" panose="020B0606020202030204" pitchFamily="34" charset="0"/>
              </a:rPr>
              <a:t>slide</a:t>
            </a:r>
            <a:r>
              <a:rPr lang="sk-SK" dirty="0" smtClean="0">
                <a:solidFill>
                  <a:schemeClr val="tx1">
                    <a:lumMod val="75000"/>
                    <a:lumOff val="25000"/>
                  </a:schemeClr>
                </a:solidFill>
                <a:latin typeface="Arial Narrow" panose="020B0606020202030204" pitchFamily="34" charset="0"/>
              </a:rPr>
              <a:t> 56</a:t>
            </a:r>
          </a:p>
          <a:p>
            <a:r>
              <a:rPr lang="sk-SK" dirty="0" smtClean="0">
                <a:solidFill>
                  <a:schemeClr val="tx1">
                    <a:lumMod val="75000"/>
                    <a:lumOff val="25000"/>
                  </a:schemeClr>
                </a:solidFill>
                <a:latin typeface="Arial Narrow" panose="020B0606020202030204" pitchFamily="34" charset="0"/>
              </a:rPr>
              <a:t>Vianočné rituály a Vianoce všeobecne</a:t>
            </a:r>
            <a:r>
              <a:rPr lang="cs-CZ" dirty="0">
                <a:solidFill>
                  <a:schemeClr val="tx1">
                    <a:lumMod val="75000"/>
                    <a:lumOff val="25000"/>
                  </a:schemeClr>
                </a:solidFill>
                <a:latin typeface="Arial Narrow" panose="020B0606020202030204" pitchFamily="34" charset="0"/>
              </a:rPr>
              <a:t>									slide </a:t>
            </a:r>
            <a:r>
              <a:rPr lang="cs-CZ" dirty="0" smtClean="0">
                <a:solidFill>
                  <a:schemeClr val="tx1">
                    <a:lumMod val="75000"/>
                    <a:lumOff val="25000"/>
                  </a:schemeClr>
                </a:solidFill>
                <a:latin typeface="Arial Narrow" panose="020B0606020202030204" pitchFamily="34" charset="0"/>
              </a:rPr>
              <a:t>67</a:t>
            </a:r>
            <a:endParaRPr lang="pl-PL" dirty="0">
              <a:solidFill>
                <a:schemeClr val="tx1">
                  <a:lumMod val="75000"/>
                  <a:lumOff val="25000"/>
                </a:schemeClr>
              </a:solidFill>
              <a:latin typeface="Arial Narrow" panose="020B0606020202030204" pitchFamily="34" charset="0"/>
            </a:endParaRPr>
          </a:p>
          <a:p>
            <a:endParaRPr lang="cs-CZ" dirty="0" smtClean="0">
              <a:solidFill>
                <a:schemeClr val="tx1">
                  <a:lumMod val="75000"/>
                  <a:lumOff val="25000"/>
                </a:schemeClr>
              </a:solidFill>
              <a:latin typeface="Arial Narrow" panose="020B0606020202030204" pitchFamily="34" charset="0"/>
            </a:endParaRPr>
          </a:p>
          <a:p>
            <a:endParaRPr lang="cs-CZ" b="1" dirty="0">
              <a:solidFill>
                <a:schemeClr val="tx1">
                  <a:lumMod val="75000"/>
                  <a:lumOff val="25000"/>
                </a:schemeClr>
              </a:solidFill>
              <a:latin typeface="Arial Narrow" panose="020B0606020202030204" pitchFamily="34" charset="0"/>
            </a:endParaRPr>
          </a:p>
          <a:p>
            <a:endParaRPr lang="cs-CZ" b="1" dirty="0">
              <a:solidFill>
                <a:schemeClr val="tx1">
                  <a:lumMod val="75000"/>
                  <a:lumOff val="25000"/>
                </a:schemeClr>
              </a:solidFill>
              <a:latin typeface="Arial Narrow" panose="020B0606020202030204" pitchFamily="34" charset="0"/>
            </a:endParaRPr>
          </a:p>
          <a:p>
            <a:endParaRPr lang="cs-CZ" b="1" dirty="0" smtClean="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3386019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7" y="827559"/>
            <a:ext cx="8234832" cy="554686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smtClean="0">
                <a:solidFill>
                  <a:schemeClr val="tx1">
                    <a:lumMod val="75000"/>
                    <a:lumOff val="25000"/>
                  </a:schemeClr>
                </a:solidFill>
                <a:latin typeface="Arial Narrow" panose="020B0606020202030204" pitchFamily="34" charset="0"/>
              </a:rPr>
              <a:t>Typický priebeh českých Vianoc:</a:t>
            </a:r>
          </a:p>
          <a:p>
            <a:pPr marL="981075" indent="-173038">
              <a:lnSpc>
                <a:spcPct val="150000"/>
              </a:lnSpc>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zazvoní zvonček</a:t>
            </a:r>
          </a:p>
          <a:p>
            <a:pPr marL="981075" indent="-173038">
              <a:lnSpc>
                <a:spcPct val="150000"/>
              </a:lnSpc>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najmladší člen domácnosti rozdá darčeky alebo si ich berie každý sám postupne</a:t>
            </a:r>
          </a:p>
          <a:p>
            <a:pPr marL="981075" indent="-173038">
              <a:lnSpc>
                <a:spcPct val="150000"/>
              </a:lnSpc>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mäkké si hneď skúšame, aj keď je to spodná bielizeň</a:t>
            </a:r>
          </a:p>
          <a:p>
            <a:pPr marL="981075" indent="-173038">
              <a:lnSpc>
                <a:spcPct val="150000"/>
              </a:lnSpc>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a potom v nich sedíme, aj keď je nám horúco a potíme sa</a:t>
            </a:r>
          </a:p>
          <a:p>
            <a:pPr marL="981075" indent="-173038">
              <a:lnSpc>
                <a:spcPct val="150000"/>
              </a:lnSpc>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fotíme</a:t>
            </a:r>
          </a:p>
          <a:p>
            <a:pPr marL="981075" indent="-173038">
              <a:lnSpc>
                <a:spcPct val="150000"/>
              </a:lnSpc>
              <a:buFont typeface="Wingdings" panose="05000000000000000000" pitchFamily="2" charset="2"/>
              <a:buChar char="§"/>
            </a:pPr>
            <a:r>
              <a:rPr lang="sk-SK" sz="2000" dirty="0" smtClean="0">
                <a:solidFill>
                  <a:schemeClr val="tx1">
                    <a:lumMod val="75000"/>
                    <a:lumOff val="25000"/>
                  </a:schemeClr>
                </a:solidFill>
                <a:latin typeface="Arial Narrow" panose="020B0606020202030204" pitchFamily="34" charset="0"/>
              </a:rPr>
              <a:t>na druhý deň hneď berieme oblečenie von </a:t>
            </a:r>
            <a:br>
              <a:rPr lang="sk-SK" sz="2000" dirty="0" smtClean="0">
                <a:solidFill>
                  <a:schemeClr val="tx1">
                    <a:lumMod val="75000"/>
                    <a:lumOff val="25000"/>
                  </a:schemeClr>
                </a:solidFill>
                <a:latin typeface="Arial Narrow" panose="020B0606020202030204" pitchFamily="34" charset="0"/>
              </a:rPr>
            </a:br>
            <a:r>
              <a:rPr lang="sk-SK" sz="2000" dirty="0" smtClean="0">
                <a:solidFill>
                  <a:schemeClr val="tx1">
                    <a:lumMod val="75000"/>
                    <a:lumOff val="25000"/>
                  </a:schemeClr>
                </a:solidFill>
                <a:latin typeface="Arial Narrow" panose="020B0606020202030204" pitchFamily="34" charset="0"/>
              </a:rPr>
              <a:t>alebo ho nechávame ležať pod stromčekom</a:t>
            </a:r>
            <a:endParaRPr lang="sk-SK" sz="2000" b="1"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ZVONČEK, ROZDANIE DARČEKOV, FOTENIE, SKÚŠANIE, POTENIE</a:t>
            </a:r>
            <a:endParaRPr lang="sk-SK" sz="2000" b="1" dirty="0">
              <a:solidFill>
                <a:srgbClr val="DD8356"/>
              </a:solidFill>
              <a:latin typeface="Arial Narrow" panose="020B0606020202030204" pitchFamily="34" charset="0"/>
              <a:cs typeface="Helvetica"/>
            </a:endParaRPr>
          </a:p>
        </p:txBody>
      </p:sp>
      <p:sp>
        <p:nvSpPr>
          <p:cNvPr id="2" name="AutoShape 2" descr="http://img2.rajce.idnes.cz/d0203/5/5841/5841148_a9bcbdb0e8b6514787cfa242a332f354/images/Stedry_vecer_2011-pokacovani_001.jpg"/>
          <p:cNvSpPr>
            <a:spLocks noChangeAspect="1" noChangeArrowheads="1"/>
          </p:cNvSpPr>
          <p:nvPr/>
        </p:nvSpPr>
        <p:spPr bwMode="auto">
          <a:xfrm>
            <a:off x="155575" y="-17907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http://img2.rajce.idnes.cz/d0203/5/5841/5841148_a9bcbdb0e8b6514787cfa242a332f354/images/Stedry_vecer_2011-pokacovani_001.jpg"/>
          <p:cNvSpPr>
            <a:spLocks noChangeAspect="1" noChangeArrowheads="1"/>
          </p:cNvSpPr>
          <p:nvPr/>
        </p:nvSpPr>
        <p:spPr bwMode="auto">
          <a:xfrm>
            <a:off x="307975" y="-1638300"/>
            <a:ext cx="499110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6" descr="data:image/jpeg;base64,/9j/4AAQSkZJRgABAQAAAQABAAD/2wCEAAkGBxQSEhUUEhQVFBQVFBQVFBQXFBcUFBQVFBQWFhcUFRQYHCggGBwlHBQUITEhJSksLi4uFx8zODMsNygtLiwBCgoKDg0OGhAQGiwkHyQsLCwsLCwsLCwsLCwsLCwsLCwsLCwsLCwsLCwsLCwsLCwsLCwsLCwsLCwsLCwsLCwsLP/AABEIAO4A1AMBEQACEQEDEQH/xAAcAAABBQEBAQAAAAAAAAAAAAABAAIDBAUHBgj/xABCEAACAQIEBAMFBgQDBwUBAAABAgADEQQSITEFBkFREyJhMkJxgZEHI1KhwdEUYrHwcoLhJDNDY5LC8RZzg6LSFf/EABoBAQADAQEBAAAAAAAAAAAAAAABAgMEBQb/xAA2EQACAgEDAgMFBQgDAQAAAAAAAQIRAwQSITFBE1FhBRQicZEyQoGh8AYWUlOxwdHhFSPxQ//aAAwDAQACEQMRAD8A96FnCajgskgcBIJDlgBywAhYAbQA2kgVoArQBZYAbSAK0kFbF42nSy+IwXM6ot+rNoBIsFgGBYbQBWkgFoAssABEABWADLBAMsAFpIGlYA0rABaATASCQhYA7LADaCA2gBtIJDlgByyQK0AOWQQK0AYXF7XF+1xf6RYI61UASGyTm/MVc4t7gnw1LLS/mIVr1PhcWE55ZOTtxYqjb6npuUeLmrTCufvE8rg73Gl/nN07RySjtdHpVaWsrY8QA2kkAywAFYACsAGWSAWgAywBpWAArAG5YBNaQSECCAgQSOyyCB2WAHLBIcsAOWSBWkAWWSCOoYIOafaBwZ/F/iaYuwADi3tKOvxA6+kirVMbnB7l+JkcOqGsgKO7D36DVHsdNgf0M5Z7lwehj2SW6i7UxQVkDK1PLm0b2QLWFiND1lDWqTIcS4JNQBlsP95c0vpbUy3yM6v7RiUWq4qplVmyA6nM2vpqSZ1YsfdnJmypfDFHYuX0ZaSIRYKoUDXYC253l5JGKNYCVJDlkkCywAZYAMskgGWCRtoALQBpEAFpJBIFlSR4WQAhZIHAQA2gBywSG0ECtADlgCtAGskAzuIYYMpBEgg5vhcKtOpiGT2TUyKB1Zfay+ubSc+aVyo7dLGoWajUgaZVrEsLH0uOkxo6d3kYeJpM1B6bXLL16Mvun8vyl4umUnzyb3IPDE8JXA3/AK9fznobvhR5bjUnZ76lTtMyxMFgBywAWkkAtABlgkGWADLBACsAaRJA20AkAlSRwEAcBACBADaAECAG0AIEAIEAVpJA1pAPPczcUFFLDWo1xTXubbnso3JlJSpWXhBzlSPGU6i4ekviHYHIvvMx9pz8f6fGc0McssrOrUaiGmhT/BGJW4vUL5r6DZfdt29fjPQWGKVHgS1uVz33+BqjEBgrjbZh2B6H4H9ZxTxuLPd0+ojljx+maXKGKFGs9E6K5zU/UncD6X+s2xO0Zaj4ZL1Oh0jeXMSUCAG0kCtAARABaAC0AFoA0iSBpEAbaASgSCQgSCBwEAIEAIEAcBBIbQBWgCtJIEYBi8x8cp4WnnfUnREHtO3Yfv0kVZTJkUFbOZ4vjJZvEc56re0tvImvlpg/hHUdT1lHgc5W+hWHtFYsdJXJ/RGTicQ1Rizm7H8vQDtOqMVFUjysmWWSW6TtkeQ2vY2va9tL72vLmZLhqxQ+h0I7iUnBTVG+nzywz3IvcRbNRQq1mRwabDQjQkX9R+gnPgg4zaZ6PtDPHJihOD7nuuSeZhiVyVPLWQeYdGH41/XtLyjRTT5/EVPqewQyDpH2gCIgAtJArSAArJA0iAAiANtAGkQCQCQAgQBwEAIEAIEAIEANoArQBGAZPH+M08LSNSofRVHtOx2VR1MdSmTIoRtnKOI45sS5qVWtVJKou6oOiLba/VjMZZJQl04Jjpsepx7t1S/oZtaiynzC36/CdWPJGatHlZ9PPC6l+BGJoYG3RQNw+odcyYlCBfS1Sna5H+Uydqu+5on/ANTXqYwEkxHQRYaVVqbrUpnLUTUH9D3EiUbRaE3F2jrHKPMaYunf2ai2FROoPcdwehnO40exgzLJG+56UQbhtAFaAK0AbaAK0AaRAARAGESQSASoCBJAQIAbQB1oAQJAFaAKAZnG+LU8NTNSobAbD3mPRVHUmPQpOagrZyHjnF6mIq+JU0OyJfy0lPbux6maRieVlyucrZktiQhFyQSdPj66/wB3kZHDpI7NBo9TlUsmH7v5+i8+C6+LDKFdVIBJGhGW/QFbm05MmnlD4oHdpvaEM1Y81X5sOIwo9qndlOwsbjTU/UH8pph1PbIc2t9n1UsCtehNSxwXDVKFmu9Wm5NhYeGHGU6394HbpOvdLsjhjHCsTUp0/Ku/zuijaXOMs/wnlDFgLqWVdSSFNjtoOv8A0n5xaNVibjaa6N/KisRJMi7wnxVqNVw5s9Km1Q9mRbZlI6jWUnXc1xSlF3HtydU5W5hTF08y6ONHQ7q37djMmqPWw5VkjaN8SDYdaAAiAC0AEAaRJACIALQQOAkEhgBAgDrQA2gBtIAjAMzjXFqeGpmpVawGw3LHoqjqTIVlJzUFbOVcXx1XF+JXcgeGVFOjv4auSM3qdNW9RNYrmjzMs5ZE5eXb5mCTNaOUrYjChyCSQR2P9ZnKCl1PQ0ftLNpF/wBdefN8Pz6r87LIE0So4Jycm2+5Zw+IK6HVe2l7C5sPmbzDJgUna6nXp9bLGtj+yWGNOpY+x+tpzp5cV90eg1p9Ul2f06eZFWwTqbEdL/ITohqYSXU8/L7PzQdVaIqT2vr7pA0vvpb00Jm5yJuN8L8V/TyZGTLFDW5YUGuVNrNRxAPXahUYEeoKgxV9TbBJqVLumijgcZUoVBWonKw3HRl/C3eVlGymLK4StHXOWOYqeLp5l0caPTPtKf1HYzBqj2cWZZFaN4GQajrQAEQBtpJILQQNIgAtACBIJHWgDgIAQIA60ECgGVx3jFPC0zUqHTZVHtO3RVHUyOpWc1BWzknHeMVMRU8SruL+HTGq0gf6t6zSMDys2Zzdv/wfy858LGjvhbn4irTtp13M2RSFtS+RhyDIkFI9ATa3TqdpHAadWNliAyAQDGDNk0vci99bgXtaZeJcttHtS9lKOiWp3/F1r0+fmaeExpQ9x2uem30meTSxlyuDmwe0pwW2fKDUam2wIb5Af1me3Ni5XKOhT0mpdS4fnRB4Q08wv2273v2sLfWaLVr7yoyl7Kk+cclIt8IxnguXsWBp1UtsfvKbJf0sTf5TdZE1ceTmx4XjyNZXt69m/wChTmqOOSSdRdokweJqUKgq0Wyuv0YdVYdRKSjZbHlcHaOs8q8y08YmnlqLbxKZ3U9x3X1mDVHsYc0ci46nolMG4+ANIgDSIA0wAWgBAkEhAkAeBJICBBITAMjmHjlPC089Q6nREHtO3YD9ekjqZ5Mixq2cg4zxxsRUNSoyl9Qig+WkvZfXuZrGJ5OXLKbtmYTeaGALnUXNjuLmx+PeVcE3bOnHq82ODhCVL5L+vUQljmJadQ6W3zBtCQbj4EfvKtdy+OTUlzSteq+ddxtpZFX162IQV4CtIXzZRfvb9ZO008Sbjst15c0GDMIggd/euo+krLHGXY2hnnBqmR4TH1C7Bh5QNFZLC9+nffpONYG+io+l1eq00McNs1O+H9P0i4uQ6ai4+Ouun/gS+7NDl8nl7NJme2L2sjZbTpx5YzVo8/Pp54XUunZgpYhqLrVpNkqLsehHYjqPSS9suhRb8Ur6M6zyhzMmMT8NVQPETt/MvdTMGqPXwZ1kXqemWDcREABEAaRAG2gBEgkdaAOggMAY8EnM/tC5UfEVfFWrVvYDJcFAB+EWuJMWYZcKk7Zz7E8o4hdifp/pNODHwERYOk6Eq+43+clHDmgoyouBPpLGIGMEWaPCOC1sSbUlNswUuQQik7AkA6+gBPpJUbNceKU3wdD4R9mtIAGuxdr665UsDtlHm7j2h8IuKO6GjivtcnpP/TlClTbwqFInKdCFQHTbxMjONvWFPk6VihFcIy+F8USrTwzml4bYqlVbPlqVKNMU7sFcggDQk5jbb100apv0CrgdwDAYfiOEp13w6rmDLlKj3HKXDgByDluDfrKzk4uirxwmuUZXGPs2S2ag5Q63Bu6dentL0G7fCQpJnPk0UX9l0eE4rwathz96hAJIDi5RipsbN/ZlmqPPyYpw+0ilIM6AYC68EPFnamlwfOTa3UfH1tPPbhOe2KPocMM2LEp5Xx5dzJwfCMTU1G3TsJ0RxqPQyzPxUk+x67lTlzE06yVPFZCp6KDcdVN+hlzKOBRlaO1YZriZHYT2gAMAaRAG2kgQlQOEkDhADAAwkAr1sODvIoWeQ5w4jTwyWADVn0pp/wB7dlEKNsxzZljXqcxrVNTc5mJzM34m9PSdEVR485OTtjKl+u/76yRKEo9VR6nkvlBsURUqaUgbgajxLGx16LoRfvoPS3RWzo0+n3/E+h1apwylTw7oqhVCNot0A8vuhT5Rp0363Osqpts9NRSVI8RjADy0jG9xhqZ9o7s6g7e1ud5qn/2lfunQ8Rm8M5BmbLYC9hci2p6CYfeL9jyOH5exgwOHw4OHDUUIqU6gNWjXOa6g7ELvuN/hebeJDc2Vp1R6bgVKqtFRXFNamt0pkmmg6KpbUiw/M20mWRpvgsuhj/aCAKFJrXIxeFHXZqygy+F8v5FZrg3OI8Np11K1FDA7g7HS2vqOh3HQykZtEygpKmci5t5WbCNmBvRJ0Y/8MnZXPbQ2PW3QgiXlJKO5Hl5NI1NKL4fn2+ZgqwADL5+52AB20Otzb9fjwyyyzPZHg9HHpIaOLy5fi8vIrYinnGt7973sf02nTiwqC4PO1Otnnnb4XZHuOQcVTqg0nAWqm4/Ev41/XtIkmdmmzKap9T3+HwSjYSh1F6mloJH2gDTAAZIGwBCQAiAOgBkABMkHnuaeYkwtO/tVG0p0xux7nso6mErMc2ZY1fc5FxHGvUd3ds1R/bboB0RR0Am0YnkZMjlK2ZldSVYKbEg2PrbQ3h8otgyRx5Iyl0TL/I/Lj4jEZXzGn5fEsbkLewAJ2JJt6XJ6GVxY2uWezr9Xi10lGCfDtt/KqR2fCcao4epVwzI1MYbDDEO5yBPCBKjIFJNgFbcDbuZrKLlyiqqKos0uJ08Sww9VHpmrhxXVfEKlqTHKylkIIZbrcA28wsTrI27fiRN3wPflfCnDjCmm38OAAKXjVstgbge3ewIBttI8WV2TSNahRCKFF7AWF2Zj82Ykn5mUbt2SPkAUApcT4TSxAArKXCsGAzuoDKbhrKRqOhlozcehDVlxFsANdO5JPzJ1Mr1JPK8U49QrJSRgGo4pnpLUVlIDKLlKgI8l7aG5INr2nRHG4mUqkqZynjnDzh6zIb2GqFrglDsbHba1vSV8OMXaR5WpeRPZJ8LoUbyTmHUazI61KZy1EN1b9D3HS0hqy8JuLtHXeUOZExdO/s1FsKidj3HdT0MwkqPZw5lkjfc9MrSDcdIJAZIGmSBsgCEgDoAoAC0EGHzNzAmEp5m8ztpTpjdz+gHUxV8GeXKscbZyHifEXq1GqVGzVG0J6KOiL2Am0Y0eNkyubtiwOBWoFBYhnYpTsLjMFJ85Olum9xe9jLNl8encoqW5Lr1fkr/MziLQYHYPsu4UKeHFQg5n85PQg6Jb4Jr/APIZM3So9bSQ2wvzIeYeC1cTisaER1Wvw4YanVK2Q1g7sAeoXzDW1peEkor5m7TbKfFxjMPiU4hSovWpUMGErYd2COucg1f4fy+YqKSkgkg5jlPaH0qye5f5O+1TB8RrjD01rUqrKSgqqgD5RdlUqx1ABOttAZk4cFrPdShIM4vbra/yP/iRauhXFhkgixWJSkjPUZURQSzsQqqB1JOgkpX0B5LC8+LjKhpcMpNiSps+Ia9LC0v8VQjM57Kqm/cDWXUPMizK4TgsYcVSbF4MPUz5qdem6/w1CmxzVB/Dt/u2tfzauWt5rTZtbXyZ9x32qcMGQVgDdSLnoEY2b4ecqf8AOZSDuJza3Hcd3kcyuOpAHUnYa76R0PNhCWSSjHqwJUB1UgjuNRCYyY5Y5bZLktYDHvQqLWpGzr06OvVW7iRJWTiyuErR2TlvjqYqkKifBlO6MN1Mwao9rHkWSNo2w0g1DBI0yQCAASoDJACZBBi8x8eTC0876sdEQe07dh6dz0gzy5Y41bOTcxY5qlZnZ87FV11CoCoJRAdgCSPzmmJWraPK1MnvaZkXmpzkuDIDrmtbML3va19b21kPlUa6eWzLGV1z1q6/Bjmw5LEj2SxynuL6WHzEynmjF138jpw6PJnk5fd55O6cNx1KhTo0iWLsrZECMahSiMpbIBcAKEFz1IG5E2lFyZ6EaSo18JiUqotSmwZHAZWGxB2MyaadMsPdLixhOmDmlH7JKOHrnEYSrVo1Qxakbq6USbggIR5lIJBBOx3E2Uo9yHZ6Xh3NDU6i4fiKLQrMQtOsD/suJPam51pv/wAt9exaUePugmegVx4rC4vlXTruf3EwX238jR/YRj8S5oUO1HCocXiF0anTIFOkf+fXPlpfDVuymbKHmUMDGcm1cewfilY1VBuuDoFqeFT/ABt7dVv5jb4WmipEWev4VwqnQpinSRadNfZRFCqL6kgDqZSU12IplrE4hKS5nIUXVfizMFVQOpJIAHUmUScnwW6HneZ8TSxOExAptmNPxadRcpDK60y4RlIuPMKZ22sb2msItPkzypSg0cNxVEVFKkkbH6G+xkSVnk6bUSwZFOKv5jcDhhTXKDfW506+g6bRGNIvq9U9Rk3tV6IsXknKa/DeIPgalOrTbMKlNXqIDoykny/4gB8iSJnalfo6OjHOWFp+aOv8G4qmIprUpm6sPmD1BHQiUPXhNTVo0wYLhgDTBI0SoETBBlcf40mFpGpUPoqj2nboqiCk8ihG2cc41xepXqGpUN3Oij3aa9FX95rGKR5GTJLJLkj4y16gY7tTpE/4hTVT+amWU1LoTqNPkxNOaqynTpltugv6ASs8kYq5MpiwTyvbBWSAAC+97i7aW6Bgu5/vScs8uSfEEevh0mnwfFnd/wBP9kmHr3dNbDMgJsNgw17TTFp6lcjHL7Q3tRgqXH6R13E0hTxmGriqudcLiUbxAVRqYqU2aoKirlDhrHLpmBO1p29U16m/kaHIGBehgKCVLhrO5VhZlFSo1QKw6EBhcdDeZZXci0eh6GZlhQClxjh6V6TU6qLURhYqyhgfiDLRdEcHCxwLH+PSwz06y00qurVBWqDNSuM16gbMVZMi2v7um1zWMG5tl5SW07hwnhyUqS06aJTpqNERQqj5CazlTMlyaAFplZagwSY/NTIKID0RXDVqKhCVCqxqDLUJbQZTY+psOs0xXu4Ky6Hl+Hh6Z4nSZ1ZBVVxiioBepVpFqlN7HKSgCqLWtcC02fNMo+5ydTKHhDg0ECvIJNXj4yrhbAD/AGSm1hbUs1Q3Pxk0a5LqHyDyxzC2Dq5hc0mI8VP+9f5h+cpKNl8Gd45eh2jh2OSqiujBlYXBGxBmR7EZKStFy8FhQSMkAY5kA5Vz9wPF1qxqGuuQXFOmEbyL8b7nqZaJy5cO922eGqcDxI7H5f6zQx92iV34diF6CKD06fVlnC4hyhVywy9L7C+lvS/fvOWUIeJczrjPNHDtwLp9f9j67NlJXU28t+vwnQklH4Tz8Ut+ePvDpevT/wAsiwlWo1y++lj1NtOuuwEY3LudftdaVTj4FX323Xp6fQ+i+WsaK+HR7hiwDG3QuA9rXNiM9vlL5OGa45KUUyyeK0swTOLl/DBscpqAX8PPbLm0PlvfQyuyVWXtF2VJFAFBBA1AFiSO36yyk0GicCVAoJFAKa8RpNUalcZw2QqfeJprUNh7wyutztrL7WlZFmHz9jBQwVTLYeRlA29v7qwA/wDcJ/ymWx8ttmOee2DZwy8k8QcGgUR16+UXhloq3wUDxR2OzNbQdbDsJRJLod84ZckUpdvRf2HpiKp9xvoJNmXurPbfZ5x6vQqCm1GqaLnWylvDY++AOncfP4w1ZvgjPG6fKOx02uJmd5JBJGJAGsIBTxWDDbyoM+pwhewi2RSMLmGjSw9JqjgWGgHVmOyj4yVbZTJOMIuTOZYnUkt7TasBsL+6JttTXJ4/jzUtydP0GBiL5dBawUjMBvqCdRqZzeBKPMWeqvaeLLHZnha/P5kaPYAVDlY2t+E39f8ASWWdp1JET9mY8sN+nlfo+v6/A6t9lHGhkbDuwBQ2UHcq7Ei1zrZy40/Gs6eJxtGOlk43jkqaKVDC10ehXpN4mFrcTYvgX8z0arV6i+IjjW6kNUKHQetrzfjp6dToOrCcZoKCRQBvX6frBDHQSKAAmCDm1DEVE46meiPFfB1M6pWptYPiKYWoxbKbKtMLYAny6A6zpaThw+CncyftW40KlVaK2IWzkg66ghFPbQs/wde0r0jRw63J91HhaJGYZvZuL97dZU89VfJKSrKSAFykWtm1DX01uDa3x+PQvI1kouLcVXPnzXlX9ypWpA2J1AIuPSSRjntkmz3vL/L1N0VgAQQCD3vMnJo9mCUlZ6Clywn4ZXey+xGlguCKmoFpKkxsRv0EsILEsAYJADAGtBBVxldUUsxAUAkk7ADcmA3StnHeaOPnE1c+1Nbiih696jDuf76zSMa5PH1GZ5H6HnybyxganC3+4xflU/d0vMb3X75QAtupJ/8ArKSg3JNPhGuNxUJ314MokdpMopqiuLJLHNSXYu8D4lUw2ISrTNwjG9In20fRkzH0P1trMEnhprp3Paw62Gpk45ElLs/7HeuXuJ0cSgq0yrMRZmyhXuALq/ZhpcfDoRN27jcehZxcXtfUt8V8XwXGHyCsVtTL3yKx0DNbUgb262kRq+QzH5Xr416lYYqphnSmQg8CnUQeJuwZnY3ygrt1YjcS81FJUiLZ6O8yJsaNz8v1khjpAPH88c0VcG9NadXA0w6kn+KqVEJOaw8PwwbjuTtp3m2OCkuSG2eqwVQtTRiysSiksnsMSASyanynp6TOXUHnOdOO0cLTLWQ1NLKQMzn8IO4Hc9BpuRNYJ9WZZsihG2cOxFYu7O2rMxZiBa5Y3OgkN2zxZScm2xkEEyVwKbJY3Zka99LKG0t11Ya+nrBdSqLj5/rqRK0FT2fIHGhTcUHPlY/dk9G6p89x63lJRO7SZ6exnU6NpnR6VlhVgDgJIFBJFeQA3gEVSpAOXc+8y+Kxo0z90h+8I/4jj3B/KOvr8JaK7nm6rPb2RPDuxJuf7Hp6TQ4aG3gUXsHXVaNdSbFxTCjuVqBjf5A/ORurijfHi3Y5S3JdOr5/BdykZJgIQQuDX5f49VwlTOjEqSC6ZrB8u1z0I/EPgbi4NEtn2fod2HVvpkfHn3Ov8I5wp4qk3hOi1yjZEdrWbKxXxAAbDS5YXFgeukuopu1+J3xmmrNHlDhb4XB0qVRg9QAtVdSSHq1GLu9yATdmJvIySTlwWSNcmURBzLgXMDVkweJr+Iv8RxCogdHykEmslKg1MrY0bKAdQcy5ut507atLyIs6dOUuee41gKrVKznLVovhvCWg/hpTFQs13quylrEFRpe3m8p0m0Gqr1Ks89V5ko8LwdDDLU8apToqgKmzMVAF7a+GpJOp1sNAdxZpXuZjlzxxrnqct4txarianiVWzHYDZVHZR0G59SSTrKt2eVkySm7YuC0Q9ekjDMGqKCtwMwv7Nzprt85WV066jHFSmkyDEWzNYWGZrDsLnSSVkuWQPiEBszWJ2Hf9ockjp0+jyZ03Dt69SQGLOdxadNDke3W2xB7EbESSp13kfmH+Ip5XP3qWDjv2YehmclR6+nzeJH1PXo0qdJJABBJETIBGzWgHh+fuZ/CU0KTWqMPOw/4aHt/Men/iSlZx6rPtW2PU5XUqX9ANh2mh5pc4wLVMoXLlSmMubNbyBjdrDW7E7dZWEWlyaZqUqj5IqCXMRxMATC1rkai4AIJ3I1A2Oh3g0limlbTobeDMs4bDhhmZ1Rcyrc6m565RrYC5uO0Fowvul068fqiJajI11YqynRlYggjqrDWLroQpOL4Z6rgn2iYqhYPlrKCSb+Sob3uCwBU77lSdN5LlfVHZj1jS+I9hhvtUoW86VASbABA3bcq1+p93pKNwXmdsMsZLhozE5p4apUqKmShWqYijRKuKYr1AxZh93fQu5AJsC5tsLS9Tj8+p0LT5H0X5oucQ+1Wmt/Dpu+m9lpi+48xZtLfyxHw30dnHmz+E6af69TxvGOe8XXtZvCAFsyXzm41859k6e4Fl93kcU9XOXTg8uW+p39T3MrdnMw3kA0OX6gXE0GNrLWpMbmwAVwSSewtf5SbS6muGDnNRirZXxelR7G4ztY9CLmxi0+hGSEoScZcMo18KrkE3uP0N9fnKyimdmk9o5dMmoU+/JOosAO0lcHHkm5zc5dW7+pdw+EDUatQm3hmmFH4i51+g/qJDlUkvMhQbi59kP4PxN8PVWom67joy9VMu+Rjm8ctyO2cD4qmIpLUQ3DD5g9QfUTJqj2YTU4po1laQXHQSQM0gHnObOYFwtK+hqNcU17nuf5R1kpWY5sqxxvucYxeKaoxZjmLMWYndies0PIbbdsiRbkDTU9dB8zHTlkxg5yUV1Zd41UDYisykMpqOVI2K5jYj5WhNPoaajHLHNqXUqSTnA23y0lWrRrgmseSM5K0mm150UMLhCrljoOguTfT8tbykYvi+x7Ov9p4csZxxJ/E118lT+t2XyZqeCT4BlFRC5yqGW5sTYX3sNT8BILQ27lf+SKo92J7kn6mSVfWxsEAkEizW2kOKfUvHJOP2W0Op1yPpbp8jr1mU8N8rqdmHXSjUciuKKdSvULgG+TMCQLW6XIF7A2uJC3R9T1YvQ5NPy4xbtvzX67F/+GJuVGnqRexIA667jaI5o9JcM8rL7PmnuxfFH0ImUjcft9ZtFp8o4545QdSVDc0kqlQ68EivJIDeAa1OpbAOL+1ik0vp5KLHb/N+Usuhf/5v5/2Mm8goeo5M5hOGqWY/dORm/kbYP8O8iSs302bY6fQ7DhqwYAiZHrIsXgkyuM8TTD0mq1TlRBcnv0AHqTYSBKSirZwzj3MBxVVqjHfRRfRVGyj9T1miVHk5HLJLczOFUd5JlTJVYd4IaCD8JJWh2aANkABkgV4ALyAK8kCzSAC8kgUgkUECgBR7EEbjXv8AkZWUIyXJvhzZMTuDodTrEG4Yg3BGt163up06zGWBfdPQx+05Uo5YpoKlT7XlsD5gSwPqVsSOkq8mSHVGq0mlzt+FJp+vcCITexBsLkA6j5ddpqs8H6HNk9l548pXXkAt3mqd9Dz5QcXTVCzSSCTxWtluct726X7yKV2a+NNQ8Pt8l/Xr+YyWMQo0mxR0j7O+ZL2w9Q6gfdMfeUe4fUf0+EpJdzv0ma/gkdFVpmd5Q4hhlqKVdQwPRgCPoZFktWeH4xyjSc6U0HwQD+gkqRR40+xg1uR16L9NJO5FPCXkVKnJB6ZvrJtEPCvIrvya42LRaK+DHyIH5Tqj3mix7vEr1eXay7E/SSV92iUXp1KZs4+BmWTK4Ho6H2Jj1d/G1XahwqDrf6D95T3leR1v9kpdsv5f7HF17n6D9495XkV/dPJ/NX0/2AuPX6D9495XkR+6WX+avo/8gDj1+g/ePeV5Efulm/mL6P8AyHOPX6D9495j5Bfslm75F9GDOPX6f6x7zHyD/ZLN/MX0YSw9foP3j3mPkR+6Wf8AmL6MTMPX6D/9R7zHyJf7J510yL6Mbm+P0H7x7zHyH7qZ/wCZH8xZ/j9B+8n3mPkV/dXUfxx/MRcf2JPvEGZT/ZjVx5Ti/qv7EFMu5uikdJMscZ8mWN6jSN4206/EuDAYphbp8B9Yjh2u0WzZlmjU4r5kycCxBmvJ5/u0SZeXK596SPdokq8rVj7xgn3eHkWaPJzndm/v5SCfAj5G5wfktVZWLVQQQQQ1iCNiNJYeBHyOoYe+USlHSiQrKUWIHw4MiiSI4MdpFAacAO0UBh4eO0UCNuHDtHJJXr8MHaOSeDxXPHBrUS4GqEN8tj+Rv8plkto9P2Vl8PUL14/wc+Gu05j6/r0FlgUwwWFAFeBYryCbFJIsF4IsBMEMIgIKJmYIN2IH1l4RtnPq86xYpS9Do3L3ARYaTv6HwTe52z1NHgi9hK7mKRaXhC9h9Itk0iQcLHaOSKHDho7RyKJF4eO0cgsUsIBJBaVJIFIAbQA2gCywBFYJGlIBHUpSCTJ4pgg6kMAQQQQRcEHoZVospNco5FzfwQYdwyDKjG1hsDuLD4X+kwyxrk+i9j6qU7xzdtcowE9Zie67Fv2/pBD4aFb+/nA3XQ636+ulhIG7kANvWCzfAh/fpJK30AB/d4J3IRgnchEyCXwj1XJvCM1nI1bW/YdLf31nfhglGz4z2pqZZM7inwjqnC8EFAl2ecjXSlIBJ4cAWWCBZJNEBywAWgCtAI7wSESAEQSOgCgCgDWgFWukgk8Xzxw3xKD2GoGYfFdf3HzmWRcHboM3hZ4y7dPqcmBnKfavkRI6fnBR8hUj+/jeBtYs39flrAUX3BBeuBExZVx5sBgjaxAwNnNhSmXZVG7EAfPrLQVujPVZVjxOT7I69ytggqiw0AAHwnodEfBtuTbfc9nh0sJALIggMEAkgUAEAUAUAgvIJHAwAq0AcJADeCRCAAwCKoIBlcQoZgZVolM43xblmvSdrKGTMcpDe7fS4+Ew8Fs+lx+2sSilJOzHfC1BvTb8pHgyN17X077jCjD3G+hkeFI0XtTT/wASB5vwt/0mR4Ui3/J6f+JAzH8Lf9JjwpE/8lg/iX1CCfwt9DHhSI/5PT/xIcEf8DfST4Mir9radfeJEwtU7U2/KT4Eij9s6ddz0HLHAapqh6iWABsLgm50vp6Xm2LC4u2eX7S9pwz49mM6xwfC5VE2Z4iNumJBJJBArySBQAXgAJgCvABeAQXkFg3gDgYIHXgBvAFADIJGMIBDVSQDKxuBVtxIBkVeCp2EncxRWbgNON42kZ4BTk7iKB//AAKcbhtHDgFONw2ki8CSNw2lqjwVB0jcTRqYTh6iW3MjajXoU7SLJLCwB0kgUEAcwAEwAQBXgDCYB//Z"/>
          <p:cNvSpPr>
            <a:spLocks noChangeAspect="1" noChangeArrowheads="1"/>
          </p:cNvSpPr>
          <p:nvPr/>
        </p:nvSpPr>
        <p:spPr bwMode="auto">
          <a:xfrm>
            <a:off x="155575" y="-1790700"/>
            <a:ext cx="33337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7415" name="Picture 7" descr="C:\Users\Jan\Desktop\hodiny.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12487" y="3600991"/>
            <a:ext cx="2332060" cy="2617737"/>
          </a:xfrm>
          <a:prstGeom prst="rect">
            <a:avLst/>
          </a:prstGeom>
          <a:noFill/>
          <a:extLst>
            <a:ext uri="{909E8E84-426E-40DD-AFC4-6F175D3DCCD1}">
              <a14:hiddenFill xmlns:a14="http://schemas.microsoft.com/office/drawing/2010/main">
                <a:solidFill>
                  <a:srgbClr val="FFFFFF"/>
                </a:solidFill>
              </a14:hiddenFill>
            </a:ext>
          </a:extLst>
        </p:spPr>
      </p:pic>
      <p:sp>
        <p:nvSpPr>
          <p:cNvPr id="9" name="Šipka dolů 8"/>
          <p:cNvSpPr/>
          <p:nvPr/>
        </p:nvSpPr>
        <p:spPr>
          <a:xfrm>
            <a:off x="312771" y="1373505"/>
            <a:ext cx="798930" cy="2704699"/>
          </a:xfrm>
          <a:prstGeom prst="downArrow">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5653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9552" y="465169"/>
            <a:ext cx="6870733" cy="400110"/>
          </a:xfrm>
          <a:prstGeom prst="rect">
            <a:avLst/>
          </a:prstGeom>
          <a:noFill/>
        </p:spPr>
        <p:txBody>
          <a:bodyPr wrap="square" rtlCol="0">
            <a:spAutoFit/>
          </a:bodyPr>
          <a:lstStyle/>
          <a:p>
            <a:r>
              <a:rPr lang="sk-SK" sz="2000" b="1" dirty="0" smtClean="0">
                <a:solidFill>
                  <a:schemeClr val="tx1">
                    <a:lumMod val="75000"/>
                    <a:lumOff val="25000"/>
                  </a:schemeClr>
                </a:solidFill>
                <a:latin typeface="Arial Narrow" panose="020B0606020202030204" pitchFamily="34" charset="0"/>
                <a:cs typeface="Helvetica"/>
              </a:rPr>
              <a:t>To je všetko, ďakujeme</a:t>
            </a:r>
            <a:r>
              <a:rPr lang="cs-CZ" sz="2000" b="1" dirty="0" smtClean="0">
                <a:solidFill>
                  <a:schemeClr val="tx1">
                    <a:lumMod val="75000"/>
                    <a:lumOff val="25000"/>
                  </a:schemeClr>
                </a:solidFill>
                <a:latin typeface="Arial Narrow" panose="020B0606020202030204" pitchFamily="34" charset="0"/>
                <a:cs typeface="Helvetica"/>
              </a:rPr>
              <a:t>!</a:t>
            </a:r>
            <a:endParaRPr lang="cs-CZ" sz="2000" b="1" dirty="0">
              <a:solidFill>
                <a:schemeClr val="tx1">
                  <a:lumMod val="75000"/>
                  <a:lumOff val="25000"/>
                </a:schemeClr>
              </a:solidFill>
              <a:latin typeface="Arial Narrow" panose="020B0606020202030204" pitchFamily="34" charset="0"/>
              <a:cs typeface="Helvetica"/>
            </a:endParaRPr>
          </a:p>
        </p:txBody>
      </p:sp>
      <p:sp>
        <p:nvSpPr>
          <p:cNvPr id="20" name="Content Placeholder 1"/>
          <p:cNvSpPr>
            <a:spLocks noGrp="1"/>
          </p:cNvSpPr>
          <p:nvPr>
            <p:ph idx="1"/>
          </p:nvPr>
        </p:nvSpPr>
        <p:spPr>
          <a:xfrm>
            <a:off x="539552" y="1040142"/>
            <a:ext cx="8208912" cy="2704854"/>
          </a:xfrm>
        </p:spPr>
        <p:txBody>
          <a:bodyPr>
            <a:noAutofit/>
          </a:bodyPr>
          <a:lstStyle/>
          <a:p>
            <a:r>
              <a:rPr lang="sk-SK" sz="1800" b="1" dirty="0" smtClean="0">
                <a:solidFill>
                  <a:schemeClr val="tx1">
                    <a:lumMod val="75000"/>
                    <a:lumOff val="25000"/>
                  </a:schemeClr>
                </a:solidFill>
                <a:latin typeface="Arial Narrow" panose="020B0606020202030204" pitchFamily="34" charset="0"/>
              </a:rPr>
              <a:t>O </a:t>
            </a:r>
            <a:r>
              <a:rPr lang="sk-SK" sz="1800" b="1" dirty="0" err="1" smtClean="0">
                <a:solidFill>
                  <a:schemeClr val="tx1">
                    <a:lumMod val="75000"/>
                    <a:lumOff val="25000"/>
                  </a:schemeClr>
                </a:solidFill>
                <a:latin typeface="Arial Narrow" panose="020B0606020202030204" pitchFamily="34" charset="0"/>
              </a:rPr>
              <a:t>Perfect</a:t>
            </a:r>
            <a:r>
              <a:rPr lang="sk-SK" sz="1800" b="1" dirty="0" smtClean="0">
                <a:solidFill>
                  <a:schemeClr val="tx1">
                    <a:lumMod val="75000"/>
                    <a:lumOff val="25000"/>
                  </a:schemeClr>
                </a:solidFill>
                <a:latin typeface="Arial Narrow" panose="020B0606020202030204" pitchFamily="34" charset="0"/>
              </a:rPr>
              <a:t> </a:t>
            </a:r>
            <a:r>
              <a:rPr lang="sk-SK" sz="1800" b="1" dirty="0" err="1" smtClean="0">
                <a:solidFill>
                  <a:schemeClr val="tx1">
                    <a:lumMod val="75000"/>
                    <a:lumOff val="25000"/>
                  </a:schemeClr>
                </a:solidFill>
                <a:latin typeface="Arial Narrow" panose="020B0606020202030204" pitchFamily="34" charset="0"/>
              </a:rPr>
              <a:t>Crowd</a:t>
            </a:r>
            <a:endParaRPr lang="sk-SK" sz="1800" b="1" dirty="0" smtClean="0">
              <a:solidFill>
                <a:schemeClr val="tx1">
                  <a:lumMod val="75000"/>
                  <a:lumOff val="25000"/>
                </a:schemeClr>
              </a:solidFill>
              <a:latin typeface="Arial Narrow" panose="020B0606020202030204" pitchFamily="34" charset="0"/>
            </a:endParaRPr>
          </a:p>
          <a:p>
            <a:pPr algn="just"/>
            <a:r>
              <a:rPr lang="sk-SK" sz="1800" dirty="0" err="1" smtClean="0">
                <a:solidFill>
                  <a:schemeClr val="tx1">
                    <a:lumMod val="75000"/>
                    <a:lumOff val="25000"/>
                  </a:schemeClr>
                </a:solidFill>
                <a:latin typeface="Arial Narrow" panose="020B0606020202030204" pitchFamily="34" charset="0"/>
              </a:rPr>
              <a:t>Perfect</a:t>
            </a:r>
            <a:r>
              <a:rPr lang="sk-SK" sz="1800" dirty="0" smtClean="0">
                <a:solidFill>
                  <a:schemeClr val="tx1">
                    <a:lumMod val="75000"/>
                    <a:lumOff val="25000"/>
                  </a:schemeClr>
                </a:solidFill>
                <a:latin typeface="Arial Narrow" panose="020B0606020202030204" pitchFamily="34" charset="0"/>
              </a:rPr>
              <a:t> </a:t>
            </a:r>
            <a:r>
              <a:rPr lang="sk-SK" sz="1800" dirty="0" err="1" smtClean="0">
                <a:solidFill>
                  <a:schemeClr val="tx1">
                    <a:lumMod val="75000"/>
                    <a:lumOff val="25000"/>
                  </a:schemeClr>
                </a:solidFill>
                <a:latin typeface="Arial Narrow" panose="020B0606020202030204" pitchFamily="34" charset="0"/>
              </a:rPr>
              <a:t>Crowd</a:t>
            </a:r>
            <a:r>
              <a:rPr lang="sk-SK" sz="1800" dirty="0" smtClean="0">
                <a:solidFill>
                  <a:schemeClr val="tx1">
                    <a:lumMod val="75000"/>
                    <a:lumOff val="25000"/>
                  </a:schemeClr>
                </a:solidFill>
                <a:latin typeface="Arial Narrow" panose="020B0606020202030204" pitchFamily="34" charset="0"/>
              </a:rPr>
              <a:t> je výskumná agentúra zložená z výskumníkov, sociológov a strategických plánovačov. Meriame, hľadáme skutočné pohľady na vec a nové nápady. Disponujeme vlastným riadeným panelom respondentov (</a:t>
            </a:r>
            <a:r>
              <a:rPr lang="sk-SK" sz="1800" dirty="0" err="1" smtClean="0">
                <a:solidFill>
                  <a:schemeClr val="tx1">
                    <a:lumMod val="75000"/>
                    <a:lumOff val="25000"/>
                  </a:schemeClr>
                </a:solidFill>
                <a:latin typeface="Arial Narrow" panose="020B0606020202030204" pitchFamily="34" charset="0"/>
              </a:rPr>
              <a:t>Perfect</a:t>
            </a:r>
            <a:r>
              <a:rPr lang="sk-SK" sz="1800" dirty="0" smtClean="0">
                <a:solidFill>
                  <a:schemeClr val="tx1">
                    <a:lumMod val="75000"/>
                    <a:lumOff val="25000"/>
                  </a:schemeClr>
                </a:solidFill>
                <a:latin typeface="Arial Narrow" panose="020B0606020202030204" pitchFamily="34" charset="0"/>
              </a:rPr>
              <a:t> </a:t>
            </a:r>
            <a:r>
              <a:rPr lang="sk-SK" sz="1800" dirty="0" err="1" smtClean="0">
                <a:solidFill>
                  <a:schemeClr val="tx1">
                    <a:lumMod val="75000"/>
                    <a:lumOff val="25000"/>
                  </a:schemeClr>
                </a:solidFill>
                <a:latin typeface="Arial Narrow" panose="020B0606020202030204" pitchFamily="34" charset="0"/>
              </a:rPr>
              <a:t>Crowd</a:t>
            </a:r>
            <a:r>
              <a:rPr lang="sk-SK" sz="1800" dirty="0" smtClean="0">
                <a:solidFill>
                  <a:schemeClr val="tx1">
                    <a:lumMod val="75000"/>
                    <a:lumOff val="25000"/>
                  </a:schemeClr>
                </a:solidFill>
                <a:latin typeface="Arial Narrow" panose="020B0606020202030204" pitchFamily="34" charset="0"/>
              </a:rPr>
              <a:t> panel) a interaktívnym opytovacím nástrojom </a:t>
            </a:r>
            <a:r>
              <a:rPr lang="sk-SK" sz="1800" dirty="0" err="1" smtClean="0">
                <a:solidFill>
                  <a:schemeClr val="tx1">
                    <a:lumMod val="75000"/>
                    <a:lumOff val="25000"/>
                  </a:schemeClr>
                </a:solidFill>
                <a:latin typeface="Arial Narrow" panose="020B0606020202030204" pitchFamily="34" charset="0"/>
              </a:rPr>
              <a:t>Kvalikvant</a:t>
            </a:r>
            <a:r>
              <a:rPr lang="sk-SK" sz="1800" dirty="0" smtClean="0">
                <a:solidFill>
                  <a:schemeClr val="tx1">
                    <a:lumMod val="75000"/>
                    <a:lumOff val="25000"/>
                  </a:schemeClr>
                </a:solidFill>
                <a:latin typeface="Arial Narrow" panose="020B0606020202030204" pitchFamily="34" charset="0"/>
              </a:rPr>
              <a:t>.</a:t>
            </a:r>
          </a:p>
          <a:p>
            <a:pPr algn="just"/>
            <a:r>
              <a:rPr lang="sk-SK" sz="1800" dirty="0" smtClean="0">
                <a:solidFill>
                  <a:schemeClr val="tx1">
                    <a:lumMod val="75000"/>
                    <a:lumOff val="25000"/>
                  </a:schemeClr>
                </a:solidFill>
                <a:latin typeface="Arial Narrow" panose="020B0606020202030204" pitchFamily="34" charset="0"/>
              </a:rPr>
              <a:t>Okrem spolutvorby, kreatívneho </a:t>
            </a:r>
            <a:r>
              <a:rPr lang="sk-SK" sz="1800" dirty="0" err="1" smtClean="0">
                <a:solidFill>
                  <a:schemeClr val="tx1">
                    <a:lumMod val="75000"/>
                    <a:lumOff val="25000"/>
                  </a:schemeClr>
                </a:solidFill>
                <a:latin typeface="Arial Narrow" panose="020B0606020202030204" pitchFamily="34" charset="0"/>
              </a:rPr>
              <a:t>crowdsourcingu</a:t>
            </a:r>
            <a:r>
              <a:rPr lang="sk-SK" sz="1800" dirty="0" smtClean="0">
                <a:solidFill>
                  <a:schemeClr val="tx1">
                    <a:lumMod val="75000"/>
                    <a:lumOff val="25000"/>
                  </a:schemeClr>
                </a:solidFill>
                <a:latin typeface="Arial Narrow" panose="020B0606020202030204" pitchFamily="34" charset="0"/>
              </a:rPr>
              <a:t> a marketingového výskumu zaisťujeme výskumnú časť množstva úspešných dlhodobých projektov mapujúcich vybrané spoločenské témy, ako je mapovanie života českých milionárov </a:t>
            </a:r>
            <a:r>
              <a:rPr lang="sk-SK" sz="1800" dirty="0" err="1" smtClean="0">
                <a:solidFill>
                  <a:schemeClr val="tx1">
                    <a:lumMod val="75000"/>
                    <a:lumOff val="25000"/>
                  </a:schemeClr>
                </a:solidFill>
                <a:latin typeface="Arial Narrow" panose="020B0606020202030204" pitchFamily="34" charset="0"/>
                <a:hlinkClick r:id="rId3"/>
              </a:rPr>
              <a:t>Wealth</a:t>
            </a:r>
            <a:r>
              <a:rPr lang="sk-SK" sz="1800" dirty="0" smtClean="0">
                <a:solidFill>
                  <a:schemeClr val="tx1">
                    <a:lumMod val="75000"/>
                    <a:lumOff val="25000"/>
                  </a:schemeClr>
                </a:solidFill>
                <a:latin typeface="Arial Narrow" panose="020B0606020202030204" pitchFamily="34" charset="0"/>
                <a:hlinkClick r:id="rId3"/>
              </a:rPr>
              <a:t> Report </a:t>
            </a:r>
            <a:r>
              <a:rPr lang="sk-SK" sz="1800" dirty="0" smtClean="0">
                <a:solidFill>
                  <a:schemeClr val="tx1">
                    <a:lumMod val="75000"/>
                    <a:lumOff val="25000"/>
                  </a:schemeClr>
                </a:solidFill>
                <a:latin typeface="Arial Narrow" panose="020B0606020202030204" pitchFamily="34" charset="0"/>
              </a:rPr>
              <a:t>alebo detský svet detskými očami v rámci projektu </a:t>
            </a:r>
            <a:r>
              <a:rPr lang="sk-SK" sz="1800" dirty="0" err="1" smtClean="0">
                <a:solidFill>
                  <a:schemeClr val="tx1">
                    <a:lumMod val="75000"/>
                    <a:lumOff val="25000"/>
                  </a:schemeClr>
                </a:solidFill>
                <a:latin typeface="Arial Narrow" panose="020B0606020202030204" pitchFamily="34" charset="0"/>
                <a:hlinkClick r:id="rId4"/>
              </a:rPr>
              <a:t>Kid</a:t>
            </a:r>
            <a:r>
              <a:rPr lang="sk-SK" sz="1800" dirty="0" smtClean="0">
                <a:solidFill>
                  <a:schemeClr val="tx1">
                    <a:lumMod val="75000"/>
                    <a:lumOff val="25000"/>
                  </a:schemeClr>
                </a:solidFill>
                <a:latin typeface="Arial Narrow" panose="020B0606020202030204" pitchFamily="34" charset="0"/>
                <a:hlinkClick r:id="rId4"/>
              </a:rPr>
              <a:t> </a:t>
            </a:r>
            <a:r>
              <a:rPr lang="sk-SK" sz="1800" dirty="0" err="1" smtClean="0">
                <a:solidFill>
                  <a:schemeClr val="tx1">
                    <a:lumMod val="75000"/>
                    <a:lumOff val="25000"/>
                  </a:schemeClr>
                </a:solidFill>
                <a:latin typeface="Arial Narrow" panose="020B0606020202030204" pitchFamily="34" charset="0"/>
                <a:hlinkClick r:id="rId4"/>
              </a:rPr>
              <a:t>Map</a:t>
            </a:r>
            <a:r>
              <a:rPr lang="sk-SK" sz="1800" dirty="0" smtClean="0">
                <a:solidFill>
                  <a:schemeClr val="tx1">
                    <a:lumMod val="75000"/>
                    <a:lumOff val="25000"/>
                  </a:schemeClr>
                </a:solidFill>
                <a:latin typeface="Arial Narrow" panose="020B0606020202030204" pitchFamily="34" charset="0"/>
              </a:rPr>
              <a:t>.</a:t>
            </a:r>
          </a:p>
          <a:p>
            <a:endParaRPr lang="cs-CZ" sz="1800" dirty="0" smtClean="0">
              <a:solidFill>
                <a:schemeClr val="tx1">
                  <a:lumMod val="75000"/>
                  <a:lumOff val="25000"/>
                </a:schemeClr>
              </a:solidFill>
              <a:latin typeface="Arial Narrow" panose="020B0606020202030204" pitchFamily="34" charset="0"/>
            </a:endParaRPr>
          </a:p>
          <a:p>
            <a:pPr marL="987425" algn="just"/>
            <a:r>
              <a:rPr lang="sk-SK" sz="1800" dirty="0" err="1" smtClean="0">
                <a:solidFill>
                  <a:schemeClr val="tx1">
                    <a:lumMod val="75000"/>
                    <a:lumOff val="25000"/>
                  </a:schemeClr>
                </a:solidFill>
                <a:latin typeface="Arial Narrow" panose="020B0606020202030204" pitchFamily="34" charset="0"/>
              </a:rPr>
              <a:t>Jan</a:t>
            </a:r>
            <a:r>
              <a:rPr lang="sk-SK" sz="1800" dirty="0" smtClean="0">
                <a:solidFill>
                  <a:schemeClr val="tx1">
                    <a:lumMod val="75000"/>
                    <a:lumOff val="25000"/>
                  </a:schemeClr>
                </a:solidFill>
                <a:latin typeface="Arial Narrow" panose="020B0606020202030204" pitchFamily="34" charset="0"/>
              </a:rPr>
              <a:t> </a:t>
            </a:r>
            <a:r>
              <a:rPr lang="sk-SK" sz="1800" dirty="0" err="1" smtClean="0">
                <a:solidFill>
                  <a:schemeClr val="tx1">
                    <a:lumMod val="75000"/>
                    <a:lumOff val="25000"/>
                  </a:schemeClr>
                </a:solidFill>
                <a:latin typeface="Arial Narrow" panose="020B0606020202030204" pitchFamily="34" charset="0"/>
              </a:rPr>
              <a:t>Schmid</a:t>
            </a:r>
            <a:r>
              <a:rPr lang="sk-SK" sz="1800" dirty="0" smtClean="0">
                <a:solidFill>
                  <a:schemeClr val="tx1">
                    <a:lumMod val="75000"/>
                    <a:lumOff val="25000"/>
                  </a:schemeClr>
                </a:solidFill>
                <a:latin typeface="Arial Narrow" panose="020B0606020202030204" pitchFamily="34" charset="0"/>
              </a:rPr>
              <a:t> vedie v </a:t>
            </a:r>
            <a:r>
              <a:rPr lang="sk-SK" sz="1800" dirty="0" err="1" smtClean="0">
                <a:solidFill>
                  <a:schemeClr val="tx1">
                    <a:lumMod val="75000"/>
                    <a:lumOff val="25000"/>
                  </a:schemeClr>
                </a:solidFill>
                <a:latin typeface="Arial Narrow" panose="020B0606020202030204" pitchFamily="34" charset="0"/>
              </a:rPr>
              <a:t>Perfect</a:t>
            </a:r>
            <a:r>
              <a:rPr lang="sk-SK" sz="1800" dirty="0" smtClean="0">
                <a:solidFill>
                  <a:schemeClr val="tx1">
                    <a:lumMod val="75000"/>
                    <a:lumOff val="25000"/>
                  </a:schemeClr>
                </a:solidFill>
                <a:latin typeface="Arial Narrow" panose="020B0606020202030204" pitchFamily="34" charset="0"/>
              </a:rPr>
              <a:t> </a:t>
            </a:r>
            <a:r>
              <a:rPr lang="sk-SK" sz="1800" dirty="0" err="1" smtClean="0">
                <a:solidFill>
                  <a:schemeClr val="tx1">
                    <a:lumMod val="75000"/>
                    <a:lumOff val="25000"/>
                  </a:schemeClr>
                </a:solidFill>
                <a:latin typeface="Arial Narrow" panose="020B0606020202030204" pitchFamily="34" charset="0"/>
              </a:rPr>
              <a:t>Crowd</a:t>
            </a:r>
            <a:r>
              <a:rPr lang="sk-SK" sz="1800" dirty="0" smtClean="0">
                <a:solidFill>
                  <a:schemeClr val="tx1">
                    <a:lumMod val="75000"/>
                    <a:lumOff val="25000"/>
                  </a:schemeClr>
                </a:solidFill>
                <a:latin typeface="Arial Narrow" panose="020B0606020202030204" pitchFamily="34" charset="0"/>
              </a:rPr>
              <a:t> kvantitatívny výskum a s výskumom trhu má už vyše 10 rokov skúseností. Zameriava sa na sociálne siete a ich využitie pre systematický marketingový výskum</a:t>
            </a:r>
            <a:r>
              <a:rPr lang="cs-CZ" sz="1800" dirty="0" smtClean="0">
                <a:solidFill>
                  <a:schemeClr val="tx1">
                    <a:lumMod val="75000"/>
                    <a:lumOff val="25000"/>
                  </a:schemeClr>
                </a:solidFill>
                <a:latin typeface="Arial Narrow" panose="020B0606020202030204" pitchFamily="34" charset="0"/>
              </a:rPr>
              <a:t>.</a:t>
            </a:r>
            <a:endParaRPr lang="cs-CZ" sz="1800" dirty="0">
              <a:solidFill>
                <a:schemeClr val="tx1">
                  <a:lumMod val="75000"/>
                  <a:lumOff val="25000"/>
                </a:schemeClr>
              </a:solidFill>
              <a:latin typeface="Arial Narrow" panose="020B0606020202030204" pitchFamily="34" charset="0"/>
            </a:endParaRPr>
          </a:p>
        </p:txBody>
      </p:sp>
      <p:pic>
        <p:nvPicPr>
          <p:cNvPr id="37890" name="Picture 2" descr="Jan Schmid"/>
          <p:cNvPicPr>
            <a:picLocks noChangeAspect="1" noChangeArrowheads="1"/>
          </p:cNvPicPr>
          <p:nvPr/>
        </p:nvPicPr>
        <p:blipFill rotWithShape="1">
          <a:blip r:embed="rId5">
            <a:duotone>
              <a:prstClr val="black"/>
              <a:srgbClr val="FEF6F0">
                <a:tint val="45000"/>
                <a:satMod val="400000"/>
              </a:srgbClr>
            </a:duotone>
            <a:extLst>
              <a:ext uri="{28A0092B-C50C-407E-A947-70E740481C1C}">
                <a14:useLocalDpi xmlns:a14="http://schemas.microsoft.com/office/drawing/2010/main" val="0"/>
              </a:ext>
            </a:extLst>
          </a:blip>
          <a:srcRect/>
          <a:stretch/>
        </p:blipFill>
        <p:spPr bwMode="auto">
          <a:xfrm>
            <a:off x="334975" y="3820922"/>
            <a:ext cx="1071107" cy="132708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an\Desktop\Jan Schmid.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1688" y="4836118"/>
            <a:ext cx="1976142" cy="1353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815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pl-PL" sz="4400" b="0" dirty="0">
                <a:solidFill>
                  <a:srgbClr val="BD3C36"/>
                </a:solidFill>
                <a:latin typeface="Arial Narrow" panose="020B0606020202030204" pitchFamily="34" charset="0"/>
              </a:rPr>
              <a:t>Podrobné výsledky otázka po otázke</a:t>
            </a:r>
            <a:endParaRPr lang="en-AU"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241774119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cs-CZ" sz="4400" b="0" dirty="0" smtClean="0">
                <a:solidFill>
                  <a:srgbClr val="BD3C36"/>
                </a:solidFill>
                <a:latin typeface="Arial Narrow" panose="020B0606020202030204" pitchFamily="34" charset="0"/>
              </a:rPr>
              <a:t>On-line trh s módou</a:t>
            </a:r>
            <a:endParaRPr lang="en-AU"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48111571"/>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a:solidFill>
                  <a:schemeClr val="tx1">
                    <a:lumMod val="75000"/>
                    <a:lumOff val="25000"/>
                  </a:schemeClr>
                </a:solidFill>
                <a:latin typeface="Arial Narrow" panose="020B0606020202030204" pitchFamily="34" charset="0"/>
                <a:cs typeface="Helvetica"/>
              </a:rPr>
              <a:t>Aké internetové obchody s módou poznáte? Uveďte, prosím, všetky, na ktoré si z hlavy </a:t>
            </a:r>
            <a:r>
              <a:rPr lang="it-IT" sz="1200" dirty="0" smtClean="0">
                <a:solidFill>
                  <a:schemeClr val="tx1">
                    <a:lumMod val="75000"/>
                    <a:lumOff val="25000"/>
                  </a:schemeClr>
                </a:solidFill>
                <a:latin typeface="Arial Narrow" panose="020B0606020202030204" pitchFamily="34" charset="0"/>
                <a:cs typeface="Helvetica"/>
              </a:rPr>
              <a:t>spomeniete?</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otvorená</a:t>
            </a:r>
            <a:r>
              <a:rPr lang="cs-CZ" sz="1200" dirty="0" smtClean="0">
                <a:solidFill>
                  <a:schemeClr val="tx1">
                    <a:lumMod val="75000"/>
                    <a:lumOff val="25000"/>
                  </a:schemeClr>
                </a:solidFill>
                <a:latin typeface="Arial Narrow" panose="020B0606020202030204" pitchFamily="34" charset="0"/>
                <a:cs typeface="Helvetica"/>
              </a:rPr>
              <a:t> otázka)</a:t>
            </a:r>
          </a:p>
        </p:txBody>
      </p:sp>
      <p:graphicFrame>
        <p:nvGraphicFramePr>
          <p:cNvPr id="8" name="Tabulka 7"/>
          <p:cNvGraphicFramePr>
            <a:graphicFrameLocks noGrp="1"/>
          </p:cNvGraphicFramePr>
          <p:nvPr>
            <p:extLst>
              <p:ext uri="{D42A27DB-BD31-4B8C-83A1-F6EECF244321}">
                <p14:modId xmlns:p14="http://schemas.microsoft.com/office/powerpoint/2010/main" val="3884090482"/>
              </p:ext>
            </p:extLst>
          </p:nvPr>
        </p:nvGraphicFramePr>
        <p:xfrm>
          <a:off x="5405898" y="5977448"/>
          <a:ext cx="2709402" cy="190500"/>
        </p:xfrm>
        <a:graphic>
          <a:graphicData uri="http://schemas.openxmlformats.org/drawingml/2006/table">
            <a:tbl>
              <a:tblPr/>
              <a:tblGrid>
                <a:gridCol w="436933"/>
                <a:gridCol w="436933"/>
                <a:gridCol w="436933"/>
                <a:gridCol w="436933"/>
                <a:gridCol w="96947"/>
                <a:gridCol w="543875"/>
                <a:gridCol w="320848"/>
              </a:tblGrid>
              <a:tr h="190500">
                <a:tc>
                  <a:txBody>
                    <a:bodyPr/>
                    <a:lstStyle/>
                    <a:p>
                      <a:pPr algn="ctr" rtl="0" fontAlgn="ctr"/>
                      <a:r>
                        <a:rPr lang="cs-CZ" sz="700" b="0" i="0" u="none" strike="noStrike" dirty="0" smtClean="0">
                          <a:solidFill>
                            <a:srgbClr val="7F7F7F"/>
                          </a:solidFill>
                          <a:effectLst/>
                          <a:latin typeface="Helvetica"/>
                        </a:rPr>
                        <a:t>N=400</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N=195</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a:solidFill>
                            <a:srgbClr val="7F7F7F"/>
                          </a:solidFill>
                          <a:effectLst/>
                          <a:latin typeface="Helvetica"/>
                        </a:rPr>
                        <a:t>N=205</a:t>
                      </a: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N=404</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N=400</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N=205</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SPONTÁNNA ZNALOSŤ </a:t>
            </a:r>
            <a:r>
              <a:rPr lang="sk-SK" sz="1600" b="1" dirty="0" err="1" smtClean="0">
                <a:latin typeface="Arial Narrow" panose="020B0606020202030204" pitchFamily="34" charset="0"/>
                <a:cs typeface="Helvetica"/>
              </a:rPr>
              <a:t>ZOOTU</a:t>
            </a:r>
            <a:r>
              <a:rPr lang="sk-SK" sz="1600" b="1" dirty="0" smtClean="0">
                <a:latin typeface="Arial Narrow" panose="020B0606020202030204" pitchFamily="34" charset="0"/>
                <a:cs typeface="Helvetica"/>
              </a:rPr>
              <a:t> VÝRAZNE VZRÁSTLA</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2493143" cy="2199262"/>
          </a:xfrm>
        </p:spPr>
        <p:txBody>
          <a:bodyPr>
            <a:noAutofit/>
          </a:bodyPr>
          <a:lstStyle/>
          <a:p>
            <a:r>
              <a:rPr lang="sk-SK" sz="1400" dirty="0" smtClean="0">
                <a:solidFill>
                  <a:schemeClr val="tx1">
                    <a:lumMod val="75000"/>
                    <a:lumOff val="25000"/>
                  </a:schemeClr>
                </a:solidFill>
                <a:latin typeface="Arial Narrow" panose="020B0606020202030204" pitchFamily="34" charset="0"/>
              </a:rPr>
              <a:t>Spontánne menuje </a:t>
            </a:r>
            <a:r>
              <a:rPr lang="sk-SK" sz="1400" dirty="0" err="1" smtClean="0">
                <a:solidFill>
                  <a:schemeClr val="tx1">
                    <a:lumMod val="75000"/>
                    <a:lumOff val="25000"/>
                  </a:schemeClr>
                </a:solidFill>
                <a:latin typeface="Arial Narrow" panose="020B0606020202030204" pitchFamily="34" charset="0"/>
              </a:rPr>
              <a:t>Zoot</a:t>
            </a:r>
            <a:r>
              <a:rPr lang="sk-SK" sz="1400" dirty="0" smtClean="0">
                <a:solidFill>
                  <a:schemeClr val="tx1">
                    <a:lumMod val="75000"/>
                    <a:lumOff val="25000"/>
                  </a:schemeClr>
                </a:solidFill>
                <a:latin typeface="Arial Narrow" panose="020B0606020202030204" pitchFamily="34" charset="0"/>
              </a:rPr>
              <a:t> ako internetový obchod 7 % ľudí, a to predovšetkým ženy. Oproti minulým vlnám spontánna znalosť </a:t>
            </a:r>
            <a:r>
              <a:rPr lang="sk-SK" sz="1400" dirty="0" err="1" smtClean="0">
                <a:solidFill>
                  <a:schemeClr val="tx1">
                    <a:lumMod val="75000"/>
                    <a:lumOff val="25000"/>
                  </a:schemeClr>
                </a:solidFill>
                <a:latin typeface="Arial Narrow" panose="020B0606020202030204" pitchFamily="34" charset="0"/>
              </a:rPr>
              <a:t>Zootu</a:t>
            </a:r>
            <a:r>
              <a:rPr lang="sk-SK" sz="1400" dirty="0" smtClean="0">
                <a:solidFill>
                  <a:schemeClr val="tx1">
                    <a:lumMod val="75000"/>
                    <a:lumOff val="25000"/>
                  </a:schemeClr>
                </a:solidFill>
                <a:latin typeface="Arial Narrow" panose="020B0606020202030204" pitchFamily="34" charset="0"/>
              </a:rPr>
              <a:t> trojnásobne vzrástla, ale za ČR stále výrazne zaostáva.</a:t>
            </a:r>
            <a:endParaRPr lang="sk-SK" sz="1400" b="1" dirty="0" smtClean="0">
              <a:solidFill>
                <a:schemeClr val="tx1">
                  <a:lumMod val="75000"/>
                  <a:lumOff val="25000"/>
                </a:schemeClr>
              </a:solidFill>
              <a:latin typeface="Arial Narrow" panose="020B0606020202030204" pitchFamily="34" charset="0"/>
            </a:endParaRPr>
          </a:p>
        </p:txBody>
      </p:sp>
      <p:pic>
        <p:nvPicPr>
          <p:cNvPr id="4"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4377" y="532788"/>
            <a:ext cx="4033334" cy="547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39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a:solidFill>
                <a:schemeClr val="tx1">
                  <a:lumMod val="75000"/>
                  <a:lumOff val="25000"/>
                </a:schemeClr>
              </a:solidFill>
              <a:latin typeface="Arial Narrow" panose="020B0606020202030204" pitchFamily="34" charset="0"/>
              <a:cs typeface="Helvetica"/>
            </a:endParaRPr>
          </a:p>
          <a:p>
            <a:pPr algn="ctr"/>
            <a:r>
              <a:rPr lang="it-IT" sz="1200" dirty="0">
                <a:solidFill>
                  <a:schemeClr val="tx1">
                    <a:lumMod val="75000"/>
                    <a:lumOff val="25000"/>
                  </a:schemeClr>
                </a:solidFill>
                <a:latin typeface="Arial Narrow" panose="020B0606020202030204" pitchFamily="34" charset="0"/>
                <a:cs typeface="Helvetica"/>
              </a:rPr>
              <a:t>Aké internetové obchody s módou poznáte? Uveďte, prosím, všetky, na ktoré si z hlavy spomeniete?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otvorená</a:t>
            </a:r>
            <a:r>
              <a:rPr lang="cs-CZ" sz="1200" dirty="0">
                <a:solidFill>
                  <a:schemeClr val="tx1">
                    <a:lumMod val="75000"/>
                    <a:lumOff val="25000"/>
                  </a:schemeClr>
                </a:solidFill>
                <a:latin typeface="Arial Narrow" panose="020B0606020202030204" pitchFamily="34" charset="0"/>
                <a:cs typeface="Helvetica"/>
              </a:rPr>
              <a:t> otázka)</a:t>
            </a: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14 OBCHODOV SO ZNALOSŤOU ASPOŇ 5 % A DESIATKY SO ZNALOSŤOU 0 – 5 </a:t>
            </a:r>
            <a:r>
              <a:rPr lang="cs-CZ" sz="1600" b="1" dirty="0" smtClean="0">
                <a:latin typeface="Arial Narrow" panose="020B0606020202030204" pitchFamily="34" charset="0"/>
                <a:cs typeface="Helvetica"/>
              </a:rPr>
              <a:t>%</a:t>
            </a:r>
            <a:endParaRPr lang="cs-CZ" sz="1600" b="1" i="1" dirty="0">
              <a:solidFill>
                <a:srgbClr val="EF4F1D"/>
              </a:solidFill>
              <a:latin typeface="Arial Narrow" panose="020B0606020202030204" pitchFamily="34" charset="0"/>
              <a:cs typeface="Helvetica"/>
            </a:endParaRPr>
          </a:p>
        </p:txBody>
      </p:sp>
      <p:cxnSp>
        <p:nvCxnSpPr>
          <p:cNvPr id="13" name="Přímá spojnice 12"/>
          <p:cNvCxnSpPr/>
          <p:nvPr/>
        </p:nvCxnSpPr>
        <p:spPr>
          <a:xfrm>
            <a:off x="4607559" y="754138"/>
            <a:ext cx="0" cy="5292000"/>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pic>
        <p:nvPicPr>
          <p:cNvPr id="6145"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1052081"/>
            <a:ext cx="4160118" cy="439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4873" y="1032746"/>
            <a:ext cx="4267201" cy="406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 name="Tabulka 13"/>
          <p:cNvGraphicFramePr>
            <a:graphicFrameLocks noGrp="1"/>
          </p:cNvGraphicFramePr>
          <p:nvPr>
            <p:extLst>
              <p:ext uri="{D42A27DB-BD31-4B8C-83A1-F6EECF244321}">
                <p14:modId xmlns:p14="http://schemas.microsoft.com/office/powerpoint/2010/main" val="1203017677"/>
              </p:ext>
            </p:extLst>
          </p:nvPr>
        </p:nvGraphicFramePr>
        <p:xfrm>
          <a:off x="1475388" y="5451787"/>
          <a:ext cx="2887061" cy="190500"/>
        </p:xfrm>
        <a:graphic>
          <a:graphicData uri="http://schemas.openxmlformats.org/drawingml/2006/table">
            <a:tbl>
              <a:tblPr/>
              <a:tblGrid>
                <a:gridCol w="465583"/>
                <a:gridCol w="465583"/>
                <a:gridCol w="465583"/>
                <a:gridCol w="465583"/>
                <a:gridCol w="103304"/>
                <a:gridCol w="579538"/>
                <a:gridCol w="341887"/>
              </a:tblGrid>
              <a:tr h="190500">
                <a:tc>
                  <a:txBody>
                    <a:bodyPr/>
                    <a:lstStyle/>
                    <a:p>
                      <a:pPr algn="ctr" rtl="0" fontAlgn="ctr"/>
                      <a:r>
                        <a:rPr lang="cs-CZ" sz="700" b="0" i="0" u="none" strike="noStrike" dirty="0" smtClean="0">
                          <a:solidFill>
                            <a:srgbClr val="7F7F7F"/>
                          </a:solidFill>
                          <a:effectLst/>
                          <a:latin typeface="Helvetica"/>
                        </a:rPr>
                        <a:t>N = 400</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195</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205</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404</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400</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205</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3413615211"/>
              </p:ext>
            </p:extLst>
          </p:nvPr>
        </p:nvGraphicFramePr>
        <p:xfrm>
          <a:off x="5904513" y="5089350"/>
          <a:ext cx="3001363" cy="190500"/>
        </p:xfrm>
        <a:graphic>
          <a:graphicData uri="http://schemas.openxmlformats.org/drawingml/2006/table">
            <a:tbl>
              <a:tblPr/>
              <a:tblGrid>
                <a:gridCol w="484016"/>
                <a:gridCol w="484016"/>
                <a:gridCol w="484016"/>
                <a:gridCol w="484016"/>
                <a:gridCol w="107394"/>
                <a:gridCol w="602482"/>
                <a:gridCol w="355423"/>
              </a:tblGrid>
              <a:tr h="190500">
                <a:tc>
                  <a:txBody>
                    <a:bodyPr/>
                    <a:lstStyle/>
                    <a:p>
                      <a:pPr algn="ctr" rtl="0" fontAlgn="ctr"/>
                      <a:r>
                        <a:rPr lang="cs-CZ" sz="700" b="0" i="0" u="none" strike="noStrike" dirty="0" smtClean="0">
                          <a:solidFill>
                            <a:srgbClr val="7F7F7F"/>
                          </a:solidFill>
                          <a:effectLst/>
                          <a:latin typeface="Helvetica"/>
                        </a:rPr>
                        <a:t>N = 400</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195</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205</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404</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400</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700" b="0" i="0" u="none" strike="noStrike" dirty="0" smtClean="0">
                          <a:solidFill>
                            <a:srgbClr val="7F7F7F"/>
                          </a:solidFill>
                          <a:effectLst/>
                          <a:latin typeface="Helvetica"/>
                        </a:rPr>
                        <a:t>N = 205</a:t>
                      </a:r>
                      <a:endParaRPr lang="cs-CZ" sz="7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370990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Skupina 17"/>
          <p:cNvGrpSpPr/>
          <p:nvPr/>
        </p:nvGrpSpPr>
        <p:grpSpPr>
          <a:xfrm>
            <a:off x="47919" y="1189091"/>
            <a:ext cx="8311562" cy="4891003"/>
            <a:chOff x="0" y="0"/>
            <a:chExt cx="9405164" cy="5124670"/>
          </a:xfrm>
        </p:grpSpPr>
        <p:graphicFrame>
          <p:nvGraphicFramePr>
            <p:cNvPr id="19" name="Diagramm 2"/>
            <p:cNvGraphicFramePr>
              <a:graphicFrameLocks/>
            </p:cNvGraphicFramePr>
            <p:nvPr>
              <p:extLst>
                <p:ext uri="{D42A27DB-BD31-4B8C-83A1-F6EECF244321}">
                  <p14:modId xmlns:p14="http://schemas.microsoft.com/office/powerpoint/2010/main" val="1245033687"/>
                </p:ext>
              </p:extLst>
            </p:nvPr>
          </p:nvGraphicFramePr>
          <p:xfrm>
            <a:off x="0" y="0"/>
            <a:ext cx="9405164" cy="512467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Přímá spojnice 19"/>
            <p:cNvCxnSpPr/>
            <p:nvPr/>
          </p:nvCxnSpPr>
          <p:spPr>
            <a:xfrm>
              <a:off x="6874919" y="358796"/>
              <a:ext cx="0" cy="4518549"/>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PODPORENÁ ZNALOSŤ </a:t>
            </a:r>
            <a:r>
              <a:rPr lang="sk-SK" sz="1600" b="1" dirty="0" err="1" smtClean="0">
                <a:latin typeface="Arial Narrow" panose="020B0606020202030204" pitchFamily="34" charset="0"/>
                <a:cs typeface="Helvetica"/>
              </a:rPr>
              <a:t>ZOOTU</a:t>
            </a:r>
            <a:r>
              <a:rPr lang="sk-SK" sz="1600" b="1" dirty="0" smtClean="0">
                <a:latin typeface="Arial Narrow" panose="020B0606020202030204" pitchFamily="34" charset="0"/>
                <a:cs typeface="Helvetica"/>
              </a:rPr>
              <a:t> TIEŽ POSKOČILA (1) – </a:t>
            </a:r>
            <a:r>
              <a:rPr lang="sk-SK" sz="1600" b="1" dirty="0" smtClean="0">
                <a:solidFill>
                  <a:srgbClr val="EF4F1D"/>
                </a:solidFill>
                <a:latin typeface="Arial Narrow" panose="020B0606020202030204" pitchFamily="34" charset="0"/>
                <a:cs typeface="Helvetica"/>
              </a:rPr>
              <a:t>TOP 21</a:t>
            </a:r>
            <a:endParaRPr lang="sk-SK" sz="1600" b="1" i="1" dirty="0">
              <a:solidFill>
                <a:srgbClr val="EF4F1D"/>
              </a:solidFill>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a:solidFill>
                  <a:schemeClr val="tx1">
                    <a:lumMod val="75000"/>
                    <a:lumOff val="25000"/>
                  </a:schemeClr>
                </a:solidFill>
                <a:latin typeface="Arial Narrow" panose="020B0606020202030204" pitchFamily="34" charset="0"/>
                <a:cs typeface="Helvetica"/>
              </a:rPr>
              <a:t>Ktoré z nasledujúcich obchodov s módou poznáte ako internetové obchody?</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1"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Rovnako je to aj s podporenou znalosťou, ktorá sa oproti minulým vlnám na jar a v lete zvýšila dvojnásobne. Celkovo pozná </a:t>
            </a:r>
            <a:r>
              <a:rPr lang="sk-SK" sz="1400" dirty="0" err="1" smtClean="0">
                <a:solidFill>
                  <a:schemeClr val="tx1">
                    <a:lumMod val="75000"/>
                    <a:lumOff val="25000"/>
                  </a:schemeClr>
                </a:solidFill>
                <a:latin typeface="Arial Narrow" panose="020B0606020202030204" pitchFamily="34" charset="0"/>
              </a:rPr>
              <a:t>Zoot</a:t>
            </a:r>
            <a:r>
              <a:rPr lang="sk-SK" sz="1400" dirty="0" smtClean="0">
                <a:solidFill>
                  <a:schemeClr val="tx1">
                    <a:lumMod val="75000"/>
                    <a:lumOff val="25000"/>
                  </a:schemeClr>
                </a:solidFill>
                <a:latin typeface="Arial Narrow" panose="020B0606020202030204" pitchFamily="34" charset="0"/>
              </a:rPr>
              <a:t> takmer pätina ľudí vo veku od 15 do 55 rokov (v ČR je to polovica). Rovnako ako v ČR, aj na Slovensku je </a:t>
            </a:r>
            <a:r>
              <a:rPr lang="sk-SK" sz="1400" dirty="0" err="1" smtClean="0">
                <a:solidFill>
                  <a:schemeClr val="tx1">
                    <a:lumMod val="75000"/>
                    <a:lumOff val="25000"/>
                  </a:schemeClr>
                </a:solidFill>
                <a:latin typeface="Arial Narrow" panose="020B0606020202030204" pitchFamily="34" charset="0"/>
              </a:rPr>
              <a:t>Zoot</a:t>
            </a:r>
            <a:r>
              <a:rPr lang="sk-SK" sz="1400" dirty="0" smtClean="0">
                <a:solidFill>
                  <a:schemeClr val="tx1">
                    <a:lumMod val="75000"/>
                    <a:lumOff val="25000"/>
                  </a:schemeClr>
                </a:solidFill>
                <a:latin typeface="Arial Narrow" panose="020B0606020202030204" pitchFamily="34" charset="0"/>
              </a:rPr>
              <a:t> známejší medzi ženami. </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13" name="Tabulka 12"/>
          <p:cNvGraphicFramePr>
            <a:graphicFrameLocks noGrp="1"/>
          </p:cNvGraphicFramePr>
          <p:nvPr>
            <p:extLst>
              <p:ext uri="{D42A27DB-BD31-4B8C-83A1-F6EECF244321}">
                <p14:modId xmlns:p14="http://schemas.microsoft.com/office/powerpoint/2010/main" val="43449346"/>
              </p:ext>
            </p:extLst>
          </p:nvPr>
        </p:nvGraphicFramePr>
        <p:xfrm>
          <a:off x="2213427" y="973336"/>
          <a:ext cx="5873299" cy="480060"/>
        </p:xfrm>
        <a:graphic>
          <a:graphicData uri="http://schemas.openxmlformats.org/drawingml/2006/table">
            <a:tbl>
              <a:tblPr/>
              <a:tblGrid>
                <a:gridCol w="805998"/>
                <a:gridCol w="959489"/>
                <a:gridCol w="1048804"/>
                <a:gridCol w="1031322"/>
                <a:gridCol w="973650"/>
                <a:gridCol w="1054036"/>
              </a:tblGrid>
              <a:tr h="200025">
                <a:tc>
                  <a:txBody>
                    <a:bodyPr/>
                    <a:lstStyle/>
                    <a:p>
                      <a:pPr algn="ctr" fontAlgn="ctr"/>
                      <a:r>
                        <a:rPr lang="cs-CZ" sz="1050" b="1" i="0" u="none" strike="noStrike" dirty="0" err="1" smtClean="0">
                          <a:solidFill>
                            <a:srgbClr val="002F5E"/>
                          </a:solidFill>
                          <a:effectLst/>
                          <a:latin typeface="Helvetica"/>
                        </a:rPr>
                        <a:t>Celkovo</a:t>
                      </a:r>
                      <a:r>
                        <a:rPr lang="cs-CZ" sz="1050" b="1" i="0" u="none" strike="noStrike" dirty="0" smtClean="0">
                          <a:solidFill>
                            <a:srgbClr val="002F5E"/>
                          </a:solidFill>
                          <a:effectLst/>
                          <a:latin typeface="Helvetica"/>
                        </a:rPr>
                        <a:t> </a:t>
                      </a:r>
                      <a:r>
                        <a:rPr lang="cs-CZ" sz="105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050" b="1" i="0" u="none" strike="noStrike" dirty="0" smtClean="0">
                          <a:solidFill>
                            <a:srgbClr val="7391AD"/>
                          </a:solidFill>
                          <a:effectLst/>
                          <a:latin typeface="Helvetica"/>
                        </a:rPr>
                        <a:t>Muži</a:t>
                      </a:r>
                      <a:endParaRPr lang="cs-CZ" sz="1050" b="1" i="0" u="none" strike="noStrike" dirty="0">
                        <a:solidFill>
                          <a:srgbClr val="7391AD"/>
                        </a:solidFill>
                        <a:effectLst/>
                        <a:latin typeface="Helvetica"/>
                      </a:endParaRPr>
                    </a:p>
                  </a:txBody>
                  <a:tcPr marL="0" marR="0" marT="0" marB="0" anchor="ctr">
                    <a:lnL>
                      <a:noFill/>
                    </a:lnL>
                    <a:lnR>
                      <a:noFill/>
                    </a:lnR>
                    <a:lnT>
                      <a:noFill/>
                    </a:lnT>
                    <a:lnB>
                      <a:noFill/>
                    </a:lnB>
                  </a:tcPr>
                </a:tc>
                <a:tc>
                  <a:txBody>
                    <a:bodyPr/>
                    <a:lstStyle/>
                    <a:p>
                      <a:pPr algn="ctr" fontAlgn="ctr"/>
                      <a:r>
                        <a:rPr lang="cs-CZ" sz="105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F34E0D"/>
                          </a:solidFill>
                          <a:effectLst/>
                          <a:latin typeface="Helvetica"/>
                        </a:rPr>
                        <a:t>Celkovo</a:t>
                      </a:r>
                      <a:r>
                        <a:rPr lang="cs-CZ" sz="1050" b="1" i="0" u="none" strike="noStrike" dirty="0" smtClean="0">
                          <a:solidFill>
                            <a:srgbClr val="F34E0D"/>
                          </a:solidFill>
                          <a:effectLst/>
                          <a:latin typeface="Helvetica"/>
                        </a:rPr>
                        <a:t> </a:t>
                      </a:r>
                      <a:r>
                        <a:rPr lang="cs-CZ" sz="1050" b="1" i="0" u="none" strike="noStrike" dirty="0">
                          <a:solidFill>
                            <a:srgbClr val="F34E0D"/>
                          </a:solidFill>
                          <a:effectLst/>
                          <a:latin typeface="Helvetica"/>
                        </a:rPr>
                        <a:t>ČR</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r>
                        <a:rPr lang="cs-CZ" sz="1050" b="1" i="0" u="none" strike="noStrike" dirty="0" err="1">
                          <a:solidFill>
                            <a:srgbClr val="948A54"/>
                          </a:solidFill>
                          <a:effectLst/>
                          <a:latin typeface="Helvetica"/>
                        </a:rPr>
                        <a:t>Fashion</a:t>
                      </a:r>
                      <a:r>
                        <a:rPr lang="cs-CZ" sz="1050" b="1" i="0" u="none" strike="noStrike" dirty="0">
                          <a:solidFill>
                            <a:srgbClr val="948A54"/>
                          </a:solidFill>
                          <a:effectLst/>
                          <a:latin typeface="Helvetica"/>
                        </a:rPr>
                        <a:t> </a:t>
                      </a:r>
                      <a:r>
                        <a:rPr lang="cs-CZ" sz="1050" b="1" i="0" u="none" strike="noStrike" dirty="0" err="1" smtClean="0">
                          <a:solidFill>
                            <a:srgbClr val="948A54"/>
                          </a:solidFill>
                          <a:effectLst/>
                          <a:latin typeface="Helvetica"/>
                        </a:rPr>
                        <a:t>leto</a:t>
                      </a:r>
                      <a:r>
                        <a:rPr lang="cs-CZ" sz="1050" b="1" i="0" u="none" strike="noStrike" dirty="0" smtClean="0">
                          <a:solidFill>
                            <a:srgbClr val="948A54"/>
                          </a:solidFill>
                          <a:effectLst/>
                          <a:latin typeface="Helvetica"/>
                        </a:rPr>
                        <a:t> </a:t>
                      </a:r>
                      <a:r>
                        <a:rPr lang="cs-CZ" sz="1050" b="1" i="0" u="none" strike="noStrike" dirty="0">
                          <a:solidFill>
                            <a:srgbClr val="948A54"/>
                          </a:solidFill>
                          <a:effectLst/>
                          <a:latin typeface="Helvetica"/>
                        </a:rPr>
                        <a:t>2015</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p>
                    <a:p>
                      <a:pPr algn="ctr" fontAlgn="ctr"/>
                      <a:r>
                        <a:rPr lang="cs-CZ" sz="1050" b="1" i="0" u="none" strike="noStrike" dirty="0" err="1" smtClean="0">
                          <a:solidFill>
                            <a:srgbClr val="948A54"/>
                          </a:solidFill>
                          <a:effectLst/>
                          <a:latin typeface="Helvetica"/>
                        </a:rPr>
                        <a:t>Fashion</a:t>
                      </a:r>
                      <a:r>
                        <a:rPr lang="cs-CZ" sz="1050" b="1" i="0" u="none" strike="noStrike" dirty="0" smtClean="0">
                          <a:solidFill>
                            <a:srgbClr val="948A54"/>
                          </a:solidFill>
                          <a:effectLst/>
                          <a:latin typeface="Helvetica"/>
                        </a:rPr>
                        <a:t> jar </a:t>
                      </a:r>
                    </a:p>
                    <a:p>
                      <a:pPr algn="ctr" fontAlgn="ctr"/>
                      <a:r>
                        <a:rPr lang="cs-CZ" sz="1050" b="1" i="0" u="none" strike="noStrike" dirty="0" smtClean="0">
                          <a:solidFill>
                            <a:srgbClr val="948A54"/>
                          </a:solidFill>
                          <a:effectLst/>
                          <a:latin typeface="Helvetica"/>
                        </a:rPr>
                        <a:t>2015</a:t>
                      </a:r>
                      <a:endParaRPr lang="cs-CZ" sz="1050" b="1" i="0" u="none" strike="noStrike" dirty="0">
                        <a:solidFill>
                          <a:srgbClr val="948A54"/>
                        </a:solidFill>
                        <a:effectLst/>
                        <a:latin typeface="Helvetica"/>
                      </a:endParaRPr>
                    </a:p>
                  </a:txBody>
                  <a:tcPr marL="0" marR="0" marT="0" marB="0" anchor="ctr">
                    <a:lnL>
                      <a:noFill/>
                    </a:lnL>
                    <a:lnR>
                      <a:noFill/>
                    </a:lnR>
                    <a:lnT>
                      <a:noFill/>
                    </a:lnT>
                    <a:lnB>
                      <a:noFill/>
                    </a:lnB>
                  </a:tcP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322576965"/>
              </p:ext>
            </p:extLst>
          </p:nvPr>
        </p:nvGraphicFramePr>
        <p:xfrm>
          <a:off x="1930399" y="5896322"/>
          <a:ext cx="5708650" cy="200025"/>
        </p:xfrm>
        <a:graphic>
          <a:graphicData uri="http://schemas.openxmlformats.org/drawingml/2006/table">
            <a:tbl>
              <a:tblPr/>
              <a:tblGrid>
                <a:gridCol w="1014490"/>
                <a:gridCol w="1014490"/>
                <a:gridCol w="1014490"/>
                <a:gridCol w="1014490"/>
                <a:gridCol w="825345"/>
                <a:gridCol w="825345"/>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
        <p:nvSpPr>
          <p:cNvPr id="12" name="TextovéPole 1"/>
          <p:cNvSpPr txBox="1"/>
          <p:nvPr/>
        </p:nvSpPr>
        <p:spPr>
          <a:xfrm>
            <a:off x="5128055" y="3132437"/>
            <a:ext cx="527221" cy="2224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900" dirty="0" smtClean="0">
                <a:latin typeface="Helvetica" panose="020B0604020202020204" pitchFamily="34" charset="0"/>
                <a:cs typeface="Helvetica" panose="020B0604020202020204" pitchFamily="34" charset="0"/>
              </a:rPr>
              <a:t>N/A</a:t>
            </a:r>
            <a:endParaRPr lang="cs-CZ" sz="900" dirty="0">
              <a:latin typeface="Helvetica" panose="020B0604020202020204" pitchFamily="34" charset="0"/>
              <a:cs typeface="Helvetica" panose="020B0604020202020204" pitchFamily="34" charset="0"/>
            </a:endParaRPr>
          </a:p>
        </p:txBody>
      </p:sp>
      <p:sp>
        <p:nvSpPr>
          <p:cNvPr id="14" name="TextovéPole 1"/>
          <p:cNvSpPr txBox="1"/>
          <p:nvPr/>
        </p:nvSpPr>
        <p:spPr>
          <a:xfrm>
            <a:off x="5115699" y="3770869"/>
            <a:ext cx="527221" cy="2224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900" dirty="0" smtClean="0">
                <a:latin typeface="Helvetica" panose="020B0604020202020204" pitchFamily="34" charset="0"/>
                <a:cs typeface="Helvetica" panose="020B0604020202020204" pitchFamily="34" charset="0"/>
              </a:rPr>
              <a:t>N/A</a:t>
            </a:r>
            <a:endParaRPr lang="cs-CZ" sz="900" dirty="0">
              <a:latin typeface="Helvetica" panose="020B0604020202020204" pitchFamily="34" charset="0"/>
              <a:cs typeface="Helvetica" panose="020B0604020202020204" pitchFamily="34" charset="0"/>
            </a:endParaRPr>
          </a:p>
        </p:txBody>
      </p:sp>
      <p:sp>
        <p:nvSpPr>
          <p:cNvPr id="15" name="TextovéPole 1"/>
          <p:cNvSpPr txBox="1"/>
          <p:nvPr/>
        </p:nvSpPr>
        <p:spPr>
          <a:xfrm>
            <a:off x="5115699" y="4631723"/>
            <a:ext cx="527221" cy="2224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900" dirty="0" smtClean="0">
                <a:latin typeface="Helvetica" panose="020B0604020202020204" pitchFamily="34" charset="0"/>
                <a:cs typeface="Helvetica" panose="020B0604020202020204" pitchFamily="34" charset="0"/>
              </a:rPr>
              <a:t>N/A</a:t>
            </a:r>
            <a:endParaRPr lang="cs-CZ" sz="900" dirty="0">
              <a:latin typeface="Helvetica" panose="020B0604020202020204" pitchFamily="34" charset="0"/>
              <a:cs typeface="Helvetica" panose="020B0604020202020204" pitchFamily="34" charset="0"/>
            </a:endParaRPr>
          </a:p>
        </p:txBody>
      </p:sp>
      <p:sp>
        <p:nvSpPr>
          <p:cNvPr id="16" name="TextovéPole 1"/>
          <p:cNvSpPr txBox="1"/>
          <p:nvPr/>
        </p:nvSpPr>
        <p:spPr>
          <a:xfrm>
            <a:off x="5115698" y="5228966"/>
            <a:ext cx="527221" cy="22242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900" dirty="0" smtClean="0">
                <a:latin typeface="Helvetica" panose="020B0604020202020204" pitchFamily="34" charset="0"/>
                <a:cs typeface="Helvetica" panose="020B0604020202020204" pitchFamily="34" charset="0"/>
              </a:rPr>
              <a:t>N/A</a:t>
            </a:r>
            <a:endParaRPr lang="cs-CZ" sz="900" dirty="0">
              <a:latin typeface="Helvetica" panose="020B0604020202020204" pitchFamily="34" charset="0"/>
              <a:cs typeface="Helvetica" panose="020B0604020202020204" pitchFamily="34"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57168907"/>
              </p:ext>
            </p:extLst>
          </p:nvPr>
        </p:nvGraphicFramePr>
        <p:xfrm>
          <a:off x="6219568" y="2149497"/>
          <a:ext cx="1771135" cy="200025"/>
        </p:xfrm>
        <a:graphic>
          <a:graphicData uri="http://schemas.openxmlformats.org/drawingml/2006/table">
            <a:tbl>
              <a:tblPr/>
              <a:tblGrid>
                <a:gridCol w="973745"/>
                <a:gridCol w="797390"/>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1" name="Tabulka 20"/>
          <p:cNvGraphicFramePr>
            <a:graphicFrameLocks noGrp="1"/>
          </p:cNvGraphicFramePr>
          <p:nvPr>
            <p:extLst>
              <p:ext uri="{D42A27DB-BD31-4B8C-83A1-F6EECF244321}">
                <p14:modId xmlns:p14="http://schemas.microsoft.com/office/powerpoint/2010/main" val="2660646819"/>
              </p:ext>
            </p:extLst>
          </p:nvPr>
        </p:nvGraphicFramePr>
        <p:xfrm>
          <a:off x="6223688" y="2557270"/>
          <a:ext cx="1771135" cy="200025"/>
        </p:xfrm>
        <a:graphic>
          <a:graphicData uri="http://schemas.openxmlformats.org/drawingml/2006/table">
            <a:tbl>
              <a:tblPr/>
              <a:tblGrid>
                <a:gridCol w="973745"/>
                <a:gridCol w="797390"/>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2" name="Tabulka 21"/>
          <p:cNvGraphicFramePr>
            <a:graphicFrameLocks noGrp="1"/>
          </p:cNvGraphicFramePr>
          <p:nvPr>
            <p:extLst>
              <p:ext uri="{D42A27DB-BD31-4B8C-83A1-F6EECF244321}">
                <p14:modId xmlns:p14="http://schemas.microsoft.com/office/powerpoint/2010/main" val="3390997152"/>
              </p:ext>
            </p:extLst>
          </p:nvPr>
        </p:nvGraphicFramePr>
        <p:xfrm>
          <a:off x="6219569" y="3196024"/>
          <a:ext cx="1771135" cy="200025"/>
        </p:xfrm>
        <a:graphic>
          <a:graphicData uri="http://schemas.openxmlformats.org/drawingml/2006/table">
            <a:tbl>
              <a:tblPr/>
              <a:tblGrid>
                <a:gridCol w="973745"/>
                <a:gridCol w="797390"/>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3" name="Tabulka 22"/>
          <p:cNvGraphicFramePr>
            <a:graphicFrameLocks noGrp="1"/>
          </p:cNvGraphicFramePr>
          <p:nvPr>
            <p:extLst>
              <p:ext uri="{D42A27DB-BD31-4B8C-83A1-F6EECF244321}">
                <p14:modId xmlns:p14="http://schemas.microsoft.com/office/powerpoint/2010/main" val="1411391824"/>
              </p:ext>
            </p:extLst>
          </p:nvPr>
        </p:nvGraphicFramePr>
        <p:xfrm>
          <a:off x="6231926" y="4631723"/>
          <a:ext cx="1771135" cy="200025"/>
        </p:xfrm>
        <a:graphic>
          <a:graphicData uri="http://schemas.openxmlformats.org/drawingml/2006/table">
            <a:tbl>
              <a:tblPr/>
              <a:tblGrid>
                <a:gridCol w="973745"/>
                <a:gridCol w="797390"/>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4" name="Tabulka 23"/>
          <p:cNvGraphicFramePr>
            <a:graphicFrameLocks noGrp="1"/>
          </p:cNvGraphicFramePr>
          <p:nvPr>
            <p:extLst>
              <p:ext uri="{D42A27DB-BD31-4B8C-83A1-F6EECF244321}">
                <p14:modId xmlns:p14="http://schemas.microsoft.com/office/powerpoint/2010/main" val="886346720"/>
              </p:ext>
            </p:extLst>
          </p:nvPr>
        </p:nvGraphicFramePr>
        <p:xfrm>
          <a:off x="6227807" y="5451388"/>
          <a:ext cx="1771135" cy="200025"/>
        </p:xfrm>
        <a:graphic>
          <a:graphicData uri="http://schemas.openxmlformats.org/drawingml/2006/table">
            <a:tbl>
              <a:tblPr/>
              <a:tblGrid>
                <a:gridCol w="973745"/>
                <a:gridCol w="797390"/>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5" name="Tabulka 24"/>
          <p:cNvGraphicFramePr>
            <a:graphicFrameLocks noGrp="1"/>
          </p:cNvGraphicFramePr>
          <p:nvPr>
            <p:extLst>
              <p:ext uri="{D42A27DB-BD31-4B8C-83A1-F6EECF244321}">
                <p14:modId xmlns:p14="http://schemas.microsoft.com/office/powerpoint/2010/main" val="2871713071"/>
              </p:ext>
            </p:extLst>
          </p:nvPr>
        </p:nvGraphicFramePr>
        <p:xfrm>
          <a:off x="6215450" y="3000374"/>
          <a:ext cx="1771135" cy="200025"/>
        </p:xfrm>
        <a:graphic>
          <a:graphicData uri="http://schemas.openxmlformats.org/drawingml/2006/table">
            <a:tbl>
              <a:tblPr/>
              <a:tblGrid>
                <a:gridCol w="973745"/>
                <a:gridCol w="797390"/>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spTree>
    <p:extLst>
      <p:ext uri="{BB962C8B-B14F-4D97-AF65-F5344CB8AC3E}">
        <p14:creationId xmlns:p14="http://schemas.microsoft.com/office/powerpoint/2010/main" val="270345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p:cNvGrpSpPr/>
          <p:nvPr/>
        </p:nvGrpSpPr>
        <p:grpSpPr>
          <a:xfrm>
            <a:off x="203200" y="1143287"/>
            <a:ext cx="7912100" cy="4873685"/>
            <a:chOff x="0" y="0"/>
            <a:chExt cx="9405164" cy="5124670"/>
          </a:xfrm>
        </p:grpSpPr>
        <p:graphicFrame>
          <p:nvGraphicFramePr>
            <p:cNvPr id="12" name="Diagramm 2"/>
            <p:cNvGraphicFramePr>
              <a:graphicFrameLocks/>
            </p:cNvGraphicFramePr>
            <p:nvPr>
              <p:extLst>
                <p:ext uri="{D42A27DB-BD31-4B8C-83A1-F6EECF244321}">
                  <p14:modId xmlns:p14="http://schemas.microsoft.com/office/powerpoint/2010/main" val="3927602592"/>
                </p:ext>
              </p:extLst>
            </p:nvPr>
          </p:nvGraphicFramePr>
          <p:xfrm>
            <a:off x="0" y="0"/>
            <a:ext cx="9405164" cy="512467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Přímá spojnice 16"/>
            <p:cNvCxnSpPr/>
            <p:nvPr/>
          </p:nvCxnSpPr>
          <p:spPr>
            <a:xfrm>
              <a:off x="6874919" y="358796"/>
              <a:ext cx="0" cy="4518549"/>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PODPORENÁ ZNALOSŤ </a:t>
            </a:r>
            <a:r>
              <a:rPr lang="sk-SK" sz="1600" b="1" dirty="0" err="1" smtClean="0">
                <a:latin typeface="Arial Narrow" panose="020B0606020202030204" pitchFamily="34" charset="0"/>
                <a:cs typeface="Helvetica"/>
              </a:rPr>
              <a:t>ZOOTU</a:t>
            </a:r>
            <a:r>
              <a:rPr lang="sk-SK" sz="1600" b="1" dirty="0" smtClean="0">
                <a:latin typeface="Arial Narrow" panose="020B0606020202030204" pitchFamily="34" charset="0"/>
                <a:cs typeface="Helvetica"/>
              </a:rPr>
              <a:t> TIEŽ POSKOČILA (2) </a:t>
            </a:r>
            <a:endParaRPr lang="sk-SK" sz="1600" b="1"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it-IT" sz="1200" dirty="0">
                <a:solidFill>
                  <a:schemeClr val="tx1">
                    <a:lumMod val="75000"/>
                    <a:lumOff val="25000"/>
                  </a:schemeClr>
                </a:solidFill>
                <a:latin typeface="Arial Narrow" panose="020B0606020202030204" pitchFamily="34" charset="0"/>
                <a:cs typeface="Helvetica"/>
              </a:rPr>
              <a:t>Ktoré z nasledujúcich obchodov s módou poznáte ako internetové obchody?</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13" name="Tabulka 12"/>
          <p:cNvGraphicFramePr>
            <a:graphicFrameLocks noGrp="1"/>
          </p:cNvGraphicFramePr>
          <p:nvPr>
            <p:extLst>
              <p:ext uri="{D42A27DB-BD31-4B8C-83A1-F6EECF244321}">
                <p14:modId xmlns:p14="http://schemas.microsoft.com/office/powerpoint/2010/main" val="406181363"/>
              </p:ext>
            </p:extLst>
          </p:nvPr>
        </p:nvGraphicFramePr>
        <p:xfrm>
          <a:off x="2213427" y="973336"/>
          <a:ext cx="5873299" cy="480060"/>
        </p:xfrm>
        <a:graphic>
          <a:graphicData uri="http://schemas.openxmlformats.org/drawingml/2006/table">
            <a:tbl>
              <a:tblPr/>
              <a:tblGrid>
                <a:gridCol w="805998"/>
                <a:gridCol w="959489"/>
                <a:gridCol w="1048804"/>
                <a:gridCol w="1031322"/>
                <a:gridCol w="973650"/>
                <a:gridCol w="1054036"/>
              </a:tblGrid>
              <a:tr h="200025">
                <a:tc>
                  <a:txBody>
                    <a:bodyPr/>
                    <a:lstStyle/>
                    <a:p>
                      <a:pPr algn="ctr" fontAlgn="ctr"/>
                      <a:r>
                        <a:rPr lang="cs-CZ" sz="1050" b="1" i="0" u="none" strike="noStrike" dirty="0" err="1" smtClean="0">
                          <a:solidFill>
                            <a:srgbClr val="002F5E"/>
                          </a:solidFill>
                          <a:effectLst/>
                          <a:latin typeface="Helvetica"/>
                        </a:rPr>
                        <a:t>Celkovo</a:t>
                      </a:r>
                      <a:r>
                        <a:rPr lang="cs-CZ" sz="1050" b="1" i="0" u="none" strike="noStrike" dirty="0" smtClean="0">
                          <a:solidFill>
                            <a:srgbClr val="002F5E"/>
                          </a:solidFill>
                          <a:effectLst/>
                          <a:latin typeface="Helvetica"/>
                        </a:rPr>
                        <a:t> </a:t>
                      </a:r>
                      <a:r>
                        <a:rPr lang="cs-CZ" sz="105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05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05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F34E0D"/>
                          </a:solidFill>
                          <a:effectLst/>
                          <a:latin typeface="Helvetica"/>
                        </a:rPr>
                        <a:t>Celkovo</a:t>
                      </a:r>
                      <a:r>
                        <a:rPr lang="cs-CZ" sz="1050" b="1" i="0" u="none" strike="noStrike" dirty="0" smtClean="0">
                          <a:solidFill>
                            <a:srgbClr val="F34E0D"/>
                          </a:solidFill>
                          <a:effectLst/>
                          <a:latin typeface="Helvetica"/>
                        </a:rPr>
                        <a:t> </a:t>
                      </a:r>
                      <a:r>
                        <a:rPr lang="cs-CZ" sz="1050" b="1" i="0" u="none" strike="noStrike" dirty="0">
                          <a:solidFill>
                            <a:srgbClr val="F34E0D"/>
                          </a:solidFill>
                          <a:effectLst/>
                          <a:latin typeface="Helvetica"/>
                        </a:rPr>
                        <a:t>ČR</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r>
                        <a:rPr lang="cs-CZ" sz="1050" b="1" i="0" u="none" strike="noStrike" dirty="0" err="1">
                          <a:solidFill>
                            <a:srgbClr val="948A54"/>
                          </a:solidFill>
                          <a:effectLst/>
                          <a:latin typeface="Helvetica"/>
                        </a:rPr>
                        <a:t>Fashion</a:t>
                      </a:r>
                      <a:r>
                        <a:rPr lang="cs-CZ" sz="1050" b="1" i="0" u="none" strike="noStrike" dirty="0">
                          <a:solidFill>
                            <a:srgbClr val="948A54"/>
                          </a:solidFill>
                          <a:effectLst/>
                          <a:latin typeface="Helvetica"/>
                        </a:rPr>
                        <a:t> </a:t>
                      </a:r>
                      <a:r>
                        <a:rPr lang="cs-CZ" sz="1050" b="1" i="0" u="none" strike="noStrike" dirty="0" err="1" smtClean="0">
                          <a:solidFill>
                            <a:srgbClr val="948A54"/>
                          </a:solidFill>
                          <a:effectLst/>
                          <a:latin typeface="Helvetica"/>
                        </a:rPr>
                        <a:t>leto</a:t>
                      </a:r>
                      <a:r>
                        <a:rPr lang="cs-CZ" sz="1050" b="1" i="0" u="none" strike="noStrike" dirty="0" smtClean="0">
                          <a:solidFill>
                            <a:srgbClr val="948A54"/>
                          </a:solidFill>
                          <a:effectLst/>
                          <a:latin typeface="Helvetica"/>
                        </a:rPr>
                        <a:t> </a:t>
                      </a:r>
                      <a:r>
                        <a:rPr lang="cs-CZ" sz="1050" b="1" i="0" u="none" strike="noStrike" dirty="0">
                          <a:solidFill>
                            <a:srgbClr val="948A54"/>
                          </a:solidFill>
                          <a:effectLst/>
                          <a:latin typeface="Helvetica"/>
                        </a:rPr>
                        <a:t>2015</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p>
                    <a:p>
                      <a:pPr algn="ctr" fontAlgn="ctr"/>
                      <a:r>
                        <a:rPr lang="cs-CZ" sz="1050" b="1" i="0" u="none" strike="noStrike" dirty="0" err="1" smtClean="0">
                          <a:solidFill>
                            <a:srgbClr val="948A54"/>
                          </a:solidFill>
                          <a:effectLst/>
                          <a:latin typeface="Helvetica"/>
                        </a:rPr>
                        <a:t>Fashion</a:t>
                      </a:r>
                      <a:r>
                        <a:rPr lang="cs-CZ" sz="1050" b="1" i="0" u="none" strike="noStrike" dirty="0" smtClean="0">
                          <a:solidFill>
                            <a:srgbClr val="948A54"/>
                          </a:solidFill>
                          <a:effectLst/>
                          <a:latin typeface="Helvetica"/>
                        </a:rPr>
                        <a:t> jar </a:t>
                      </a:r>
                    </a:p>
                    <a:p>
                      <a:pPr algn="ctr" fontAlgn="ctr"/>
                      <a:r>
                        <a:rPr lang="cs-CZ" sz="1050" b="1" i="0" u="none" strike="noStrike" dirty="0" smtClean="0">
                          <a:solidFill>
                            <a:srgbClr val="948A54"/>
                          </a:solidFill>
                          <a:effectLst/>
                          <a:latin typeface="Helvetica"/>
                        </a:rPr>
                        <a:t>2015</a:t>
                      </a:r>
                      <a:endParaRPr lang="cs-CZ" sz="1050" b="1" i="0" u="none" strike="noStrike" dirty="0">
                        <a:solidFill>
                          <a:srgbClr val="948A54"/>
                        </a:solidFill>
                        <a:effectLst/>
                        <a:latin typeface="Helvetica"/>
                      </a:endParaRPr>
                    </a:p>
                  </a:txBody>
                  <a:tcPr marL="0" marR="0" marT="0" marB="0" anchor="ctr">
                    <a:lnL>
                      <a:noFill/>
                    </a:lnL>
                    <a:lnR>
                      <a:noFill/>
                    </a:lnR>
                    <a:lnT>
                      <a:noFill/>
                    </a:lnT>
                    <a:lnB>
                      <a:noFill/>
                    </a:lnB>
                  </a:tcP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781360960"/>
              </p:ext>
            </p:extLst>
          </p:nvPr>
        </p:nvGraphicFramePr>
        <p:xfrm>
          <a:off x="1968497" y="5896322"/>
          <a:ext cx="6172202" cy="200025"/>
        </p:xfrm>
        <a:graphic>
          <a:graphicData uri="http://schemas.openxmlformats.org/drawingml/2006/table">
            <a:tbl>
              <a:tblPr/>
              <a:tblGrid>
                <a:gridCol w="1096868"/>
                <a:gridCol w="1096868"/>
                <a:gridCol w="1096868"/>
                <a:gridCol w="1096868"/>
                <a:gridCol w="892365"/>
                <a:gridCol w="892365"/>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250148397"/>
              </p:ext>
            </p:extLst>
          </p:nvPr>
        </p:nvGraphicFramePr>
        <p:xfrm>
          <a:off x="6495538" y="3964201"/>
          <a:ext cx="1849392" cy="200025"/>
        </p:xfrm>
        <a:graphic>
          <a:graphicData uri="http://schemas.openxmlformats.org/drawingml/2006/table">
            <a:tbl>
              <a:tblPr/>
              <a:tblGrid>
                <a:gridCol w="1000484"/>
                <a:gridCol w="848908"/>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1617489340"/>
              </p:ext>
            </p:extLst>
          </p:nvPr>
        </p:nvGraphicFramePr>
        <p:xfrm>
          <a:off x="6486958" y="4371974"/>
          <a:ext cx="1849392" cy="200025"/>
        </p:xfrm>
        <a:graphic>
          <a:graphicData uri="http://schemas.openxmlformats.org/drawingml/2006/table">
            <a:tbl>
              <a:tblPr/>
              <a:tblGrid>
                <a:gridCol w="1000484"/>
                <a:gridCol w="848908"/>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3584788732"/>
              </p:ext>
            </p:extLst>
          </p:nvPr>
        </p:nvGraphicFramePr>
        <p:xfrm>
          <a:off x="6495539" y="4573801"/>
          <a:ext cx="1849392" cy="200025"/>
        </p:xfrm>
        <a:graphic>
          <a:graphicData uri="http://schemas.openxmlformats.org/drawingml/2006/table">
            <a:tbl>
              <a:tblPr/>
              <a:tblGrid>
                <a:gridCol w="1000484"/>
                <a:gridCol w="848908"/>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879672347"/>
              </p:ext>
            </p:extLst>
          </p:nvPr>
        </p:nvGraphicFramePr>
        <p:xfrm>
          <a:off x="5469930" y="2707931"/>
          <a:ext cx="304794" cy="200025"/>
        </p:xfrm>
        <a:graphic>
          <a:graphicData uri="http://schemas.openxmlformats.org/drawingml/2006/table">
            <a:tbl>
              <a:tblPr/>
              <a:tblGrid>
                <a:gridCol w="304794"/>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8" name="Tabulka 17"/>
          <p:cNvGraphicFramePr>
            <a:graphicFrameLocks noGrp="1"/>
          </p:cNvGraphicFramePr>
          <p:nvPr>
            <p:extLst>
              <p:ext uri="{D42A27DB-BD31-4B8C-83A1-F6EECF244321}">
                <p14:modId xmlns:p14="http://schemas.microsoft.com/office/powerpoint/2010/main" val="2559923306"/>
              </p:ext>
            </p:extLst>
          </p:nvPr>
        </p:nvGraphicFramePr>
        <p:xfrm>
          <a:off x="5457573" y="1690558"/>
          <a:ext cx="304794" cy="200025"/>
        </p:xfrm>
        <a:graphic>
          <a:graphicData uri="http://schemas.openxmlformats.org/drawingml/2006/table">
            <a:tbl>
              <a:tblPr/>
              <a:tblGrid>
                <a:gridCol w="304794"/>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9" name="Tabulka 18"/>
          <p:cNvGraphicFramePr>
            <a:graphicFrameLocks noGrp="1"/>
          </p:cNvGraphicFramePr>
          <p:nvPr>
            <p:extLst>
              <p:ext uri="{D42A27DB-BD31-4B8C-83A1-F6EECF244321}">
                <p14:modId xmlns:p14="http://schemas.microsoft.com/office/powerpoint/2010/main" val="3171533912"/>
              </p:ext>
            </p:extLst>
          </p:nvPr>
        </p:nvGraphicFramePr>
        <p:xfrm>
          <a:off x="5478169" y="4783867"/>
          <a:ext cx="304794" cy="200025"/>
        </p:xfrm>
        <a:graphic>
          <a:graphicData uri="http://schemas.openxmlformats.org/drawingml/2006/table">
            <a:tbl>
              <a:tblPr/>
              <a:tblGrid>
                <a:gridCol w="304794"/>
              </a:tblGrid>
              <a:tr h="200025">
                <a:tc>
                  <a:txBody>
                    <a:bodyPr/>
                    <a:lstStyle/>
                    <a:p>
                      <a:pPr algn="l" fontAlgn="ctr"/>
                      <a:r>
                        <a:rPr lang="cs-CZ" sz="10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spTree>
    <p:extLst>
      <p:ext uri="{BB962C8B-B14F-4D97-AF65-F5344CB8AC3E}">
        <p14:creationId xmlns:p14="http://schemas.microsoft.com/office/powerpoint/2010/main" val="1301012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ZNALOSŤ </a:t>
            </a:r>
            <a:r>
              <a:rPr lang="sk-SK" sz="1600" b="1" dirty="0" err="1" smtClean="0">
                <a:latin typeface="Arial Narrow" panose="020B0606020202030204" pitchFamily="34" charset="0"/>
                <a:cs typeface="Helvetica"/>
              </a:rPr>
              <a:t>ZOOTU</a:t>
            </a:r>
            <a:r>
              <a:rPr lang="sk-SK" sz="1600" b="1" dirty="0" smtClean="0">
                <a:latin typeface="Arial Narrow" panose="020B0606020202030204" pitchFamily="34" charset="0"/>
                <a:cs typeface="Helvetica"/>
              </a:rPr>
              <a:t> RASTIE V  OBOCH KRAJINÁCH</a:t>
            </a:r>
            <a:endParaRPr lang="sk-SK" sz="1600" b="1" i="1" dirty="0">
              <a:latin typeface="Arial Narrow" panose="020B0606020202030204" pitchFamily="34" charset="0"/>
              <a:cs typeface="Helvetica"/>
            </a:endParaRPr>
          </a:p>
        </p:txBody>
      </p:sp>
      <p:sp>
        <p:nvSpPr>
          <p:cNvPr id="7"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Znalosť </a:t>
            </a:r>
            <a:r>
              <a:rPr lang="sk-SK" sz="1400" dirty="0" err="1" smtClean="0">
                <a:solidFill>
                  <a:schemeClr val="tx1">
                    <a:lumMod val="75000"/>
                    <a:lumOff val="25000"/>
                  </a:schemeClr>
                </a:solidFill>
                <a:latin typeface="Arial Narrow" panose="020B0606020202030204" pitchFamily="34" charset="0"/>
              </a:rPr>
              <a:t>Zootu</a:t>
            </a:r>
            <a:r>
              <a:rPr lang="sk-SK" sz="1400" dirty="0" smtClean="0">
                <a:solidFill>
                  <a:schemeClr val="tx1">
                    <a:lumMod val="75000"/>
                    <a:lumOff val="25000"/>
                  </a:schemeClr>
                </a:solidFill>
                <a:latin typeface="Arial Narrow" panose="020B0606020202030204" pitchFamily="34" charset="0"/>
              </a:rPr>
              <a:t> na Slovensku, ktorá sa pohybovala na jar aj v lete zhruba na rovnakej úrovni, tento rok na jeseň výrazne vzrástla. Rovnakú tendenciu mala aj znalosť </a:t>
            </a:r>
            <a:r>
              <a:rPr lang="cs-CZ" sz="1400" dirty="0" smtClean="0">
                <a:solidFill>
                  <a:schemeClr val="tx1">
                    <a:lumMod val="75000"/>
                    <a:lumOff val="25000"/>
                  </a:schemeClr>
                </a:solidFill>
                <a:latin typeface="Arial Narrow" panose="020B0606020202030204" pitchFamily="34" charset="0"/>
              </a:rPr>
              <a:t>v ČR.</a:t>
            </a:r>
            <a:endParaRPr lang="cs-CZ" sz="1400" b="1" dirty="0" smtClean="0">
              <a:solidFill>
                <a:schemeClr val="tx1">
                  <a:lumMod val="75000"/>
                  <a:lumOff val="25000"/>
                </a:schemeClr>
              </a:solidFill>
              <a:latin typeface="Arial Narrow" panose="020B0606020202030204" pitchFamily="34" charset="0"/>
            </a:endParaRPr>
          </a:p>
        </p:txBody>
      </p:sp>
      <p:grpSp>
        <p:nvGrpSpPr>
          <p:cNvPr id="10" name="Skupina 9"/>
          <p:cNvGrpSpPr/>
          <p:nvPr/>
        </p:nvGrpSpPr>
        <p:grpSpPr>
          <a:xfrm>
            <a:off x="650259" y="1207616"/>
            <a:ext cx="7819445" cy="4785220"/>
            <a:chOff x="0" y="0"/>
            <a:chExt cx="7514048" cy="4386495"/>
          </a:xfrm>
        </p:grpSpPr>
        <p:graphicFrame>
          <p:nvGraphicFramePr>
            <p:cNvPr id="12" name="Graf 11"/>
            <p:cNvGraphicFramePr>
              <a:graphicFrameLocks/>
            </p:cNvGraphicFramePr>
            <p:nvPr/>
          </p:nvGraphicFramePr>
          <p:xfrm>
            <a:off x="0" y="0"/>
            <a:ext cx="7512596" cy="2159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af 12"/>
            <p:cNvGraphicFramePr>
              <a:graphicFrameLocks/>
            </p:cNvGraphicFramePr>
            <p:nvPr/>
          </p:nvGraphicFramePr>
          <p:xfrm>
            <a:off x="1452" y="2227266"/>
            <a:ext cx="7512596" cy="2159229"/>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28753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Skupina 17"/>
          <p:cNvGrpSpPr/>
          <p:nvPr/>
        </p:nvGrpSpPr>
        <p:grpSpPr>
          <a:xfrm>
            <a:off x="-234469" y="1168400"/>
            <a:ext cx="9467369" cy="4772372"/>
            <a:chOff x="0" y="0"/>
            <a:chExt cx="9405164" cy="5124670"/>
          </a:xfrm>
        </p:grpSpPr>
        <p:graphicFrame>
          <p:nvGraphicFramePr>
            <p:cNvPr id="19" name="Diagramm 2"/>
            <p:cNvGraphicFramePr>
              <a:graphicFrameLocks/>
            </p:cNvGraphicFramePr>
            <p:nvPr>
              <p:extLst>
                <p:ext uri="{D42A27DB-BD31-4B8C-83A1-F6EECF244321}">
                  <p14:modId xmlns:p14="http://schemas.microsoft.com/office/powerpoint/2010/main" val="1091950949"/>
                </p:ext>
              </p:extLst>
            </p:nvPr>
          </p:nvGraphicFramePr>
          <p:xfrm>
            <a:off x="0" y="0"/>
            <a:ext cx="9405164" cy="512467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Přímá spojnice 19"/>
            <p:cNvCxnSpPr/>
            <p:nvPr/>
          </p:nvCxnSpPr>
          <p:spPr>
            <a:xfrm>
              <a:off x="6327107" y="346662"/>
              <a:ext cx="0" cy="4518549"/>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09579" y="142852"/>
            <a:ext cx="8177221"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NÁKUP ZA POSLEDNÝ POLROK</a:t>
            </a:r>
            <a:endParaRPr lang="sk-SK" sz="1600" b="1"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V ktorých z týchto obchodov ste počas posledného pol roka nakúpili módu?</a:t>
            </a:r>
            <a:endParaRPr lang="it-IT"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Tí</a:t>
            </a:r>
            <a:r>
              <a:rPr lang="cs-CZ" sz="1200" dirty="0" smtClean="0">
                <a:solidFill>
                  <a:schemeClr val="tx1">
                    <a:lumMod val="75000"/>
                    <a:lumOff val="25000"/>
                  </a:schemeClr>
                </a:solidFill>
                <a:latin typeface="Arial Narrow" panose="020B0606020202030204" pitchFamily="34" charset="0"/>
                <a:cs typeface="Helvetica"/>
              </a:rPr>
              <a:t> respondenti, </a:t>
            </a:r>
            <a:r>
              <a:rPr lang="cs-CZ" sz="1200" dirty="0" err="1" smtClean="0">
                <a:solidFill>
                  <a:schemeClr val="tx1">
                    <a:lumMod val="75000"/>
                    <a:lumOff val="25000"/>
                  </a:schemeClr>
                </a:solidFill>
                <a:latin typeface="Arial Narrow" panose="020B0606020202030204" pitchFamily="34" charset="0"/>
                <a:cs typeface="Helvetica"/>
              </a:rPr>
              <a:t>ktorí</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poznajú</a:t>
            </a:r>
            <a:r>
              <a:rPr lang="cs-CZ" sz="1200" dirty="0" smtClean="0">
                <a:solidFill>
                  <a:schemeClr val="tx1">
                    <a:lumMod val="75000"/>
                    <a:lumOff val="25000"/>
                  </a:schemeClr>
                </a:solidFill>
                <a:latin typeface="Arial Narrow" panose="020B0606020202030204" pitchFamily="34" charset="0"/>
                <a:cs typeface="Helvetica"/>
              </a:rPr>
              <a:t> aspoň jeden obchod </a:t>
            </a:r>
            <a:r>
              <a:rPr lang="cs-CZ" sz="1200" dirty="0" err="1" smtClean="0">
                <a:solidFill>
                  <a:schemeClr val="tx1">
                    <a:lumMod val="75000"/>
                    <a:lumOff val="25000"/>
                  </a:schemeClr>
                </a:solidFill>
                <a:latin typeface="Arial Narrow" panose="020B0606020202030204" pitchFamily="34" charset="0"/>
                <a:cs typeface="Helvetica"/>
              </a:rPr>
              <a:t>podporene</a:t>
            </a:r>
            <a:r>
              <a:rPr lang="cs-CZ" sz="1200" dirty="0" smtClean="0">
                <a:solidFill>
                  <a:schemeClr val="tx1">
                    <a:lumMod val="75000"/>
                    <a:lumOff val="25000"/>
                  </a:schemeClr>
                </a:solidFill>
                <a:latin typeface="Arial Narrow" panose="020B0606020202030204" pitchFamily="34" charset="0"/>
                <a:cs typeface="Helvetica"/>
              </a:rPr>
              <a:t>.</a:t>
            </a:r>
            <a:endParaRPr lang="cs-CZ" sz="1200" dirty="0">
              <a:solidFill>
                <a:schemeClr val="tx1">
                  <a:lumMod val="75000"/>
                  <a:lumOff val="25000"/>
                </a:schemeClr>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V </a:t>
            </a:r>
            <a:r>
              <a:rPr lang="sk-SK" sz="1400" dirty="0" err="1" smtClean="0">
                <a:solidFill>
                  <a:schemeClr val="tx1">
                    <a:lumMod val="75000"/>
                    <a:lumOff val="25000"/>
                  </a:schemeClr>
                </a:solidFill>
                <a:latin typeface="Arial Narrow" panose="020B0606020202030204" pitchFamily="34" charset="0"/>
              </a:rPr>
              <a:t>Zoote</a:t>
            </a:r>
            <a:r>
              <a:rPr lang="sk-SK" sz="1400" dirty="0" smtClean="0">
                <a:solidFill>
                  <a:schemeClr val="tx1">
                    <a:lumMod val="75000"/>
                    <a:lumOff val="25000"/>
                  </a:schemeClr>
                </a:solidFill>
                <a:latin typeface="Arial Narrow" panose="020B0606020202030204" pitchFamily="34" charset="0"/>
              </a:rPr>
              <a:t> počas posledného polroka nakúpili 2 % opýtaných žien – podiel ľudí nakupujúcich v </a:t>
            </a:r>
            <a:r>
              <a:rPr lang="sk-SK" sz="1400" dirty="0" err="1" smtClean="0">
                <a:solidFill>
                  <a:schemeClr val="tx1">
                    <a:lumMod val="75000"/>
                    <a:lumOff val="25000"/>
                  </a:schemeClr>
                </a:solidFill>
                <a:latin typeface="Arial Narrow" panose="020B0606020202030204" pitchFamily="34" charset="0"/>
              </a:rPr>
              <a:t>Zoote</a:t>
            </a:r>
            <a:r>
              <a:rPr lang="sk-SK" sz="1400" dirty="0" smtClean="0">
                <a:solidFill>
                  <a:schemeClr val="tx1">
                    <a:lumMod val="75000"/>
                    <a:lumOff val="25000"/>
                  </a:schemeClr>
                </a:solidFill>
                <a:latin typeface="Arial Narrow" panose="020B0606020202030204" pitchFamily="34" charset="0"/>
              </a:rPr>
              <a:t> tak zostáva napriek vyššiemu povedomiu o </a:t>
            </a:r>
            <a:r>
              <a:rPr lang="sk-SK" sz="1400" dirty="0" err="1" smtClean="0">
                <a:solidFill>
                  <a:schemeClr val="tx1">
                    <a:lumMod val="75000"/>
                    <a:lumOff val="25000"/>
                  </a:schemeClr>
                </a:solidFill>
                <a:latin typeface="Arial Narrow" panose="020B0606020202030204" pitchFamily="34" charset="0"/>
              </a:rPr>
              <a:t>Zoote</a:t>
            </a:r>
            <a:r>
              <a:rPr lang="sk-SK" sz="1400" dirty="0" smtClean="0">
                <a:solidFill>
                  <a:schemeClr val="tx1">
                    <a:lumMod val="75000"/>
                    <a:lumOff val="25000"/>
                  </a:schemeClr>
                </a:solidFill>
                <a:latin typeface="Arial Narrow" panose="020B0606020202030204" pitchFamily="34" charset="0"/>
              </a:rPr>
              <a:t> rovnaký.</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12" name="Tabulka 11"/>
          <p:cNvGraphicFramePr>
            <a:graphicFrameLocks noGrp="1"/>
          </p:cNvGraphicFramePr>
          <p:nvPr>
            <p:extLst>
              <p:ext uri="{D42A27DB-BD31-4B8C-83A1-F6EECF244321}">
                <p14:modId xmlns:p14="http://schemas.microsoft.com/office/powerpoint/2010/main" val="2435268793"/>
              </p:ext>
            </p:extLst>
          </p:nvPr>
        </p:nvGraphicFramePr>
        <p:xfrm>
          <a:off x="2213427" y="973336"/>
          <a:ext cx="5873299" cy="480060"/>
        </p:xfrm>
        <a:graphic>
          <a:graphicData uri="http://schemas.openxmlformats.org/drawingml/2006/table">
            <a:tbl>
              <a:tblPr/>
              <a:tblGrid>
                <a:gridCol w="805998"/>
                <a:gridCol w="959489"/>
                <a:gridCol w="1048804"/>
                <a:gridCol w="1031322"/>
                <a:gridCol w="973650"/>
                <a:gridCol w="1054036"/>
              </a:tblGrid>
              <a:tr h="200025">
                <a:tc>
                  <a:txBody>
                    <a:bodyPr/>
                    <a:lstStyle/>
                    <a:p>
                      <a:pPr algn="ctr" fontAlgn="ctr"/>
                      <a:r>
                        <a:rPr lang="cs-CZ" sz="1050" b="1" i="0" u="none" strike="noStrike" dirty="0" err="1" smtClean="0">
                          <a:solidFill>
                            <a:srgbClr val="002F5E"/>
                          </a:solidFill>
                          <a:effectLst/>
                          <a:latin typeface="Helvetica"/>
                        </a:rPr>
                        <a:t>Celkovo</a:t>
                      </a:r>
                      <a:r>
                        <a:rPr lang="cs-CZ" sz="1050" b="1" i="0" u="none" strike="noStrike" dirty="0" smtClean="0">
                          <a:solidFill>
                            <a:srgbClr val="002F5E"/>
                          </a:solidFill>
                          <a:effectLst/>
                          <a:latin typeface="Helvetica"/>
                        </a:rPr>
                        <a:t> </a:t>
                      </a:r>
                      <a:r>
                        <a:rPr lang="cs-CZ" sz="105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05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05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F34E0D"/>
                          </a:solidFill>
                          <a:effectLst/>
                          <a:latin typeface="Helvetica"/>
                        </a:rPr>
                        <a:t>Celkovo</a:t>
                      </a:r>
                      <a:r>
                        <a:rPr lang="cs-CZ" sz="1050" b="1" i="0" u="none" strike="noStrike" dirty="0" smtClean="0">
                          <a:solidFill>
                            <a:srgbClr val="F34E0D"/>
                          </a:solidFill>
                          <a:effectLst/>
                          <a:latin typeface="Helvetica"/>
                        </a:rPr>
                        <a:t> </a:t>
                      </a:r>
                      <a:r>
                        <a:rPr lang="cs-CZ" sz="1050" b="1" i="0" u="none" strike="noStrike" dirty="0">
                          <a:solidFill>
                            <a:srgbClr val="F34E0D"/>
                          </a:solidFill>
                          <a:effectLst/>
                          <a:latin typeface="Helvetica"/>
                        </a:rPr>
                        <a:t>ČR</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r>
                        <a:rPr lang="cs-CZ" sz="1050" b="1" i="0" u="none" strike="noStrike" dirty="0" err="1">
                          <a:solidFill>
                            <a:srgbClr val="948A54"/>
                          </a:solidFill>
                          <a:effectLst/>
                          <a:latin typeface="Helvetica"/>
                        </a:rPr>
                        <a:t>Fashion</a:t>
                      </a:r>
                      <a:r>
                        <a:rPr lang="cs-CZ" sz="1050" b="1" i="0" u="none" strike="noStrike" dirty="0">
                          <a:solidFill>
                            <a:srgbClr val="948A54"/>
                          </a:solidFill>
                          <a:effectLst/>
                          <a:latin typeface="Helvetica"/>
                        </a:rPr>
                        <a:t> </a:t>
                      </a:r>
                      <a:r>
                        <a:rPr lang="cs-CZ" sz="1050" b="1" i="0" u="none" strike="noStrike" dirty="0" err="1" smtClean="0">
                          <a:solidFill>
                            <a:srgbClr val="948A54"/>
                          </a:solidFill>
                          <a:effectLst/>
                          <a:latin typeface="Helvetica"/>
                        </a:rPr>
                        <a:t>leto</a:t>
                      </a:r>
                      <a:r>
                        <a:rPr lang="cs-CZ" sz="1050" b="1" i="0" u="none" strike="noStrike" dirty="0" smtClean="0">
                          <a:solidFill>
                            <a:srgbClr val="948A54"/>
                          </a:solidFill>
                          <a:effectLst/>
                          <a:latin typeface="Helvetica"/>
                        </a:rPr>
                        <a:t> </a:t>
                      </a:r>
                      <a:r>
                        <a:rPr lang="cs-CZ" sz="1050" b="1" i="0" u="none" strike="noStrike" dirty="0">
                          <a:solidFill>
                            <a:srgbClr val="948A54"/>
                          </a:solidFill>
                          <a:effectLst/>
                          <a:latin typeface="Helvetica"/>
                        </a:rPr>
                        <a:t>2015</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p>
                    <a:p>
                      <a:pPr algn="ctr" fontAlgn="ctr"/>
                      <a:r>
                        <a:rPr lang="cs-CZ" sz="1050" b="1" i="0" u="none" strike="noStrike" dirty="0" err="1" smtClean="0">
                          <a:solidFill>
                            <a:srgbClr val="948A54"/>
                          </a:solidFill>
                          <a:effectLst/>
                          <a:latin typeface="Helvetica"/>
                        </a:rPr>
                        <a:t>Fashion</a:t>
                      </a:r>
                      <a:r>
                        <a:rPr lang="cs-CZ" sz="1050" b="1" i="0" u="none" strike="noStrike" dirty="0" smtClean="0">
                          <a:solidFill>
                            <a:srgbClr val="948A54"/>
                          </a:solidFill>
                          <a:effectLst/>
                          <a:latin typeface="Helvetica"/>
                        </a:rPr>
                        <a:t> jar </a:t>
                      </a:r>
                    </a:p>
                    <a:p>
                      <a:pPr algn="ctr" fontAlgn="ctr"/>
                      <a:r>
                        <a:rPr lang="cs-CZ" sz="1050" b="1" i="0" u="none" strike="noStrike" dirty="0" smtClean="0">
                          <a:solidFill>
                            <a:srgbClr val="948A54"/>
                          </a:solidFill>
                          <a:effectLst/>
                          <a:latin typeface="Helvetica"/>
                        </a:rPr>
                        <a:t>2015</a:t>
                      </a:r>
                      <a:endParaRPr lang="cs-CZ" sz="1050" b="1" i="0" u="none" strike="noStrike" dirty="0">
                        <a:solidFill>
                          <a:srgbClr val="948A54"/>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1615873390"/>
              </p:ext>
            </p:extLst>
          </p:nvPr>
        </p:nvGraphicFramePr>
        <p:xfrm>
          <a:off x="1968497" y="5756622"/>
          <a:ext cx="5880102" cy="200025"/>
        </p:xfrm>
        <a:graphic>
          <a:graphicData uri="http://schemas.openxmlformats.org/drawingml/2006/table">
            <a:tbl>
              <a:tblPr/>
              <a:tblGrid>
                <a:gridCol w="1044959"/>
                <a:gridCol w="1044959"/>
                <a:gridCol w="1044959"/>
                <a:gridCol w="1044959"/>
                <a:gridCol w="850133"/>
                <a:gridCol w="850133"/>
              </a:tblGrid>
              <a:tr h="200025">
                <a:tc>
                  <a:txBody>
                    <a:bodyPr/>
                    <a:lstStyle/>
                    <a:p>
                      <a:pPr algn="ctr" rtl="0" fontAlgn="ctr"/>
                      <a:r>
                        <a:rPr lang="cs-CZ" sz="900" b="0" i="0" u="none" strike="noStrike" dirty="0" smtClean="0">
                          <a:solidFill>
                            <a:srgbClr val="7F7F7F"/>
                          </a:solidFill>
                          <a:effectLst/>
                          <a:latin typeface="Helvetica"/>
                        </a:rPr>
                        <a:t>N = 383</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184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199</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398</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387</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1768979651"/>
              </p:ext>
            </p:extLst>
          </p:nvPr>
        </p:nvGraphicFramePr>
        <p:xfrm>
          <a:off x="5349280" y="1596390"/>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2060246918"/>
              </p:ext>
            </p:extLst>
          </p:nvPr>
        </p:nvGraphicFramePr>
        <p:xfrm>
          <a:off x="5349280" y="2199640"/>
          <a:ext cx="304794" cy="320040"/>
        </p:xfrm>
        <a:graphic>
          <a:graphicData uri="http://schemas.openxmlformats.org/drawingml/2006/table">
            <a:tbl>
              <a:tblPr/>
              <a:tblGrid>
                <a:gridCol w="304794"/>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r h="0">
                <a:tc>
                  <a:txBody>
                    <a:bodyPr/>
                    <a:lstStyle/>
                    <a:p>
                      <a:pPr algn="l" fontAlgn="ctr"/>
                      <a:r>
                        <a:rPr lang="cs-CZ" sz="700" b="0" i="0" u="none" strike="noStrike" dirty="0" smtClean="0">
                          <a:solidFill>
                            <a:srgbClr val="000000"/>
                          </a:solidFill>
                          <a:effectLst/>
                          <a:latin typeface="Helvetica"/>
                        </a:rPr>
                        <a:t>N/A</a:t>
                      </a:r>
                      <a:endParaRPr lang="cs-CZ" sz="700" b="0" i="0" u="none" strike="noStrike" dirty="0">
                        <a:solidFill>
                          <a:srgbClr val="000000"/>
                        </a:solidFill>
                        <a:effectLst/>
                        <a:latin typeface="Helvetica"/>
                      </a:endParaRPr>
                    </a:p>
                  </a:txBody>
                  <a:tcPr marL="0" marR="0" marT="0" marB="0" anchor="ctr">
                    <a:lnL>
                      <a:noFill/>
                    </a:lnL>
                    <a:lnR>
                      <a:noFill/>
                    </a:lnR>
                    <a:lnT>
                      <a:noFill/>
                    </a:lnT>
                    <a:lnB>
                      <a:noFill/>
                    </a:lnB>
                    <a:solidFill>
                      <a:srgbClr val="FEF6F0"/>
                    </a:solidFill>
                  </a:tcPr>
                </a:tc>
              </a:tr>
              <a:tr h="0">
                <a:tc>
                  <a:txBody>
                    <a:bodyPr/>
                    <a:lstStyle/>
                    <a:p>
                      <a:pPr algn="l" fontAlgn="ctr"/>
                      <a:r>
                        <a:rPr lang="cs-CZ" sz="700" b="0" i="0" u="none" strike="noStrike" dirty="0" smtClean="0">
                          <a:solidFill>
                            <a:srgbClr val="000000"/>
                          </a:solidFill>
                          <a:effectLst/>
                          <a:latin typeface="Helvetica"/>
                        </a:rPr>
                        <a:t>N/A</a:t>
                      </a:r>
                      <a:endParaRPr lang="cs-CZ" sz="700" b="0" i="0" u="none" strike="noStrike" dirty="0">
                        <a:solidFill>
                          <a:srgbClr val="000000"/>
                        </a:solidFill>
                        <a:effectLst/>
                        <a:latin typeface="Helvetica"/>
                      </a:endParaRPr>
                    </a:p>
                  </a:txBody>
                  <a:tcPr marL="0" marR="0" marT="0" marB="0" anchor="ctr">
                    <a:lnL>
                      <a:noFill/>
                    </a:lnL>
                    <a:lnR>
                      <a:noFill/>
                    </a:lnR>
                    <a:lnT>
                      <a:noFill/>
                    </a:lnT>
                    <a:lnB>
                      <a:noFill/>
                    </a:lnB>
                    <a:solidFill>
                      <a:srgbClr val="FEF6F0"/>
                    </a:solidFill>
                  </a:tcPr>
                </a:tc>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3372468255"/>
              </p:ext>
            </p:extLst>
          </p:nvPr>
        </p:nvGraphicFramePr>
        <p:xfrm>
          <a:off x="5355630" y="3202940"/>
          <a:ext cx="304794" cy="213360"/>
        </p:xfrm>
        <a:graphic>
          <a:graphicData uri="http://schemas.openxmlformats.org/drawingml/2006/table">
            <a:tbl>
              <a:tblPr/>
              <a:tblGrid>
                <a:gridCol w="304794"/>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r h="0">
                <a:tc>
                  <a:txBody>
                    <a:bodyPr/>
                    <a:lstStyle/>
                    <a:p>
                      <a:pPr algn="l" fontAlgn="ctr"/>
                      <a:r>
                        <a:rPr lang="cs-CZ" sz="700" b="0" i="0" u="none" strike="noStrike" dirty="0" smtClean="0">
                          <a:solidFill>
                            <a:srgbClr val="000000"/>
                          </a:solidFill>
                          <a:effectLst/>
                          <a:latin typeface="Helvetica"/>
                        </a:rPr>
                        <a:t>N/A</a:t>
                      </a:r>
                      <a:endParaRPr lang="cs-CZ" sz="700" b="0" i="0" u="none" strike="noStrike" dirty="0">
                        <a:solidFill>
                          <a:srgbClr val="000000"/>
                        </a:solidFill>
                        <a:effectLst/>
                        <a:latin typeface="Helvetica"/>
                      </a:endParaRPr>
                    </a:p>
                  </a:txBody>
                  <a:tcPr marL="0" marR="0" marT="0" marB="0" anchor="ctr">
                    <a:lnL>
                      <a:noFill/>
                    </a:lnL>
                    <a:lnR>
                      <a:noFill/>
                    </a:lnR>
                    <a:lnT>
                      <a:noFill/>
                    </a:lnT>
                    <a:lnB>
                      <a:noFill/>
                    </a:lnB>
                    <a:solidFill>
                      <a:srgbClr val="FEF6F0"/>
                    </a:solidFill>
                  </a:tcPr>
                </a:tc>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3222798911"/>
              </p:ext>
            </p:extLst>
          </p:nvPr>
        </p:nvGraphicFramePr>
        <p:xfrm>
          <a:off x="5355630" y="3607890"/>
          <a:ext cx="304794" cy="106680"/>
        </p:xfrm>
        <a:graphic>
          <a:graphicData uri="http://schemas.openxmlformats.org/drawingml/2006/table">
            <a:tbl>
              <a:tblPr/>
              <a:tblGrid>
                <a:gridCol w="304794"/>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1165348359"/>
              </p:ext>
            </p:extLst>
          </p:nvPr>
        </p:nvGraphicFramePr>
        <p:xfrm>
          <a:off x="5355630" y="4223840"/>
          <a:ext cx="304794" cy="106680"/>
        </p:xfrm>
        <a:graphic>
          <a:graphicData uri="http://schemas.openxmlformats.org/drawingml/2006/table">
            <a:tbl>
              <a:tblPr/>
              <a:tblGrid>
                <a:gridCol w="304794"/>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1" name="Tabulka 20"/>
          <p:cNvGraphicFramePr>
            <a:graphicFrameLocks noGrp="1"/>
          </p:cNvGraphicFramePr>
          <p:nvPr>
            <p:extLst>
              <p:ext uri="{D42A27DB-BD31-4B8C-83A1-F6EECF244321}">
                <p14:modId xmlns:p14="http://schemas.microsoft.com/office/powerpoint/2010/main" val="297116614"/>
              </p:ext>
            </p:extLst>
          </p:nvPr>
        </p:nvGraphicFramePr>
        <p:xfrm>
          <a:off x="5355630" y="4935040"/>
          <a:ext cx="304794" cy="106680"/>
        </p:xfrm>
        <a:graphic>
          <a:graphicData uri="http://schemas.openxmlformats.org/drawingml/2006/table">
            <a:tbl>
              <a:tblPr/>
              <a:tblGrid>
                <a:gridCol w="304794"/>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2" name="Tabulka 21"/>
          <p:cNvGraphicFramePr>
            <a:graphicFrameLocks noGrp="1"/>
          </p:cNvGraphicFramePr>
          <p:nvPr>
            <p:extLst>
              <p:ext uri="{D42A27DB-BD31-4B8C-83A1-F6EECF244321}">
                <p14:modId xmlns:p14="http://schemas.microsoft.com/office/powerpoint/2010/main" val="2443297096"/>
              </p:ext>
            </p:extLst>
          </p:nvPr>
        </p:nvGraphicFramePr>
        <p:xfrm>
          <a:off x="6328208" y="1591944"/>
          <a:ext cx="1812492" cy="320040"/>
        </p:xfrm>
        <a:graphic>
          <a:graphicData uri="http://schemas.openxmlformats.org/drawingml/2006/table">
            <a:tbl>
              <a:tblPr/>
              <a:tblGrid>
                <a:gridCol w="980522"/>
                <a:gridCol w="831970"/>
              </a:tblGrid>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3" name="Tabulka 22"/>
          <p:cNvGraphicFramePr>
            <a:graphicFrameLocks noGrp="1"/>
          </p:cNvGraphicFramePr>
          <p:nvPr>
            <p:extLst>
              <p:ext uri="{D42A27DB-BD31-4B8C-83A1-F6EECF244321}">
                <p14:modId xmlns:p14="http://schemas.microsoft.com/office/powerpoint/2010/main" val="150209202"/>
              </p:ext>
            </p:extLst>
          </p:nvPr>
        </p:nvGraphicFramePr>
        <p:xfrm>
          <a:off x="6328208" y="2397124"/>
          <a:ext cx="1812492" cy="106680"/>
        </p:xfrm>
        <a:graphic>
          <a:graphicData uri="http://schemas.openxmlformats.org/drawingml/2006/table">
            <a:tbl>
              <a:tblPr/>
              <a:tblGrid>
                <a:gridCol w="980522"/>
                <a:gridCol w="831970"/>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4" name="Tabulka 23"/>
          <p:cNvGraphicFramePr>
            <a:graphicFrameLocks noGrp="1"/>
          </p:cNvGraphicFramePr>
          <p:nvPr>
            <p:extLst>
              <p:ext uri="{D42A27DB-BD31-4B8C-83A1-F6EECF244321}">
                <p14:modId xmlns:p14="http://schemas.microsoft.com/office/powerpoint/2010/main" val="3448220557"/>
              </p:ext>
            </p:extLst>
          </p:nvPr>
        </p:nvGraphicFramePr>
        <p:xfrm>
          <a:off x="6315508" y="3013074"/>
          <a:ext cx="1812492" cy="106680"/>
        </p:xfrm>
        <a:graphic>
          <a:graphicData uri="http://schemas.openxmlformats.org/drawingml/2006/table">
            <a:tbl>
              <a:tblPr/>
              <a:tblGrid>
                <a:gridCol w="980522"/>
                <a:gridCol w="831970"/>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5" name="Tabulka 24"/>
          <p:cNvGraphicFramePr>
            <a:graphicFrameLocks noGrp="1"/>
          </p:cNvGraphicFramePr>
          <p:nvPr>
            <p:extLst>
              <p:ext uri="{D42A27DB-BD31-4B8C-83A1-F6EECF244321}">
                <p14:modId xmlns:p14="http://schemas.microsoft.com/office/powerpoint/2010/main" val="2663533530"/>
              </p:ext>
            </p:extLst>
          </p:nvPr>
        </p:nvGraphicFramePr>
        <p:xfrm>
          <a:off x="6315508" y="3209924"/>
          <a:ext cx="1812492" cy="106680"/>
        </p:xfrm>
        <a:graphic>
          <a:graphicData uri="http://schemas.openxmlformats.org/drawingml/2006/table">
            <a:tbl>
              <a:tblPr/>
              <a:tblGrid>
                <a:gridCol w="980522"/>
                <a:gridCol w="831970"/>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6" name="Tabulka 25"/>
          <p:cNvGraphicFramePr>
            <a:graphicFrameLocks noGrp="1"/>
          </p:cNvGraphicFramePr>
          <p:nvPr>
            <p:extLst>
              <p:ext uri="{D42A27DB-BD31-4B8C-83A1-F6EECF244321}">
                <p14:modId xmlns:p14="http://schemas.microsoft.com/office/powerpoint/2010/main" val="2677196692"/>
              </p:ext>
            </p:extLst>
          </p:nvPr>
        </p:nvGraphicFramePr>
        <p:xfrm>
          <a:off x="6321858" y="3813174"/>
          <a:ext cx="1812492" cy="106680"/>
        </p:xfrm>
        <a:graphic>
          <a:graphicData uri="http://schemas.openxmlformats.org/drawingml/2006/table">
            <a:tbl>
              <a:tblPr/>
              <a:tblGrid>
                <a:gridCol w="980522"/>
                <a:gridCol w="831970"/>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7" name="Tabulka 26"/>
          <p:cNvGraphicFramePr>
            <a:graphicFrameLocks noGrp="1"/>
          </p:cNvGraphicFramePr>
          <p:nvPr>
            <p:extLst>
              <p:ext uri="{D42A27DB-BD31-4B8C-83A1-F6EECF244321}">
                <p14:modId xmlns:p14="http://schemas.microsoft.com/office/powerpoint/2010/main" val="4048473777"/>
              </p:ext>
            </p:extLst>
          </p:nvPr>
        </p:nvGraphicFramePr>
        <p:xfrm>
          <a:off x="6321858" y="4327524"/>
          <a:ext cx="1812492" cy="106680"/>
        </p:xfrm>
        <a:graphic>
          <a:graphicData uri="http://schemas.openxmlformats.org/drawingml/2006/table">
            <a:tbl>
              <a:tblPr/>
              <a:tblGrid>
                <a:gridCol w="980522"/>
                <a:gridCol w="831970"/>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8" name="Tabulka 27"/>
          <p:cNvGraphicFramePr>
            <a:graphicFrameLocks noGrp="1"/>
          </p:cNvGraphicFramePr>
          <p:nvPr>
            <p:extLst>
              <p:ext uri="{D42A27DB-BD31-4B8C-83A1-F6EECF244321}">
                <p14:modId xmlns:p14="http://schemas.microsoft.com/office/powerpoint/2010/main" val="1171651268"/>
              </p:ext>
            </p:extLst>
          </p:nvPr>
        </p:nvGraphicFramePr>
        <p:xfrm>
          <a:off x="6321858" y="5432424"/>
          <a:ext cx="1812492" cy="106680"/>
        </p:xfrm>
        <a:graphic>
          <a:graphicData uri="http://schemas.openxmlformats.org/drawingml/2006/table">
            <a:tbl>
              <a:tblPr/>
              <a:tblGrid>
                <a:gridCol w="980522"/>
                <a:gridCol w="831970"/>
              </a:tblGrid>
              <a:tr h="0">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spTree>
    <p:extLst>
      <p:ext uri="{BB962C8B-B14F-4D97-AF65-F5344CB8AC3E}">
        <p14:creationId xmlns:p14="http://schemas.microsoft.com/office/powerpoint/2010/main" val="228714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877" y="1669201"/>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sk-SK" sz="4400" b="0" dirty="0" smtClean="0">
                <a:solidFill>
                  <a:srgbClr val="BD3C36"/>
                </a:solidFill>
                <a:latin typeface="Arial Narrow" panose="020B0606020202030204" pitchFamily="34" charset="0"/>
              </a:rPr>
              <a:t>Prečo</a:t>
            </a:r>
            <a:r>
              <a:rPr lang="cs-CZ" sz="4400" b="0" dirty="0" smtClean="0">
                <a:solidFill>
                  <a:srgbClr val="BD3C36"/>
                </a:solidFill>
                <a:latin typeface="Arial Narrow" panose="020B0606020202030204" pitchFamily="34" charset="0"/>
              </a:rPr>
              <a:t> </a:t>
            </a:r>
            <a:r>
              <a:rPr lang="cs-CZ" sz="4400" b="0" dirty="0" err="1" smtClean="0">
                <a:solidFill>
                  <a:srgbClr val="BD3C36"/>
                </a:solidFill>
                <a:latin typeface="Arial Narrow" panose="020B0606020202030204" pitchFamily="34" charset="0"/>
              </a:rPr>
              <a:t>Fashion</a:t>
            </a:r>
            <a:r>
              <a:rPr lang="cs-CZ" sz="4400" b="0" dirty="0" smtClean="0">
                <a:solidFill>
                  <a:srgbClr val="BD3C36"/>
                </a:solidFill>
                <a:latin typeface="Arial Narrow" panose="020B0606020202030204" pitchFamily="34" charset="0"/>
              </a:rPr>
              <a:t> Report robíme</a:t>
            </a:r>
            <a:endParaRPr lang="en-AU" sz="4400" b="0" dirty="0">
              <a:solidFill>
                <a:srgbClr val="BD3C36"/>
              </a:solidFill>
              <a:latin typeface="Arial Narrow" panose="020B0606020202030204" pitchFamily="34" charset="0"/>
              <a:ea typeface="+mn-ea"/>
            </a:endParaRPr>
          </a:p>
        </p:txBody>
      </p:sp>
    </p:spTree>
    <p:extLst>
      <p:ext uri="{BB962C8B-B14F-4D97-AF65-F5344CB8AC3E}">
        <p14:creationId xmlns:p14="http://schemas.microsoft.com/office/powerpoint/2010/main" val="62812989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NÁKUP V </a:t>
            </a:r>
            <a:r>
              <a:rPr lang="sk-SK" sz="1600" b="1" dirty="0" smtClean="0">
                <a:latin typeface="Arial Narrow" panose="020B0606020202030204" pitchFamily="34" charset="0"/>
                <a:cs typeface="Helvetica"/>
              </a:rPr>
              <a:t>BUDÚCNOSTI</a:t>
            </a:r>
            <a:endParaRPr lang="sk-SK" sz="1600" b="1"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r>
              <a:rPr lang="sk-SK" sz="1200" dirty="0" smtClean="0">
                <a:solidFill>
                  <a:schemeClr val="tx1">
                    <a:lumMod val="75000"/>
                    <a:lumOff val="25000"/>
                  </a:schemeClr>
                </a:solidFill>
                <a:latin typeface="Arial Narrow" panose="020B0606020202030204" pitchFamily="34" charset="0"/>
                <a:cs typeface="Helvetica"/>
              </a:rPr>
              <a:t>Čo si myslíte, v</a:t>
            </a:r>
            <a:r>
              <a:rPr lang="it-IT" sz="1200" dirty="0" smtClean="0">
                <a:solidFill>
                  <a:schemeClr val="tx1">
                    <a:lumMod val="75000"/>
                    <a:lumOff val="25000"/>
                  </a:schemeClr>
                </a:solidFill>
                <a:latin typeface="Arial Narrow" panose="020B0606020202030204" pitchFamily="34" charset="0"/>
                <a:cs typeface="Helvetica"/>
              </a:rPr>
              <a:t> </a:t>
            </a:r>
            <a:r>
              <a:rPr lang="it-IT" sz="1200" dirty="0">
                <a:solidFill>
                  <a:schemeClr val="tx1">
                    <a:lumMod val="75000"/>
                    <a:lumOff val="25000"/>
                  </a:schemeClr>
                </a:solidFill>
                <a:latin typeface="Arial Narrow" panose="020B0606020202030204" pitchFamily="34" charset="0"/>
                <a:cs typeface="Helvetica"/>
              </a:rPr>
              <a:t>ktorom z týchto </a:t>
            </a:r>
            <a:r>
              <a:rPr lang="it-IT" sz="1200" dirty="0" smtClean="0">
                <a:solidFill>
                  <a:schemeClr val="tx1">
                    <a:lumMod val="75000"/>
                    <a:lumOff val="25000"/>
                  </a:schemeClr>
                </a:solidFill>
                <a:latin typeface="Arial Narrow" panose="020B0606020202030204" pitchFamily="34" charset="0"/>
                <a:cs typeface="Helvetica"/>
              </a:rPr>
              <a:t>obchodov </a:t>
            </a:r>
            <a:r>
              <a:rPr lang="it-IT" sz="1200" dirty="0">
                <a:solidFill>
                  <a:schemeClr val="tx1">
                    <a:lumMod val="75000"/>
                    <a:lumOff val="25000"/>
                  </a:schemeClr>
                </a:solidFill>
                <a:latin typeface="Arial Narrow" panose="020B0606020202030204" pitchFamily="34" charset="0"/>
                <a:cs typeface="Helvetica"/>
              </a:rPr>
              <a:t>počas nasledujúceho </a:t>
            </a:r>
            <a:r>
              <a:rPr lang="it-IT" sz="1200" dirty="0" smtClean="0">
                <a:solidFill>
                  <a:schemeClr val="tx1">
                    <a:lumMod val="75000"/>
                    <a:lumOff val="25000"/>
                  </a:schemeClr>
                </a:solidFill>
                <a:latin typeface="Arial Narrow" panose="020B0606020202030204" pitchFamily="34" charset="0"/>
                <a:cs typeface="Helvetica"/>
              </a:rPr>
              <a:t>polroka </a:t>
            </a:r>
            <a:r>
              <a:rPr lang="it-IT" sz="1200" dirty="0">
                <a:solidFill>
                  <a:schemeClr val="tx1">
                    <a:lumMod val="75000"/>
                    <a:lumOff val="25000"/>
                  </a:schemeClr>
                </a:solidFill>
                <a:latin typeface="Arial Narrow" panose="020B0606020202030204" pitchFamily="34" charset="0"/>
                <a:cs typeface="Helvetica"/>
              </a:rPr>
              <a:t>nakúpite módu a oblečenie</a:t>
            </a:r>
            <a:r>
              <a:rPr lang="it-IT" sz="1200" dirty="0" smtClean="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Tí</a:t>
            </a:r>
            <a:r>
              <a:rPr lang="cs-CZ" sz="1200" dirty="0" smtClean="0">
                <a:solidFill>
                  <a:schemeClr val="tx1">
                    <a:lumMod val="75000"/>
                    <a:lumOff val="25000"/>
                  </a:schemeClr>
                </a:solidFill>
                <a:latin typeface="Arial Narrow" panose="020B0606020202030204" pitchFamily="34" charset="0"/>
                <a:cs typeface="Helvetica"/>
              </a:rPr>
              <a:t> respondenti, </a:t>
            </a:r>
            <a:r>
              <a:rPr lang="cs-CZ" sz="1200" dirty="0" err="1" smtClean="0">
                <a:solidFill>
                  <a:schemeClr val="tx1">
                    <a:lumMod val="75000"/>
                    <a:lumOff val="25000"/>
                  </a:schemeClr>
                </a:solidFill>
                <a:latin typeface="Arial Narrow" panose="020B0606020202030204" pitchFamily="34" charset="0"/>
                <a:cs typeface="Helvetica"/>
              </a:rPr>
              <a:t>ktorí</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poznajú</a:t>
            </a:r>
            <a:r>
              <a:rPr lang="cs-CZ" sz="1200" dirty="0" smtClean="0">
                <a:solidFill>
                  <a:schemeClr val="tx1">
                    <a:lumMod val="75000"/>
                    <a:lumOff val="25000"/>
                  </a:schemeClr>
                </a:solidFill>
                <a:latin typeface="Arial Narrow" panose="020B0606020202030204" pitchFamily="34" charset="0"/>
                <a:cs typeface="Helvetica"/>
              </a:rPr>
              <a:t> aspoň jeden obchod </a:t>
            </a:r>
            <a:r>
              <a:rPr lang="cs-CZ" sz="1200" dirty="0" err="1" smtClean="0">
                <a:solidFill>
                  <a:schemeClr val="tx1">
                    <a:lumMod val="75000"/>
                    <a:lumOff val="25000"/>
                  </a:schemeClr>
                </a:solidFill>
                <a:latin typeface="Arial Narrow" panose="020B0606020202030204" pitchFamily="34" charset="0"/>
                <a:cs typeface="Helvetica"/>
              </a:rPr>
              <a:t>podporene</a:t>
            </a:r>
            <a:r>
              <a:rPr lang="cs-CZ" sz="1200" dirty="0" smtClean="0">
                <a:solidFill>
                  <a:schemeClr val="tx1">
                    <a:lumMod val="75000"/>
                    <a:lumOff val="25000"/>
                  </a:schemeClr>
                </a:solidFill>
                <a:latin typeface="Arial Narrow" panose="020B0606020202030204" pitchFamily="34" charset="0"/>
                <a:cs typeface="Helvetica"/>
              </a:rPr>
              <a:t>.</a:t>
            </a:r>
            <a:endParaRPr lang="cs-CZ" sz="1200" dirty="0">
              <a:solidFill>
                <a:schemeClr val="tx1">
                  <a:lumMod val="75000"/>
                  <a:lumOff val="25000"/>
                </a:schemeClr>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Nakúpiť v </a:t>
            </a:r>
            <a:r>
              <a:rPr lang="sk-SK" sz="1400" dirty="0" err="1" smtClean="0">
                <a:solidFill>
                  <a:schemeClr val="tx1">
                    <a:lumMod val="75000"/>
                    <a:lumOff val="25000"/>
                  </a:schemeClr>
                </a:solidFill>
                <a:latin typeface="Arial Narrow" panose="020B0606020202030204" pitchFamily="34" charset="0"/>
              </a:rPr>
              <a:t>Zoote</a:t>
            </a:r>
            <a:r>
              <a:rPr lang="sk-SK" sz="1400" dirty="0" smtClean="0">
                <a:solidFill>
                  <a:schemeClr val="tx1">
                    <a:lumMod val="75000"/>
                    <a:lumOff val="25000"/>
                  </a:schemeClr>
                </a:solidFill>
                <a:latin typeface="Arial Narrow" panose="020B0606020202030204" pitchFamily="34" charset="0"/>
              </a:rPr>
              <a:t> </a:t>
            </a:r>
            <a:r>
              <a:rPr lang="sk-SK" sz="1400" dirty="0" err="1" smtClean="0">
                <a:solidFill>
                  <a:schemeClr val="tx1">
                    <a:lumMod val="75000"/>
                    <a:lumOff val="25000"/>
                  </a:schemeClr>
                </a:solidFill>
                <a:latin typeface="Arial Narrow" panose="020B0606020202030204" pitchFamily="34" charset="0"/>
              </a:rPr>
              <a:t>v</a:t>
            </a:r>
            <a:r>
              <a:rPr lang="sk-SK" sz="1400" dirty="0" smtClean="0">
                <a:solidFill>
                  <a:schemeClr val="tx1">
                    <a:lumMod val="75000"/>
                    <a:lumOff val="25000"/>
                  </a:schemeClr>
                </a:solidFill>
                <a:latin typeface="Arial Narrow" panose="020B0606020202030204" pitchFamily="34" charset="0"/>
              </a:rPr>
              <a:t> budúcom polroku zvažuje približne 5 % opýtaných. Podiel ľudí, ktorí sa chystajú nakúpiť v </a:t>
            </a:r>
            <a:r>
              <a:rPr lang="sk-SK" sz="1400" dirty="0" err="1" smtClean="0">
                <a:solidFill>
                  <a:schemeClr val="tx1">
                    <a:lumMod val="75000"/>
                    <a:lumOff val="25000"/>
                  </a:schemeClr>
                </a:solidFill>
                <a:latin typeface="Arial Narrow" panose="020B0606020202030204" pitchFamily="34" charset="0"/>
              </a:rPr>
              <a:t>Zoote</a:t>
            </a:r>
            <a:r>
              <a:rPr lang="sk-SK" sz="1400" dirty="0" smtClean="0">
                <a:solidFill>
                  <a:schemeClr val="tx1">
                    <a:lumMod val="75000"/>
                    <a:lumOff val="25000"/>
                  </a:schemeClr>
                </a:solidFill>
                <a:latin typeface="Arial Narrow" panose="020B0606020202030204" pitchFamily="34" charset="0"/>
              </a:rPr>
              <a:t>, sa tak </a:t>
            </a:r>
          </a:p>
          <a:p>
            <a:r>
              <a:rPr lang="sk-SK" sz="1400" dirty="0" smtClean="0">
                <a:solidFill>
                  <a:schemeClr val="tx1">
                    <a:lumMod val="75000"/>
                    <a:lumOff val="25000"/>
                  </a:schemeClr>
                </a:solidFill>
                <a:latin typeface="Arial Narrow" panose="020B0606020202030204" pitchFamily="34" charset="0"/>
              </a:rPr>
              <a:t>zvyšuje.</a:t>
            </a:r>
            <a:endParaRPr lang="sk-SK" sz="1400" b="1" dirty="0" smtClean="0">
              <a:solidFill>
                <a:schemeClr val="tx1">
                  <a:lumMod val="75000"/>
                  <a:lumOff val="25000"/>
                </a:schemeClr>
              </a:solidFill>
              <a:latin typeface="Arial Narrow" panose="020B0606020202030204" pitchFamily="34" charset="0"/>
            </a:endParaRPr>
          </a:p>
        </p:txBody>
      </p:sp>
      <p:grpSp>
        <p:nvGrpSpPr>
          <p:cNvPr id="12" name="Skupina 11"/>
          <p:cNvGrpSpPr/>
          <p:nvPr/>
        </p:nvGrpSpPr>
        <p:grpSpPr>
          <a:xfrm>
            <a:off x="38100" y="1143000"/>
            <a:ext cx="8566348" cy="4810472"/>
            <a:chOff x="0" y="0"/>
            <a:chExt cx="9405164" cy="5124670"/>
          </a:xfrm>
        </p:grpSpPr>
        <p:graphicFrame>
          <p:nvGraphicFramePr>
            <p:cNvPr id="13" name="Diagramm 2"/>
            <p:cNvGraphicFramePr>
              <a:graphicFrameLocks/>
            </p:cNvGraphicFramePr>
            <p:nvPr>
              <p:extLst>
                <p:ext uri="{D42A27DB-BD31-4B8C-83A1-F6EECF244321}">
                  <p14:modId xmlns:p14="http://schemas.microsoft.com/office/powerpoint/2010/main" val="3671149453"/>
                </p:ext>
              </p:extLst>
            </p:nvPr>
          </p:nvGraphicFramePr>
          <p:xfrm>
            <a:off x="0" y="0"/>
            <a:ext cx="9405164" cy="512467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Přímá spojnice 13"/>
            <p:cNvCxnSpPr/>
            <p:nvPr/>
          </p:nvCxnSpPr>
          <p:spPr>
            <a:xfrm>
              <a:off x="6671716" y="346662"/>
              <a:ext cx="0" cy="4518549"/>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graphicFrame>
        <p:nvGraphicFramePr>
          <p:cNvPr id="18" name="Tabulka 17"/>
          <p:cNvGraphicFramePr>
            <a:graphicFrameLocks noGrp="1"/>
          </p:cNvGraphicFramePr>
          <p:nvPr>
            <p:extLst>
              <p:ext uri="{D42A27DB-BD31-4B8C-83A1-F6EECF244321}">
                <p14:modId xmlns:p14="http://schemas.microsoft.com/office/powerpoint/2010/main" val="2781594767"/>
              </p:ext>
            </p:extLst>
          </p:nvPr>
        </p:nvGraphicFramePr>
        <p:xfrm>
          <a:off x="2213427" y="973336"/>
          <a:ext cx="5873299" cy="480060"/>
        </p:xfrm>
        <a:graphic>
          <a:graphicData uri="http://schemas.openxmlformats.org/drawingml/2006/table">
            <a:tbl>
              <a:tblPr/>
              <a:tblGrid>
                <a:gridCol w="805998"/>
                <a:gridCol w="959489"/>
                <a:gridCol w="1048804"/>
                <a:gridCol w="1031322"/>
                <a:gridCol w="973650"/>
                <a:gridCol w="1054036"/>
              </a:tblGrid>
              <a:tr h="200025">
                <a:tc>
                  <a:txBody>
                    <a:bodyPr/>
                    <a:lstStyle/>
                    <a:p>
                      <a:pPr algn="ctr" fontAlgn="ctr"/>
                      <a:r>
                        <a:rPr lang="cs-CZ" sz="1050" b="1" i="0" u="none" strike="noStrike" dirty="0" err="1" smtClean="0">
                          <a:solidFill>
                            <a:srgbClr val="002F5E"/>
                          </a:solidFill>
                          <a:effectLst/>
                          <a:latin typeface="Helvetica"/>
                        </a:rPr>
                        <a:t>Celkovo</a:t>
                      </a:r>
                      <a:r>
                        <a:rPr lang="cs-CZ" sz="1050" b="1" i="0" u="none" strike="noStrike" dirty="0" smtClean="0">
                          <a:solidFill>
                            <a:srgbClr val="002F5E"/>
                          </a:solidFill>
                          <a:effectLst/>
                          <a:latin typeface="Helvetica"/>
                        </a:rPr>
                        <a:t> </a:t>
                      </a:r>
                      <a:r>
                        <a:rPr lang="cs-CZ" sz="105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05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05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F34E0D"/>
                          </a:solidFill>
                          <a:effectLst/>
                          <a:latin typeface="Helvetica"/>
                        </a:rPr>
                        <a:t>Celkovo</a:t>
                      </a:r>
                      <a:r>
                        <a:rPr lang="cs-CZ" sz="1050" b="1" i="0" u="none" strike="noStrike" dirty="0" smtClean="0">
                          <a:solidFill>
                            <a:srgbClr val="F34E0D"/>
                          </a:solidFill>
                          <a:effectLst/>
                          <a:latin typeface="Helvetica"/>
                        </a:rPr>
                        <a:t> </a:t>
                      </a:r>
                      <a:r>
                        <a:rPr lang="cs-CZ" sz="1050" b="1" i="0" u="none" strike="noStrike" dirty="0">
                          <a:solidFill>
                            <a:srgbClr val="F34E0D"/>
                          </a:solidFill>
                          <a:effectLst/>
                          <a:latin typeface="Helvetica"/>
                        </a:rPr>
                        <a:t>ČR</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r>
                        <a:rPr lang="cs-CZ" sz="1050" b="1" i="0" u="none" strike="noStrike" dirty="0" err="1">
                          <a:solidFill>
                            <a:srgbClr val="948A54"/>
                          </a:solidFill>
                          <a:effectLst/>
                          <a:latin typeface="Helvetica"/>
                        </a:rPr>
                        <a:t>Fashion</a:t>
                      </a:r>
                      <a:r>
                        <a:rPr lang="cs-CZ" sz="1050" b="1" i="0" u="none" strike="noStrike" dirty="0">
                          <a:solidFill>
                            <a:srgbClr val="948A54"/>
                          </a:solidFill>
                          <a:effectLst/>
                          <a:latin typeface="Helvetica"/>
                        </a:rPr>
                        <a:t> </a:t>
                      </a:r>
                      <a:r>
                        <a:rPr lang="cs-CZ" sz="1050" b="1" i="0" u="none" strike="noStrike" dirty="0" err="1" smtClean="0">
                          <a:solidFill>
                            <a:srgbClr val="948A54"/>
                          </a:solidFill>
                          <a:effectLst/>
                          <a:latin typeface="Helvetica"/>
                        </a:rPr>
                        <a:t>leto</a:t>
                      </a:r>
                      <a:r>
                        <a:rPr lang="cs-CZ" sz="1050" b="1" i="0" u="none" strike="noStrike" dirty="0" smtClean="0">
                          <a:solidFill>
                            <a:srgbClr val="948A54"/>
                          </a:solidFill>
                          <a:effectLst/>
                          <a:latin typeface="Helvetica"/>
                        </a:rPr>
                        <a:t> </a:t>
                      </a:r>
                      <a:r>
                        <a:rPr lang="cs-CZ" sz="1050" b="1" i="0" u="none" strike="noStrike" dirty="0">
                          <a:solidFill>
                            <a:srgbClr val="948A54"/>
                          </a:solidFill>
                          <a:effectLst/>
                          <a:latin typeface="Helvetica"/>
                        </a:rPr>
                        <a:t>2015</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p>
                    <a:p>
                      <a:pPr algn="ctr" fontAlgn="ctr"/>
                      <a:r>
                        <a:rPr lang="cs-CZ" sz="1050" b="1" i="0" u="none" strike="noStrike" dirty="0" err="1" smtClean="0">
                          <a:solidFill>
                            <a:srgbClr val="948A54"/>
                          </a:solidFill>
                          <a:effectLst/>
                          <a:latin typeface="Helvetica"/>
                        </a:rPr>
                        <a:t>Fashion</a:t>
                      </a:r>
                      <a:r>
                        <a:rPr lang="cs-CZ" sz="1050" b="1" i="0" u="none" strike="noStrike" dirty="0" smtClean="0">
                          <a:solidFill>
                            <a:srgbClr val="948A54"/>
                          </a:solidFill>
                          <a:effectLst/>
                          <a:latin typeface="Helvetica"/>
                        </a:rPr>
                        <a:t> jar </a:t>
                      </a:r>
                    </a:p>
                    <a:p>
                      <a:pPr algn="ctr" fontAlgn="ctr"/>
                      <a:r>
                        <a:rPr lang="cs-CZ" sz="1050" b="1" i="0" u="none" strike="noStrike" dirty="0" smtClean="0">
                          <a:solidFill>
                            <a:srgbClr val="948A54"/>
                          </a:solidFill>
                          <a:effectLst/>
                          <a:latin typeface="Helvetica"/>
                        </a:rPr>
                        <a:t>2015</a:t>
                      </a:r>
                      <a:endParaRPr lang="cs-CZ" sz="1050" b="1" i="0" u="none" strike="noStrike" dirty="0">
                        <a:solidFill>
                          <a:srgbClr val="948A54"/>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9" name="Tabulka 18"/>
          <p:cNvGraphicFramePr>
            <a:graphicFrameLocks noGrp="1"/>
          </p:cNvGraphicFramePr>
          <p:nvPr>
            <p:extLst>
              <p:ext uri="{D42A27DB-BD31-4B8C-83A1-F6EECF244321}">
                <p14:modId xmlns:p14="http://schemas.microsoft.com/office/powerpoint/2010/main" val="1771292402"/>
              </p:ext>
            </p:extLst>
          </p:nvPr>
        </p:nvGraphicFramePr>
        <p:xfrm>
          <a:off x="1968497" y="5756622"/>
          <a:ext cx="5880102" cy="200025"/>
        </p:xfrm>
        <a:graphic>
          <a:graphicData uri="http://schemas.openxmlformats.org/drawingml/2006/table">
            <a:tbl>
              <a:tblPr/>
              <a:tblGrid>
                <a:gridCol w="1044959"/>
                <a:gridCol w="1044959"/>
                <a:gridCol w="1044959"/>
                <a:gridCol w="1044959"/>
                <a:gridCol w="850133"/>
                <a:gridCol w="850133"/>
              </a:tblGrid>
              <a:tr h="200025">
                <a:tc>
                  <a:txBody>
                    <a:bodyPr/>
                    <a:lstStyle/>
                    <a:p>
                      <a:pPr algn="ctr" rtl="0" fontAlgn="ctr"/>
                      <a:r>
                        <a:rPr lang="cs-CZ" sz="900" b="0" i="0" u="none" strike="noStrike" dirty="0" smtClean="0">
                          <a:solidFill>
                            <a:srgbClr val="7F7F7F"/>
                          </a:solidFill>
                          <a:effectLst/>
                          <a:latin typeface="Helvetica"/>
                        </a:rPr>
                        <a:t>N = 383</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184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199</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398</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387</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1141711870"/>
              </p:ext>
            </p:extLst>
          </p:nvPr>
        </p:nvGraphicFramePr>
        <p:xfrm>
          <a:off x="5419130" y="146650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3383627623"/>
              </p:ext>
            </p:extLst>
          </p:nvPr>
        </p:nvGraphicFramePr>
        <p:xfrm>
          <a:off x="6398058" y="1462058"/>
          <a:ext cx="1812492" cy="213360"/>
        </p:xfrm>
        <a:graphic>
          <a:graphicData uri="http://schemas.openxmlformats.org/drawingml/2006/table">
            <a:tbl>
              <a:tblPr/>
              <a:tblGrid>
                <a:gridCol w="980522"/>
                <a:gridCol w="831970"/>
              </a:tblGrid>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2814188845"/>
              </p:ext>
            </p:extLst>
          </p:nvPr>
        </p:nvGraphicFramePr>
        <p:xfrm>
          <a:off x="5419130" y="208880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3590628515"/>
              </p:ext>
            </p:extLst>
          </p:nvPr>
        </p:nvGraphicFramePr>
        <p:xfrm>
          <a:off x="5412780" y="238725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0" name="Tabulka 19"/>
          <p:cNvGraphicFramePr>
            <a:graphicFrameLocks noGrp="1"/>
          </p:cNvGraphicFramePr>
          <p:nvPr>
            <p:extLst>
              <p:ext uri="{D42A27DB-BD31-4B8C-83A1-F6EECF244321}">
                <p14:modId xmlns:p14="http://schemas.microsoft.com/office/powerpoint/2010/main" val="2506638381"/>
              </p:ext>
            </p:extLst>
          </p:nvPr>
        </p:nvGraphicFramePr>
        <p:xfrm>
          <a:off x="6404408" y="2382808"/>
          <a:ext cx="1812492" cy="106680"/>
        </p:xfrm>
        <a:graphic>
          <a:graphicData uri="http://schemas.openxmlformats.org/drawingml/2006/table">
            <a:tbl>
              <a:tblPr/>
              <a:tblGrid>
                <a:gridCol w="980522"/>
                <a:gridCol w="831970"/>
              </a:tblGrid>
              <a:tr h="32385">
                <a:tc>
                  <a:txBody>
                    <a:bodyPr/>
                    <a:lstStyle/>
                    <a:p>
                      <a:pPr algn="l" fontAlgn="ctr"/>
                      <a:r>
                        <a:rPr lang="cs-CZ" sz="700" b="0" i="0" u="none" strike="noStrike" dirty="0" smtClean="0">
                          <a:solidFill>
                            <a:srgbClr val="000000"/>
                          </a:solidFill>
                          <a:effectLst/>
                          <a:latin typeface="Helvetica"/>
                        </a:rPr>
                        <a:t>N/A</a:t>
                      </a:r>
                      <a:endParaRPr lang="cs-CZ" sz="700" b="0" i="0" u="none" strike="noStrike" dirty="0">
                        <a:solidFill>
                          <a:srgbClr val="000000"/>
                        </a:solidFill>
                        <a:effectLst/>
                        <a:latin typeface="Helvetica"/>
                      </a:endParaRP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1" name="Tabulka 20"/>
          <p:cNvGraphicFramePr>
            <a:graphicFrameLocks noGrp="1"/>
          </p:cNvGraphicFramePr>
          <p:nvPr>
            <p:extLst>
              <p:ext uri="{D42A27DB-BD31-4B8C-83A1-F6EECF244321}">
                <p14:modId xmlns:p14="http://schemas.microsoft.com/office/powerpoint/2010/main" val="3535657722"/>
              </p:ext>
            </p:extLst>
          </p:nvPr>
        </p:nvGraphicFramePr>
        <p:xfrm>
          <a:off x="5412780" y="259680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2" name="Tabulka 21"/>
          <p:cNvGraphicFramePr>
            <a:graphicFrameLocks noGrp="1"/>
          </p:cNvGraphicFramePr>
          <p:nvPr>
            <p:extLst>
              <p:ext uri="{D42A27DB-BD31-4B8C-83A1-F6EECF244321}">
                <p14:modId xmlns:p14="http://schemas.microsoft.com/office/powerpoint/2010/main" val="3986838029"/>
              </p:ext>
            </p:extLst>
          </p:nvPr>
        </p:nvGraphicFramePr>
        <p:xfrm>
          <a:off x="5412780" y="269205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3" name="Tabulka 22"/>
          <p:cNvGraphicFramePr>
            <a:graphicFrameLocks noGrp="1"/>
          </p:cNvGraphicFramePr>
          <p:nvPr>
            <p:extLst>
              <p:ext uri="{D42A27DB-BD31-4B8C-83A1-F6EECF244321}">
                <p14:modId xmlns:p14="http://schemas.microsoft.com/office/powerpoint/2010/main" val="686460305"/>
              </p:ext>
            </p:extLst>
          </p:nvPr>
        </p:nvGraphicFramePr>
        <p:xfrm>
          <a:off x="5412780" y="278730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4" name="Tabulka 23"/>
          <p:cNvGraphicFramePr>
            <a:graphicFrameLocks noGrp="1"/>
          </p:cNvGraphicFramePr>
          <p:nvPr>
            <p:extLst>
              <p:ext uri="{D42A27DB-BD31-4B8C-83A1-F6EECF244321}">
                <p14:modId xmlns:p14="http://schemas.microsoft.com/office/powerpoint/2010/main" val="2971655563"/>
              </p:ext>
            </p:extLst>
          </p:nvPr>
        </p:nvGraphicFramePr>
        <p:xfrm>
          <a:off x="6404408" y="2693958"/>
          <a:ext cx="1812492" cy="106680"/>
        </p:xfrm>
        <a:graphic>
          <a:graphicData uri="http://schemas.openxmlformats.org/drawingml/2006/table">
            <a:tbl>
              <a:tblPr/>
              <a:tblGrid>
                <a:gridCol w="980522"/>
                <a:gridCol w="831970"/>
              </a:tblGrid>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5" name="Tabulka 24"/>
          <p:cNvGraphicFramePr>
            <a:graphicFrameLocks noGrp="1"/>
          </p:cNvGraphicFramePr>
          <p:nvPr>
            <p:extLst>
              <p:ext uri="{D42A27DB-BD31-4B8C-83A1-F6EECF244321}">
                <p14:modId xmlns:p14="http://schemas.microsoft.com/office/powerpoint/2010/main" val="1313055159"/>
              </p:ext>
            </p:extLst>
          </p:nvPr>
        </p:nvGraphicFramePr>
        <p:xfrm>
          <a:off x="6404408" y="3208308"/>
          <a:ext cx="1812492" cy="106680"/>
        </p:xfrm>
        <a:graphic>
          <a:graphicData uri="http://schemas.openxmlformats.org/drawingml/2006/table">
            <a:tbl>
              <a:tblPr/>
              <a:tblGrid>
                <a:gridCol w="980522"/>
                <a:gridCol w="831970"/>
              </a:tblGrid>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6" name="Tabulka 25"/>
          <p:cNvGraphicFramePr>
            <a:graphicFrameLocks noGrp="1"/>
          </p:cNvGraphicFramePr>
          <p:nvPr>
            <p:extLst>
              <p:ext uri="{D42A27DB-BD31-4B8C-83A1-F6EECF244321}">
                <p14:modId xmlns:p14="http://schemas.microsoft.com/office/powerpoint/2010/main" val="1666053607"/>
              </p:ext>
            </p:extLst>
          </p:nvPr>
        </p:nvGraphicFramePr>
        <p:xfrm>
          <a:off x="5419130" y="360821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7" name="Tabulka 26"/>
          <p:cNvGraphicFramePr>
            <a:graphicFrameLocks noGrp="1"/>
          </p:cNvGraphicFramePr>
          <p:nvPr>
            <p:extLst>
              <p:ext uri="{D42A27DB-BD31-4B8C-83A1-F6EECF244321}">
                <p14:modId xmlns:p14="http://schemas.microsoft.com/office/powerpoint/2010/main" val="2320478086"/>
              </p:ext>
            </p:extLst>
          </p:nvPr>
        </p:nvGraphicFramePr>
        <p:xfrm>
          <a:off x="5425480" y="412256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8" name="Tabulka 27"/>
          <p:cNvGraphicFramePr>
            <a:graphicFrameLocks noGrp="1"/>
          </p:cNvGraphicFramePr>
          <p:nvPr>
            <p:extLst>
              <p:ext uri="{D42A27DB-BD31-4B8C-83A1-F6EECF244321}">
                <p14:modId xmlns:p14="http://schemas.microsoft.com/office/powerpoint/2010/main" val="1850548978"/>
              </p:ext>
            </p:extLst>
          </p:nvPr>
        </p:nvGraphicFramePr>
        <p:xfrm>
          <a:off x="5419130" y="534176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9" name="Tabulka 28"/>
          <p:cNvGraphicFramePr>
            <a:graphicFrameLocks noGrp="1"/>
          </p:cNvGraphicFramePr>
          <p:nvPr>
            <p:extLst>
              <p:ext uri="{D42A27DB-BD31-4B8C-83A1-F6EECF244321}">
                <p14:modId xmlns:p14="http://schemas.microsoft.com/office/powerpoint/2010/main" val="2300960000"/>
              </p:ext>
            </p:extLst>
          </p:nvPr>
        </p:nvGraphicFramePr>
        <p:xfrm>
          <a:off x="6410758" y="4427508"/>
          <a:ext cx="1812492" cy="106680"/>
        </p:xfrm>
        <a:graphic>
          <a:graphicData uri="http://schemas.openxmlformats.org/drawingml/2006/table">
            <a:tbl>
              <a:tblPr/>
              <a:tblGrid>
                <a:gridCol w="980522"/>
                <a:gridCol w="831970"/>
              </a:tblGrid>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30" name="Tabulka 29"/>
          <p:cNvGraphicFramePr>
            <a:graphicFrameLocks noGrp="1"/>
          </p:cNvGraphicFramePr>
          <p:nvPr>
            <p:extLst>
              <p:ext uri="{D42A27DB-BD31-4B8C-83A1-F6EECF244321}">
                <p14:modId xmlns:p14="http://schemas.microsoft.com/office/powerpoint/2010/main" val="2681475507"/>
              </p:ext>
            </p:extLst>
          </p:nvPr>
        </p:nvGraphicFramePr>
        <p:xfrm>
          <a:off x="6404408" y="4732308"/>
          <a:ext cx="1812492" cy="106680"/>
        </p:xfrm>
        <a:graphic>
          <a:graphicData uri="http://schemas.openxmlformats.org/drawingml/2006/table">
            <a:tbl>
              <a:tblPr/>
              <a:tblGrid>
                <a:gridCol w="980522"/>
                <a:gridCol w="831970"/>
              </a:tblGrid>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31" name="Tabulka 30"/>
          <p:cNvGraphicFramePr>
            <a:graphicFrameLocks noGrp="1"/>
          </p:cNvGraphicFramePr>
          <p:nvPr>
            <p:extLst>
              <p:ext uri="{D42A27DB-BD31-4B8C-83A1-F6EECF244321}">
                <p14:modId xmlns:p14="http://schemas.microsoft.com/office/powerpoint/2010/main" val="483467870"/>
              </p:ext>
            </p:extLst>
          </p:nvPr>
        </p:nvGraphicFramePr>
        <p:xfrm>
          <a:off x="6404408" y="5443508"/>
          <a:ext cx="1812492" cy="106680"/>
        </p:xfrm>
        <a:graphic>
          <a:graphicData uri="http://schemas.openxmlformats.org/drawingml/2006/table">
            <a:tbl>
              <a:tblPr/>
              <a:tblGrid>
                <a:gridCol w="980522"/>
                <a:gridCol w="831970"/>
              </a:tblGrid>
              <a:tr h="32385">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32" name="Tabulka 31"/>
          <p:cNvGraphicFramePr>
            <a:graphicFrameLocks noGrp="1"/>
          </p:cNvGraphicFramePr>
          <p:nvPr>
            <p:extLst>
              <p:ext uri="{D42A27DB-BD31-4B8C-83A1-F6EECF244321}">
                <p14:modId xmlns:p14="http://schemas.microsoft.com/office/powerpoint/2010/main" val="4154745120"/>
              </p:ext>
            </p:extLst>
          </p:nvPr>
        </p:nvGraphicFramePr>
        <p:xfrm>
          <a:off x="6398058" y="1881158"/>
          <a:ext cx="1812492" cy="106680"/>
        </p:xfrm>
        <a:graphic>
          <a:graphicData uri="http://schemas.openxmlformats.org/drawingml/2006/table">
            <a:tbl>
              <a:tblPr/>
              <a:tblGrid>
                <a:gridCol w="980522"/>
                <a:gridCol w="831970"/>
              </a:tblGrid>
              <a:tr h="32385">
                <a:tc>
                  <a:txBody>
                    <a:bodyPr/>
                    <a:lstStyle/>
                    <a:p>
                      <a:pPr algn="l" fontAlgn="ctr"/>
                      <a:r>
                        <a:rPr lang="cs-CZ" sz="700" b="0" i="0" u="none" strike="noStrike" dirty="0" smtClean="0">
                          <a:solidFill>
                            <a:srgbClr val="000000"/>
                          </a:solidFill>
                          <a:effectLst/>
                          <a:latin typeface="Helvetica"/>
                        </a:rPr>
                        <a:t>N/A</a:t>
                      </a:r>
                      <a:endParaRPr lang="cs-CZ" sz="700" b="0" i="0" u="none" strike="noStrike" dirty="0">
                        <a:solidFill>
                          <a:srgbClr val="000000"/>
                        </a:solidFill>
                        <a:effectLst/>
                        <a:latin typeface="Helvetica"/>
                      </a:endParaRPr>
                    </a:p>
                  </a:txBody>
                  <a:tcPr marL="0" marR="0" marT="0" marB="0" anchor="ctr">
                    <a:lnL>
                      <a:noFill/>
                    </a:lnL>
                    <a:lnR>
                      <a:noFill/>
                    </a:lnR>
                    <a:lnT>
                      <a:noFill/>
                    </a:lnT>
                    <a:lnB>
                      <a:noFill/>
                    </a:lnB>
                    <a:solidFill>
                      <a:srgbClr val="FEF6F0"/>
                    </a:solidFill>
                  </a:tcPr>
                </a:tc>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spTree>
    <p:extLst>
      <p:ext uri="{BB962C8B-B14F-4D97-AF65-F5344CB8AC3E}">
        <p14:creationId xmlns:p14="http://schemas.microsoft.com/office/powerpoint/2010/main" val="44173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8"/>
          <p:cNvSpPr txBox="1"/>
          <p:nvPr/>
        </p:nvSpPr>
        <p:spPr>
          <a:xfrm>
            <a:off x="509579" y="142852"/>
            <a:ext cx="8126421"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NET PROMOTER SCORE /</a:t>
            </a:r>
            <a:r>
              <a:rPr lang="cs-CZ" sz="1600" b="1" dirty="0" err="1" smtClean="0">
                <a:latin typeface="Arial Narrow" panose="020B0606020202030204" pitchFamily="34" charset="0"/>
                <a:cs typeface="Helvetica"/>
              </a:rPr>
              <a:t>NPS</a:t>
            </a:r>
            <a:r>
              <a:rPr lang="cs-CZ" sz="1600" b="1" dirty="0" smtClean="0">
                <a:latin typeface="Arial Narrow" panose="020B0606020202030204" pitchFamily="34" charset="0"/>
                <a:cs typeface="Helvetica"/>
              </a:rPr>
              <a:t> – </a:t>
            </a:r>
            <a:r>
              <a:rPr lang="cs-CZ" sz="1600" b="1" dirty="0">
                <a:latin typeface="Arial Narrow" panose="020B0606020202030204" pitchFamily="34" charset="0"/>
                <a:cs typeface="Helvetica"/>
              </a:rPr>
              <a:t>METODOLÓGIA</a:t>
            </a:r>
          </a:p>
        </p:txBody>
      </p:sp>
      <p:sp>
        <p:nvSpPr>
          <p:cNvPr id="14" name="Content Placeholder 1"/>
          <p:cNvSpPr txBox="1">
            <a:spLocks/>
          </p:cNvSpPr>
          <p:nvPr/>
        </p:nvSpPr>
        <p:spPr>
          <a:xfrm>
            <a:off x="539552" y="692696"/>
            <a:ext cx="8208912" cy="2393404"/>
          </a:xfrm>
          <a:prstGeom prst="rect">
            <a:avLst/>
          </a:prstGeom>
        </p:spPr>
        <p:txBody>
          <a:bodyPr>
            <a:normAutofit lnSpcReduction="10000"/>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785">
              <a:spcBef>
                <a:spcPct val="50000"/>
              </a:spcBef>
            </a:pPr>
            <a:r>
              <a:rPr lang="sk-SK" dirty="0" err="1" smtClean="0">
                <a:solidFill>
                  <a:schemeClr val="tx1"/>
                </a:solidFill>
                <a:latin typeface="Arial Narrow" panose="020B0606020202030204" pitchFamily="34" charset="0"/>
              </a:rPr>
              <a:t>NPS</a:t>
            </a:r>
            <a:r>
              <a:rPr lang="sk-SK" dirty="0" smtClean="0">
                <a:solidFill>
                  <a:schemeClr val="tx1"/>
                </a:solidFill>
                <a:latin typeface="Arial Narrow" panose="020B0606020202030204" pitchFamily="34" charset="0"/>
              </a:rPr>
              <a:t> je technológia vyvinutá Fredom </a:t>
            </a:r>
            <a:r>
              <a:rPr lang="sk-SK" dirty="0" err="1" smtClean="0">
                <a:solidFill>
                  <a:schemeClr val="tx1"/>
                </a:solidFill>
                <a:latin typeface="Arial Narrow" panose="020B0606020202030204" pitchFamily="34" charset="0"/>
              </a:rPr>
              <a:t>Reicheldom</a:t>
            </a:r>
            <a:r>
              <a:rPr lang="sk-SK" dirty="0" smtClean="0">
                <a:solidFill>
                  <a:schemeClr val="tx1"/>
                </a:solidFill>
                <a:latin typeface="Arial Narrow" panose="020B0606020202030204" pitchFamily="34" charset="0"/>
              </a:rPr>
              <a:t> v polovici 90. rokov, ktorá pracuje na princípe odporúčania – empiricky je overené, že ak rastie </a:t>
            </a:r>
            <a:r>
              <a:rPr lang="sk-SK" dirty="0" err="1" smtClean="0">
                <a:solidFill>
                  <a:schemeClr val="tx1"/>
                </a:solidFill>
                <a:latin typeface="Arial Narrow" panose="020B0606020202030204" pitchFamily="34" charset="0"/>
              </a:rPr>
              <a:t>NPS</a:t>
            </a:r>
            <a:r>
              <a:rPr lang="sk-SK" dirty="0" smtClean="0">
                <a:solidFill>
                  <a:schemeClr val="tx1"/>
                </a:solidFill>
                <a:latin typeface="Arial Narrow" panose="020B0606020202030204" pitchFamily="34" charset="0"/>
              </a:rPr>
              <a:t>, rastie výkonnosť a </a:t>
            </a:r>
            <a:r>
              <a:rPr lang="sk-SK" dirty="0" err="1" smtClean="0">
                <a:solidFill>
                  <a:schemeClr val="tx1"/>
                </a:solidFill>
                <a:latin typeface="Arial Narrow" panose="020B0606020202030204" pitchFamily="34" charset="0"/>
              </a:rPr>
              <a:t>profitabilita</a:t>
            </a:r>
            <a:r>
              <a:rPr lang="sk-SK" dirty="0" smtClean="0">
                <a:solidFill>
                  <a:schemeClr val="tx1"/>
                </a:solidFill>
                <a:latin typeface="Arial Narrow" panose="020B0606020202030204" pitchFamily="34" charset="0"/>
              </a:rPr>
              <a:t> firmy.</a:t>
            </a:r>
          </a:p>
          <a:p>
            <a:pPr defTabSz="457785">
              <a:spcBef>
                <a:spcPct val="50000"/>
              </a:spcBef>
            </a:pPr>
            <a:r>
              <a:rPr lang="sk-SK" dirty="0" smtClean="0">
                <a:solidFill>
                  <a:schemeClr val="tx1"/>
                </a:solidFill>
                <a:latin typeface="Arial Narrow" panose="020B0606020202030204" pitchFamily="34" charset="0"/>
              </a:rPr>
              <a:t>Technológia rozdeľuje odpovede respondentov do 3 základných skupín:</a:t>
            </a:r>
          </a:p>
          <a:p>
            <a:pPr defTabSz="457785">
              <a:spcBef>
                <a:spcPct val="50000"/>
              </a:spcBef>
            </a:pPr>
            <a:r>
              <a:rPr lang="sk-SK" dirty="0" smtClean="0">
                <a:solidFill>
                  <a:schemeClr val="tx1"/>
                </a:solidFill>
                <a:latin typeface="Arial Narrow" panose="020B0606020202030204" pitchFamily="34" charset="0"/>
              </a:rPr>
              <a:t>1) KRITICI – kritici značky</a:t>
            </a:r>
          </a:p>
          <a:p>
            <a:pPr defTabSz="457785">
              <a:spcBef>
                <a:spcPct val="50000"/>
              </a:spcBef>
            </a:pPr>
            <a:r>
              <a:rPr lang="sk-SK" dirty="0" smtClean="0">
                <a:solidFill>
                  <a:schemeClr val="tx1"/>
                </a:solidFill>
                <a:latin typeface="Arial Narrow" panose="020B0606020202030204" pitchFamily="34" charset="0"/>
              </a:rPr>
              <a:t>2) PASÍVNI – respondenti, ktorí majú k značke pasívny vzťah</a:t>
            </a:r>
          </a:p>
          <a:p>
            <a:pPr defTabSz="457785">
              <a:spcBef>
                <a:spcPct val="50000"/>
              </a:spcBef>
            </a:pPr>
            <a:r>
              <a:rPr lang="sk-SK" dirty="0" smtClean="0">
                <a:solidFill>
                  <a:schemeClr val="tx1"/>
                </a:solidFill>
                <a:latin typeface="Arial Narrow" panose="020B0606020202030204" pitchFamily="34" charset="0"/>
              </a:rPr>
              <a:t>3) PRIAZNIVCI – </a:t>
            </a:r>
            <a:r>
              <a:rPr lang="sk-SK" dirty="0" err="1" smtClean="0">
                <a:solidFill>
                  <a:schemeClr val="tx1"/>
                </a:solidFill>
                <a:latin typeface="Arial Narrow" panose="020B0606020202030204" pitchFamily="34" charset="0"/>
              </a:rPr>
              <a:t>promotéri</a:t>
            </a:r>
            <a:r>
              <a:rPr lang="sk-SK" dirty="0" smtClean="0">
                <a:solidFill>
                  <a:schemeClr val="tx1"/>
                </a:solidFill>
                <a:latin typeface="Arial Narrow" panose="020B0606020202030204" pitchFamily="34" charset="0"/>
              </a:rPr>
              <a:t> značky – tí, ktorí ju sami propagujú a promujú</a:t>
            </a:r>
          </a:p>
          <a:p>
            <a:pPr defTabSz="457785">
              <a:spcBef>
                <a:spcPct val="50000"/>
              </a:spcBef>
            </a:pPr>
            <a:r>
              <a:rPr lang="sk-SK" dirty="0" err="1" smtClean="0">
                <a:solidFill>
                  <a:schemeClr val="tx1"/>
                </a:solidFill>
                <a:latin typeface="Arial Narrow" panose="020B0606020202030204" pitchFamily="34" charset="0"/>
              </a:rPr>
              <a:t>NPS</a:t>
            </a:r>
            <a:r>
              <a:rPr lang="sk-SK" dirty="0" smtClean="0">
                <a:solidFill>
                  <a:schemeClr val="tx1"/>
                </a:solidFill>
                <a:latin typeface="Arial Narrow" panose="020B0606020202030204" pitchFamily="34" charset="0"/>
              </a:rPr>
              <a:t> spravidla rastie, keď rastie podiel PRIAZNIVCOV a klesá podiel KRITIKOV.</a:t>
            </a:r>
            <a:endParaRPr lang="sk-SK" dirty="0">
              <a:solidFill>
                <a:schemeClr val="tx1"/>
              </a:solidFill>
              <a:latin typeface="Arial Narrow" panose="020B0606020202030204" pitchFamily="34" charset="0"/>
            </a:endParaRPr>
          </a:p>
        </p:txBody>
      </p:sp>
      <p:grpSp>
        <p:nvGrpSpPr>
          <p:cNvPr id="2" name="Skupina 1"/>
          <p:cNvGrpSpPr/>
          <p:nvPr/>
        </p:nvGrpSpPr>
        <p:grpSpPr>
          <a:xfrm>
            <a:off x="2839725" y="3501008"/>
            <a:ext cx="3676490" cy="1966627"/>
            <a:chOff x="1399565" y="3838637"/>
            <a:chExt cx="3676490" cy="1966627"/>
          </a:xfrm>
        </p:grpSpPr>
        <p:graphicFrame>
          <p:nvGraphicFramePr>
            <p:cNvPr id="81924" name="Object 2"/>
            <p:cNvGraphicFramePr>
              <a:graphicFrameLocks noChangeAspect="1"/>
            </p:cNvGraphicFramePr>
            <p:nvPr>
              <p:extLst>
                <p:ext uri="{D42A27DB-BD31-4B8C-83A1-F6EECF244321}">
                  <p14:modId xmlns:p14="http://schemas.microsoft.com/office/powerpoint/2010/main" val="63442971"/>
                </p:ext>
              </p:extLst>
            </p:nvPr>
          </p:nvGraphicFramePr>
          <p:xfrm>
            <a:off x="1399565" y="3838637"/>
            <a:ext cx="3000036" cy="253413"/>
          </p:xfrm>
          <a:graphic>
            <a:graphicData uri="http://schemas.openxmlformats.org/presentationml/2006/ole">
              <mc:AlternateContent xmlns:mc="http://schemas.openxmlformats.org/markup-compatibility/2006">
                <mc:Choice xmlns:v="urn:schemas-microsoft-com:vml" Requires="v">
                  <p:oleObj spid="_x0000_s1042" name="List" r:id="rId5" imgW="4200525" imgH="333375" progId="Excel.Sheet.8">
                    <p:embed/>
                  </p:oleObj>
                </mc:Choice>
                <mc:Fallback>
                  <p:oleObj name="List" r:id="rId5" imgW="4200525" imgH="333375" progId="Excel.Sheet.8">
                    <p:embed/>
                    <p:pic>
                      <p:nvPicPr>
                        <p:cNvPr id="0"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9565" y="3838637"/>
                          <a:ext cx="3000036" cy="253413"/>
                        </a:xfrm>
                        <a:prstGeom prst="rect">
                          <a:avLst/>
                        </a:prstGeom>
                        <a:noFill/>
                        <a:ln>
                          <a:noFill/>
                        </a:ln>
                        <a:effectLst/>
                        <a:extLst>
                          <a:ext uri="{909E8E84-426E-40DD-AFC4-6F175D3DCCD1}">
                            <a14:hiddenFill xmlns:a14="http://schemas.microsoft.com/office/drawing/2010/main">
                              <a:solidFill>
                                <a:srgbClr val="CC66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1925" name="AutoShape 203"/>
            <p:cNvSpPr>
              <a:spLocks/>
            </p:cNvSpPr>
            <p:nvPr/>
          </p:nvSpPr>
          <p:spPr bwMode="auto">
            <a:xfrm rot="5400000">
              <a:off x="2196747" y="3363982"/>
              <a:ext cx="296609" cy="1890972"/>
            </a:xfrm>
            <a:prstGeom prst="rightBrace">
              <a:avLst>
                <a:gd name="adj1" fmla="val 59763"/>
                <a:gd name="adj2" fmla="val 50000"/>
              </a:avLst>
            </a:prstGeom>
            <a:noFill/>
            <a:ln w="12700">
              <a:solidFill>
                <a:schemeClr val="tx1"/>
              </a:solidFill>
              <a:round/>
              <a:headEnd/>
              <a:tailEnd/>
            </a:ln>
          </p:spPr>
          <p:txBody>
            <a:bodyPr rot="10800000" vert="eaVert" wrap="none" lIns="80133" tIns="40067" rIns="80133" bIns="40067" anchor="ctr"/>
            <a:lstStyle/>
            <a:p>
              <a:pPr defTabSz="457785"/>
              <a:endParaRPr lang="cs-CZ" sz="1200" dirty="0"/>
            </a:p>
          </p:txBody>
        </p:sp>
        <p:sp>
          <p:nvSpPr>
            <p:cNvPr id="81926" name="AutoShape 204"/>
            <p:cNvSpPr>
              <a:spLocks/>
            </p:cNvSpPr>
            <p:nvPr/>
          </p:nvSpPr>
          <p:spPr bwMode="auto">
            <a:xfrm rot="5400000">
              <a:off x="3481852" y="4024148"/>
              <a:ext cx="240455" cy="514486"/>
            </a:xfrm>
            <a:prstGeom prst="rightBrace">
              <a:avLst>
                <a:gd name="adj1" fmla="val 20057"/>
                <a:gd name="adj2" fmla="val 50000"/>
              </a:avLst>
            </a:prstGeom>
            <a:noFill/>
            <a:ln w="12700">
              <a:solidFill>
                <a:schemeClr val="tx1"/>
              </a:solidFill>
              <a:round/>
              <a:headEnd/>
              <a:tailEnd/>
            </a:ln>
          </p:spPr>
          <p:txBody>
            <a:bodyPr rot="10800000" vert="eaVert" wrap="none" lIns="80133" tIns="40067" rIns="80133" bIns="40067" anchor="ctr"/>
            <a:lstStyle/>
            <a:p>
              <a:pPr defTabSz="457785"/>
              <a:endParaRPr lang="cs-CZ" sz="1200" dirty="0"/>
            </a:p>
          </p:txBody>
        </p:sp>
        <p:sp>
          <p:nvSpPr>
            <p:cNvPr id="81927" name="AutoShape 205"/>
            <p:cNvSpPr>
              <a:spLocks/>
            </p:cNvSpPr>
            <p:nvPr/>
          </p:nvSpPr>
          <p:spPr bwMode="auto">
            <a:xfrm rot="5400000">
              <a:off x="4020772" y="4022790"/>
              <a:ext cx="240455" cy="517201"/>
            </a:xfrm>
            <a:prstGeom prst="rightBrace">
              <a:avLst>
                <a:gd name="adj1" fmla="val 20163"/>
                <a:gd name="adj2" fmla="val 50000"/>
              </a:avLst>
            </a:prstGeom>
            <a:noFill/>
            <a:ln w="12700">
              <a:solidFill>
                <a:schemeClr val="tx1"/>
              </a:solidFill>
              <a:round/>
              <a:headEnd/>
              <a:tailEnd/>
            </a:ln>
          </p:spPr>
          <p:txBody>
            <a:bodyPr rot="10800000" vert="eaVert" wrap="none" lIns="80133" tIns="40067" rIns="80133" bIns="40067" anchor="ctr"/>
            <a:lstStyle/>
            <a:p>
              <a:pPr defTabSz="457785"/>
              <a:endParaRPr lang="cs-CZ" sz="1200" dirty="0"/>
            </a:p>
          </p:txBody>
        </p:sp>
        <p:sp>
          <p:nvSpPr>
            <p:cNvPr id="81928" name="Text Box 206"/>
            <p:cNvSpPr txBox="1">
              <a:spLocks noChangeArrowheads="1"/>
            </p:cNvSpPr>
            <p:nvPr/>
          </p:nvSpPr>
          <p:spPr bwMode="auto">
            <a:xfrm>
              <a:off x="1791877" y="4603197"/>
              <a:ext cx="1270603" cy="265582"/>
            </a:xfrm>
            <a:prstGeom prst="rect">
              <a:avLst/>
            </a:prstGeom>
            <a:noFill/>
            <a:ln w="9525">
              <a:noFill/>
              <a:miter lim="800000"/>
              <a:headEnd/>
              <a:tailEnd/>
            </a:ln>
          </p:spPr>
          <p:txBody>
            <a:bodyPr lIns="80133" tIns="40067" rIns="80133" bIns="40067">
              <a:spAutoFit/>
            </a:bodyPr>
            <a:lstStyle/>
            <a:p>
              <a:pPr defTabSz="457785">
                <a:spcBef>
                  <a:spcPct val="50000"/>
                </a:spcBef>
              </a:pPr>
              <a:r>
                <a:rPr lang="cs-CZ" sz="1200" dirty="0" smtClean="0"/>
                <a:t>KRITICI</a:t>
              </a:r>
              <a:endParaRPr lang="en-GB" sz="1200" dirty="0">
                <a:latin typeface="Helvetica" pitchFamily="34" charset="0"/>
              </a:endParaRPr>
            </a:p>
          </p:txBody>
        </p:sp>
        <p:sp>
          <p:nvSpPr>
            <p:cNvPr id="81929" name="Text Box 207"/>
            <p:cNvSpPr txBox="1">
              <a:spLocks noChangeArrowheads="1"/>
            </p:cNvSpPr>
            <p:nvPr/>
          </p:nvSpPr>
          <p:spPr bwMode="auto">
            <a:xfrm>
              <a:off x="3200943" y="4378580"/>
              <a:ext cx="895938" cy="250194"/>
            </a:xfrm>
            <a:prstGeom prst="rect">
              <a:avLst/>
            </a:prstGeom>
            <a:noFill/>
            <a:ln w="9525">
              <a:noFill/>
              <a:miter lim="800000"/>
              <a:headEnd/>
              <a:tailEnd/>
            </a:ln>
          </p:spPr>
          <p:txBody>
            <a:bodyPr lIns="80133" tIns="40067" rIns="80133" bIns="40067">
              <a:spAutoFit/>
            </a:bodyPr>
            <a:lstStyle/>
            <a:p>
              <a:pPr defTabSz="457785">
                <a:spcBef>
                  <a:spcPct val="50000"/>
                </a:spcBef>
              </a:pPr>
              <a:r>
                <a:rPr lang="cs-CZ" sz="1100" dirty="0" smtClean="0"/>
                <a:t>PASÍVNI</a:t>
              </a:r>
              <a:endParaRPr lang="en-GB" sz="1100" dirty="0">
                <a:latin typeface="Helvetica" pitchFamily="34" charset="0"/>
              </a:endParaRPr>
            </a:p>
          </p:txBody>
        </p:sp>
        <p:sp>
          <p:nvSpPr>
            <p:cNvPr id="81930" name="Text Box 208"/>
            <p:cNvSpPr txBox="1">
              <a:spLocks noChangeArrowheads="1"/>
            </p:cNvSpPr>
            <p:nvPr/>
          </p:nvSpPr>
          <p:spPr bwMode="auto">
            <a:xfrm>
              <a:off x="3746651" y="4575839"/>
              <a:ext cx="1172865" cy="265582"/>
            </a:xfrm>
            <a:prstGeom prst="rect">
              <a:avLst/>
            </a:prstGeom>
            <a:noFill/>
            <a:ln w="9525">
              <a:noFill/>
              <a:miter lim="800000"/>
              <a:headEnd/>
              <a:tailEnd/>
            </a:ln>
          </p:spPr>
          <p:txBody>
            <a:bodyPr lIns="80133" tIns="40067" rIns="80133" bIns="40067">
              <a:spAutoFit/>
            </a:bodyPr>
            <a:lstStyle/>
            <a:p>
              <a:pPr defTabSz="457785">
                <a:spcBef>
                  <a:spcPct val="50000"/>
                </a:spcBef>
              </a:pPr>
              <a:r>
                <a:rPr lang="cs-CZ" sz="1200" dirty="0" smtClean="0"/>
                <a:t>PRIAZNIVCI</a:t>
              </a:r>
              <a:endParaRPr lang="en-GB" sz="1200" dirty="0">
                <a:latin typeface="Helvetica" pitchFamily="34" charset="0"/>
              </a:endParaRPr>
            </a:p>
          </p:txBody>
        </p:sp>
        <p:sp>
          <p:nvSpPr>
            <p:cNvPr id="81931" name="AutoShape 209"/>
            <p:cNvSpPr>
              <a:spLocks noChangeArrowheads="1"/>
            </p:cNvSpPr>
            <p:nvPr/>
          </p:nvSpPr>
          <p:spPr bwMode="auto">
            <a:xfrm>
              <a:off x="2742203" y="4977858"/>
              <a:ext cx="354063" cy="345564"/>
            </a:xfrm>
            <a:prstGeom prst="downArrow">
              <a:avLst>
                <a:gd name="adj1" fmla="val 55259"/>
                <a:gd name="adj2" fmla="val 57866"/>
              </a:avLst>
            </a:prstGeom>
            <a:solidFill>
              <a:srgbClr val="800000"/>
            </a:solidFill>
            <a:ln w="9525">
              <a:solidFill>
                <a:srgbClr val="800000"/>
              </a:solidFill>
              <a:miter lim="800000"/>
              <a:headEnd/>
              <a:tailEnd/>
            </a:ln>
          </p:spPr>
          <p:txBody>
            <a:bodyPr wrap="none" lIns="80133" tIns="40067" rIns="80133" bIns="40067" anchor="ctr"/>
            <a:lstStyle/>
            <a:p>
              <a:pPr defTabSz="457785"/>
              <a:endParaRPr lang="cs-CZ" sz="1200" dirty="0"/>
            </a:p>
          </p:txBody>
        </p:sp>
        <p:sp>
          <p:nvSpPr>
            <p:cNvPr id="16" name="Content Placeholder 1"/>
            <p:cNvSpPr txBox="1">
              <a:spLocks/>
            </p:cNvSpPr>
            <p:nvPr/>
          </p:nvSpPr>
          <p:spPr>
            <a:xfrm>
              <a:off x="1569740" y="5386325"/>
              <a:ext cx="3506315" cy="418939"/>
            </a:xfrm>
            <a:prstGeom prst="rect">
              <a:avLst/>
            </a:prstGeom>
          </p:spPr>
          <p:txBody>
            <a:bodyPr>
              <a:norm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7785">
                <a:spcBef>
                  <a:spcPct val="50000"/>
                </a:spcBef>
              </a:pPr>
              <a:r>
                <a:rPr lang="cs-CZ" sz="1800" dirty="0" smtClean="0">
                  <a:solidFill>
                    <a:schemeClr val="tx1"/>
                  </a:solidFill>
                  <a:latin typeface="Arial Narrow" panose="020B0606020202030204" pitchFamily="34" charset="0"/>
                </a:rPr>
                <a:t>PRIAZNIVCI </a:t>
              </a:r>
              <a:r>
                <a:rPr lang="cs-CZ" sz="1800" dirty="0">
                  <a:solidFill>
                    <a:schemeClr val="tx1"/>
                  </a:solidFill>
                  <a:latin typeface="Arial Narrow" panose="020B0606020202030204" pitchFamily="34" charset="0"/>
                </a:rPr>
                <a:t>– </a:t>
              </a:r>
              <a:r>
                <a:rPr lang="cs-CZ" sz="1800" dirty="0" smtClean="0">
                  <a:solidFill>
                    <a:schemeClr val="tx1"/>
                  </a:solidFill>
                  <a:latin typeface="Arial Narrow" panose="020B0606020202030204" pitchFamily="34" charset="0"/>
                </a:rPr>
                <a:t>KRITICI</a:t>
              </a:r>
              <a:r>
                <a:rPr lang="cs-CZ" sz="1800" b="1" dirty="0" smtClean="0">
                  <a:solidFill>
                    <a:schemeClr val="tx1"/>
                  </a:solidFill>
                  <a:latin typeface="Arial Narrow" panose="020B0606020202030204" pitchFamily="34" charset="0"/>
                </a:rPr>
                <a:t> </a:t>
              </a:r>
              <a:r>
                <a:rPr lang="cs-CZ" sz="1800" b="1" dirty="0">
                  <a:solidFill>
                    <a:schemeClr val="tx1"/>
                  </a:solidFill>
                  <a:latin typeface="Arial Narrow" panose="020B0606020202030204" pitchFamily="34" charset="0"/>
                </a:rPr>
                <a:t>= </a:t>
              </a:r>
              <a:r>
                <a:rPr lang="cs-CZ" sz="1800" b="1" dirty="0">
                  <a:latin typeface="Arial Narrow" panose="020B0606020202030204" pitchFamily="34" charset="0"/>
                </a:rPr>
                <a:t>NPS</a:t>
              </a:r>
              <a:endParaRPr lang="en-GB" sz="1800" b="1" dirty="0">
                <a:latin typeface="Arial Narrow" panose="020B0606020202030204" pitchFamily="34" charset="0"/>
              </a:endParaRPr>
            </a:p>
          </p:txBody>
        </p:sp>
      </p:grpSp>
      <p:sp>
        <p:nvSpPr>
          <p:cNvPr id="15" name="Text Box 208"/>
          <p:cNvSpPr txBox="1">
            <a:spLocks noChangeArrowheads="1"/>
          </p:cNvSpPr>
          <p:nvPr/>
        </p:nvSpPr>
        <p:spPr bwMode="auto">
          <a:xfrm>
            <a:off x="5773243" y="3374496"/>
            <a:ext cx="1172865" cy="450248"/>
          </a:xfrm>
          <a:prstGeom prst="rect">
            <a:avLst/>
          </a:prstGeom>
          <a:noFill/>
          <a:ln w="9525">
            <a:noFill/>
            <a:miter lim="800000"/>
            <a:headEnd/>
            <a:tailEnd/>
          </a:ln>
        </p:spPr>
        <p:txBody>
          <a:bodyPr lIns="80133" tIns="40067" rIns="80133" bIns="40067">
            <a:spAutoFit/>
          </a:bodyPr>
          <a:lstStyle/>
          <a:p>
            <a:pPr defTabSz="457785">
              <a:spcBef>
                <a:spcPct val="50000"/>
              </a:spcBef>
            </a:pPr>
            <a:r>
              <a:rPr lang="cs-CZ" sz="1200" i="1" dirty="0" smtClean="0">
                <a:solidFill>
                  <a:srgbClr val="FFA102"/>
                </a:solidFill>
              </a:rPr>
              <a:t>Rozhodne odporučil/a</a:t>
            </a:r>
            <a:endParaRPr lang="en-GB" sz="1200" i="1" dirty="0">
              <a:solidFill>
                <a:srgbClr val="FFA102"/>
              </a:solidFill>
              <a:latin typeface="Helvetica" pitchFamily="34" charset="0"/>
            </a:endParaRPr>
          </a:p>
        </p:txBody>
      </p:sp>
      <p:sp>
        <p:nvSpPr>
          <p:cNvPr id="17" name="Text Box 208"/>
          <p:cNvSpPr txBox="1">
            <a:spLocks noChangeArrowheads="1"/>
          </p:cNvSpPr>
          <p:nvPr/>
        </p:nvSpPr>
        <p:spPr bwMode="auto">
          <a:xfrm>
            <a:off x="1702727" y="3375330"/>
            <a:ext cx="1172865" cy="450248"/>
          </a:xfrm>
          <a:prstGeom prst="rect">
            <a:avLst/>
          </a:prstGeom>
          <a:noFill/>
          <a:ln w="9525">
            <a:noFill/>
            <a:miter lim="800000"/>
            <a:headEnd/>
            <a:tailEnd/>
          </a:ln>
        </p:spPr>
        <p:txBody>
          <a:bodyPr lIns="80133" tIns="40067" rIns="80133" bIns="40067">
            <a:spAutoFit/>
          </a:bodyPr>
          <a:lstStyle/>
          <a:p>
            <a:pPr algn="r" defTabSz="457785">
              <a:spcBef>
                <a:spcPct val="50000"/>
              </a:spcBef>
            </a:pPr>
            <a:r>
              <a:rPr lang="cs-CZ" sz="1200" i="1" dirty="0" smtClean="0">
                <a:solidFill>
                  <a:srgbClr val="FFA102"/>
                </a:solidFill>
              </a:rPr>
              <a:t>Rozhodne neodporučil/a</a:t>
            </a:r>
            <a:endParaRPr lang="en-GB" sz="1200" i="1" dirty="0">
              <a:solidFill>
                <a:srgbClr val="FFA102"/>
              </a:solidFill>
              <a:latin typeface="Helvetica" pitchFamily="34" charset="0"/>
            </a:endParaRPr>
          </a:p>
        </p:txBody>
      </p:sp>
    </p:spTree>
    <p:extLst>
      <p:ext uri="{BB962C8B-B14F-4D97-AF65-F5344CB8AC3E}">
        <p14:creationId xmlns:p14="http://schemas.microsoft.com/office/powerpoint/2010/main" val="4077895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194154"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VÄČŠINA ZÁKAZNÍKOV JE SO </a:t>
            </a:r>
            <a:r>
              <a:rPr lang="sk-SK" sz="1600" b="1" dirty="0" err="1" smtClean="0">
                <a:latin typeface="Arial Narrow" panose="020B0606020202030204" pitchFamily="34" charset="0"/>
                <a:cs typeface="Helvetica"/>
              </a:rPr>
              <a:t>ZOOTOM</a:t>
            </a:r>
            <a:r>
              <a:rPr lang="sk-SK" sz="1600" b="1" dirty="0" smtClean="0">
                <a:latin typeface="Arial Narrow" panose="020B0606020202030204" pitchFamily="34" charset="0"/>
                <a:cs typeface="Helvetica"/>
              </a:rPr>
              <a:t> SPOKOJNÁ</a:t>
            </a:r>
            <a:endParaRPr lang="sk-SK" sz="1400" i="1" dirty="0">
              <a:solidFill>
                <a:srgbClr val="EF4F1D"/>
              </a:solidFill>
              <a:latin typeface="Arial Narrow" panose="020B0606020202030204" pitchFamily="34" charset="0"/>
              <a:cs typeface="Helvetica"/>
            </a:endParaRPr>
          </a:p>
        </p:txBody>
      </p:sp>
      <p:sp>
        <p:nvSpPr>
          <p:cNvPr id="6" name="TextBox 8"/>
          <p:cNvSpPr txBox="1"/>
          <p:nvPr/>
        </p:nvSpPr>
        <p:spPr>
          <a:xfrm>
            <a:off x="323528" y="5696212"/>
            <a:ext cx="8280920" cy="646331"/>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Toto sú obchody, v ktorých ste počas posledného </a:t>
            </a:r>
            <a:r>
              <a:rPr lang="it-IT" sz="1200" dirty="0" smtClean="0">
                <a:solidFill>
                  <a:schemeClr val="tx1">
                    <a:lumMod val="75000"/>
                    <a:lumOff val="25000"/>
                  </a:schemeClr>
                </a:solidFill>
                <a:latin typeface="Arial Narrow" panose="020B0606020202030204" pitchFamily="34" charset="0"/>
                <a:cs typeface="Helvetica"/>
              </a:rPr>
              <a:t>polroka </a:t>
            </a:r>
            <a:r>
              <a:rPr lang="it-IT" sz="1200" dirty="0">
                <a:solidFill>
                  <a:schemeClr val="tx1">
                    <a:lumMod val="75000"/>
                    <a:lumOff val="25000"/>
                  </a:schemeClr>
                </a:solidFill>
                <a:latin typeface="Arial Narrow" panose="020B0606020202030204" pitchFamily="34" charset="0"/>
                <a:cs typeface="Helvetica"/>
              </a:rPr>
              <a:t>nakúpili módu. Pre každý z obchodov, prosím, uveďte, do akej miery je pravdepodobné, že by ste na základe vašej skúsenosti s obchodom tento obchod odporučili svojim priateľom a známym</a:t>
            </a:r>
            <a:r>
              <a:rPr lang="it-IT" sz="1200" dirty="0" smtClean="0">
                <a:solidFill>
                  <a:schemeClr val="tx1">
                    <a:lumMod val="75000"/>
                    <a:lumOff val="25000"/>
                  </a:schemeClr>
                </a:solidFill>
                <a:latin typeface="Arial Narrow" panose="020B0606020202030204" pitchFamily="34" charset="0"/>
                <a:cs typeface="Helvetica"/>
              </a:rPr>
              <a:t>?</a:t>
            </a:r>
            <a:r>
              <a:rPr lang="cs-CZ" sz="1200" dirty="0" smtClean="0">
                <a:solidFill>
                  <a:schemeClr val="tx1">
                    <a:lumMod val="75000"/>
                    <a:lumOff val="25000"/>
                  </a:schemeClr>
                </a:solidFill>
                <a:latin typeface="Arial Narrow" panose="020B0606020202030204" pitchFamily="34" charset="0"/>
                <a:cs typeface="Helvetica"/>
              </a:rPr>
              <a:t> </a:t>
            </a:r>
            <a:r>
              <a:rPr lang="pl-PL" sz="1200" dirty="0">
                <a:solidFill>
                  <a:schemeClr val="tx1">
                    <a:lumMod val="75000"/>
                    <a:lumOff val="25000"/>
                  </a:schemeClr>
                </a:solidFill>
                <a:latin typeface="Arial Narrow" panose="020B0606020202030204" pitchFamily="34" charset="0"/>
                <a:cs typeface="Helvetica"/>
              </a:rPr>
              <a:t>N = rôzne </a:t>
            </a:r>
            <a:r>
              <a:rPr lang="pl-PL" sz="1200" dirty="0" smtClean="0">
                <a:solidFill>
                  <a:schemeClr val="tx1">
                    <a:lumMod val="75000"/>
                    <a:lumOff val="25000"/>
                  </a:schemeClr>
                </a:solidFill>
                <a:latin typeface="Arial Narrow" panose="020B0606020202030204" pitchFamily="34" charset="0"/>
                <a:cs typeface="Helvetica"/>
              </a:rPr>
              <a:t>– </a:t>
            </a:r>
            <a:r>
              <a:rPr lang="pl-PL" sz="1200" dirty="0">
                <a:solidFill>
                  <a:schemeClr val="tx1">
                    <a:lumMod val="75000"/>
                    <a:lumOff val="25000"/>
                  </a:schemeClr>
                </a:solidFill>
                <a:latin typeface="Arial Narrow" panose="020B0606020202030204" pitchFamily="34" charset="0"/>
                <a:cs typeface="Helvetica"/>
              </a:rPr>
              <a:t>nakúpili módu </a:t>
            </a:r>
            <a:r>
              <a:rPr lang="pl-PL" sz="1200" dirty="0" smtClean="0">
                <a:solidFill>
                  <a:schemeClr val="tx1">
                    <a:lumMod val="75000"/>
                    <a:lumOff val="25000"/>
                  </a:schemeClr>
                </a:solidFill>
                <a:latin typeface="Arial Narrow" panose="020B0606020202030204" pitchFamily="34" charset="0"/>
                <a:cs typeface="Helvetica"/>
              </a:rPr>
              <a:t>on-line </a:t>
            </a:r>
            <a:r>
              <a:rPr lang="pl-PL" sz="1200" dirty="0">
                <a:solidFill>
                  <a:schemeClr val="tx1">
                    <a:lumMod val="75000"/>
                    <a:lumOff val="25000"/>
                  </a:schemeClr>
                </a:solidFill>
                <a:latin typeface="Arial Narrow" panose="020B0606020202030204" pitchFamily="34" charset="0"/>
                <a:cs typeface="Helvetica"/>
              </a:rPr>
              <a:t>v poslednom polroku v niektorom z </a:t>
            </a:r>
            <a:r>
              <a:rPr lang="pl-PL" sz="1200" dirty="0" smtClean="0">
                <a:solidFill>
                  <a:schemeClr val="tx1">
                    <a:lumMod val="75000"/>
                    <a:lumOff val="25000"/>
                  </a:schemeClr>
                </a:solidFill>
                <a:latin typeface="Arial Narrow" panose="020B0606020202030204" pitchFamily="34" charset="0"/>
                <a:cs typeface="Helvetica"/>
              </a:rPr>
              <a:t>obchodov </a:t>
            </a:r>
            <a:r>
              <a:rPr lang="cs-CZ" sz="1200" dirty="0" smtClean="0">
                <a:solidFill>
                  <a:schemeClr val="tx1">
                    <a:lumMod val="75000"/>
                    <a:lumOff val="25000"/>
                  </a:schemeClr>
                </a:solidFill>
                <a:latin typeface="Arial Narrow" panose="020B0606020202030204" pitchFamily="34" charset="0"/>
                <a:cs typeface="Helvetica"/>
              </a:rPr>
              <a:t>(N </a:t>
            </a:r>
            <a:r>
              <a:rPr lang="en-US" sz="1200" dirty="0" smtClean="0">
                <a:solidFill>
                  <a:schemeClr val="tx1">
                    <a:lumMod val="75000"/>
                    <a:lumOff val="25000"/>
                  </a:schemeClr>
                </a:solidFill>
                <a:latin typeface="Arial Narrow" panose="020B0606020202030204" pitchFamily="34" charset="0"/>
                <a:cs typeface="Helvetica"/>
              </a:rPr>
              <a:t>&gt;</a:t>
            </a:r>
            <a:r>
              <a:rPr lang="sk-SK" sz="1200" dirty="0" smtClean="0">
                <a:solidFill>
                  <a:schemeClr val="tx1">
                    <a:lumMod val="75000"/>
                    <a:lumOff val="25000"/>
                  </a:schemeClr>
                </a:solidFill>
                <a:latin typeface="Arial Narrow" panose="020B0606020202030204" pitchFamily="34" charset="0"/>
                <a:cs typeface="Helvetica"/>
              </a:rPr>
              <a:t> </a:t>
            </a:r>
            <a:r>
              <a:rPr lang="en-US" sz="1200" dirty="0" smtClean="0">
                <a:solidFill>
                  <a:schemeClr val="tx1">
                    <a:lumMod val="75000"/>
                    <a:lumOff val="25000"/>
                  </a:schemeClr>
                </a:solidFill>
                <a:latin typeface="Arial Narrow" panose="020B0606020202030204" pitchFamily="34" charset="0"/>
                <a:cs typeface="Helvetica"/>
              </a:rPr>
              <a:t>3</a:t>
            </a:r>
            <a:r>
              <a:rPr lang="cs-CZ" sz="1200" dirty="0" smtClean="0">
                <a:solidFill>
                  <a:schemeClr val="tx1">
                    <a:lumMod val="75000"/>
                    <a:lumOff val="25000"/>
                  </a:schemeClr>
                </a:solidFill>
                <a:latin typeface="Arial Narrow" panose="020B0606020202030204" pitchFamily="34" charset="0"/>
                <a:cs typeface="Helvetica"/>
              </a:rPr>
              <a:t>).</a:t>
            </a:r>
            <a:endParaRPr lang="cs-CZ" sz="1200" dirty="0">
              <a:solidFill>
                <a:schemeClr val="tx1">
                  <a:lumMod val="75000"/>
                  <a:lumOff val="25000"/>
                </a:schemeClr>
              </a:solidFill>
              <a:latin typeface="Arial Narrow" panose="020B0606020202030204" pitchFamily="34" charset="0"/>
              <a:cs typeface="Helvetica"/>
            </a:endParaRPr>
          </a:p>
        </p:txBody>
      </p:sp>
      <p:sp>
        <p:nvSpPr>
          <p:cNvPr id="11" name="Content Placeholder 1"/>
          <p:cNvSpPr>
            <a:spLocks noGrp="1"/>
          </p:cNvSpPr>
          <p:nvPr>
            <p:ph idx="1"/>
          </p:nvPr>
        </p:nvSpPr>
        <p:spPr>
          <a:xfrm>
            <a:off x="404802" y="459532"/>
            <a:ext cx="8556318" cy="811003"/>
          </a:xfrm>
        </p:spPr>
        <p:txBody>
          <a:bodyPr>
            <a:noAutofit/>
          </a:bodyPr>
          <a:lstStyle/>
          <a:p>
            <a:r>
              <a:rPr lang="sk-SK" sz="1400" dirty="0" err="1" smtClean="0">
                <a:solidFill>
                  <a:schemeClr val="tx1">
                    <a:lumMod val="75000"/>
                    <a:lumOff val="25000"/>
                  </a:schemeClr>
                </a:solidFill>
                <a:latin typeface="Arial Narrow" panose="020B0606020202030204" pitchFamily="34" charset="0"/>
              </a:rPr>
              <a:t>Zoot</a:t>
            </a:r>
            <a:r>
              <a:rPr lang="sk-SK" sz="1400" dirty="0" smtClean="0">
                <a:solidFill>
                  <a:schemeClr val="tx1">
                    <a:lumMod val="75000"/>
                    <a:lumOff val="25000"/>
                  </a:schemeClr>
                </a:solidFill>
                <a:latin typeface="Arial Narrow" panose="020B0606020202030204" pitchFamily="34" charset="0"/>
              </a:rPr>
              <a:t> odporúča 76 % zákazníkov. Radí sa tak medzi najviac odporúčané obchody. Je však potrebné zvážiť to, že ho malo možnosť hodnotiť len málo ľudí.</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8" name="Tabulka 7"/>
          <p:cNvGraphicFramePr>
            <a:graphicFrameLocks noGrp="1"/>
          </p:cNvGraphicFramePr>
          <p:nvPr>
            <p:extLst>
              <p:ext uri="{D42A27DB-BD31-4B8C-83A1-F6EECF244321}">
                <p14:modId xmlns:p14="http://schemas.microsoft.com/office/powerpoint/2010/main" val="1447503175"/>
              </p:ext>
            </p:extLst>
          </p:nvPr>
        </p:nvGraphicFramePr>
        <p:xfrm>
          <a:off x="7509664" y="954259"/>
          <a:ext cx="879685" cy="4455948"/>
        </p:xfrm>
        <a:graphic>
          <a:graphicData uri="http://schemas.openxmlformats.org/drawingml/2006/table">
            <a:tbl>
              <a:tblPr/>
              <a:tblGrid>
                <a:gridCol w="393447"/>
                <a:gridCol w="486238"/>
              </a:tblGrid>
              <a:tr h="212188">
                <a:tc>
                  <a:txBody>
                    <a:bodyPr/>
                    <a:lstStyle/>
                    <a:p>
                      <a:pPr algn="ctr" fontAlgn="b"/>
                      <a:r>
                        <a:rPr lang="cs-CZ" sz="900" b="0" i="0" u="none" strike="noStrike" dirty="0">
                          <a:solidFill>
                            <a:srgbClr val="A6A6A6"/>
                          </a:solidFill>
                          <a:effectLst/>
                          <a:latin typeface="Helvetica"/>
                        </a:rPr>
                        <a:t>N=</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1" i="0" u="none" strike="noStrike" dirty="0">
                          <a:solidFill>
                            <a:srgbClr val="FFFFFF"/>
                          </a:solidFill>
                          <a:effectLst/>
                          <a:latin typeface="Helvetica"/>
                        </a:rPr>
                        <a:t>NPS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2F5E"/>
                    </a:solidFill>
                  </a:tcPr>
                </a:tc>
              </a:tr>
              <a:tr h="212188">
                <a:tc>
                  <a:txBody>
                    <a:bodyPr/>
                    <a:lstStyle/>
                    <a:p>
                      <a:pPr algn="ctr" fontAlgn="b"/>
                      <a:r>
                        <a:rPr lang="cs-CZ" sz="900" b="0" i="0" u="none" strike="noStrike" dirty="0">
                          <a:solidFill>
                            <a:srgbClr val="A6A6A6"/>
                          </a:solidFill>
                          <a:effectLst/>
                          <a:latin typeface="Helvetica"/>
                        </a:rPr>
                        <a:t>80</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dirty="0">
                          <a:solidFill>
                            <a:srgbClr val="000000"/>
                          </a:solidFill>
                          <a:effectLst/>
                          <a:latin typeface="Helvetica"/>
                        </a:rPr>
                        <a:t>17,1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68</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21,7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64</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35,4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58</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27,4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44</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48,2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35</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30,6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35</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23</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46,0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10</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9</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38,4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7</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17,7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6</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39,3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6</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18,8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6</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-15,2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5</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76,3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5</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74,5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5</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40,6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4</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86,5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a:solidFill>
                            <a:srgbClr val="A6A6A6"/>
                          </a:solidFill>
                          <a:effectLst/>
                          <a:latin typeface="Helvetica"/>
                        </a:rPr>
                        <a:t>4</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a:solidFill>
                            <a:srgbClr val="000000"/>
                          </a:solidFill>
                          <a:effectLst/>
                          <a:latin typeface="Helvetica"/>
                        </a:rPr>
                        <a:t>85,6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r h="212188">
                <a:tc>
                  <a:txBody>
                    <a:bodyPr/>
                    <a:lstStyle/>
                    <a:p>
                      <a:pPr algn="ctr" fontAlgn="b"/>
                      <a:r>
                        <a:rPr lang="cs-CZ" sz="900" b="0" i="0" u="none" strike="noStrike" dirty="0">
                          <a:solidFill>
                            <a:srgbClr val="A6A6A6"/>
                          </a:solidFill>
                          <a:effectLst/>
                          <a:latin typeface="Helvetica"/>
                        </a:rPr>
                        <a:t>4</a:t>
                      </a:r>
                    </a:p>
                  </a:txBody>
                  <a:tcPr marL="0" marR="0" marT="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cs-CZ" sz="900" b="0" i="0" u="none" strike="noStrike" dirty="0">
                          <a:solidFill>
                            <a:srgbClr val="000000"/>
                          </a:solidFill>
                          <a:effectLst/>
                          <a:latin typeface="Helvetica"/>
                        </a:rPr>
                        <a:t>75,1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r>
            </a:tbl>
          </a:graphicData>
        </a:graphic>
      </p:graphicFrame>
      <p:graphicFrame>
        <p:nvGraphicFramePr>
          <p:cNvPr id="10" name="Chart 2"/>
          <p:cNvGraphicFramePr>
            <a:graphicFrameLocks/>
          </p:cNvGraphicFramePr>
          <p:nvPr>
            <p:extLst>
              <p:ext uri="{D42A27DB-BD31-4B8C-83A1-F6EECF244321}">
                <p14:modId xmlns:p14="http://schemas.microsoft.com/office/powerpoint/2010/main" val="1562306460"/>
              </p:ext>
            </p:extLst>
          </p:nvPr>
        </p:nvGraphicFramePr>
        <p:xfrm>
          <a:off x="323528" y="1115831"/>
          <a:ext cx="7159164" cy="4732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1124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194154"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SPOKOJNOSŤ SO </a:t>
            </a:r>
            <a:r>
              <a:rPr lang="sk-SK" sz="1600" b="1" dirty="0" err="1" smtClean="0">
                <a:latin typeface="Arial Narrow" panose="020B0606020202030204" pitchFamily="34" charset="0"/>
                <a:cs typeface="Helvetica"/>
              </a:rPr>
              <a:t>ZOOTOM</a:t>
            </a:r>
            <a:r>
              <a:rPr lang="sk-SK" sz="1600" b="1" dirty="0" smtClean="0">
                <a:latin typeface="Arial Narrow" panose="020B0606020202030204" pitchFamily="34" charset="0"/>
                <a:cs typeface="Helvetica"/>
              </a:rPr>
              <a:t> SA ZVÝŠILA</a:t>
            </a:r>
            <a:endParaRPr lang="sk-SK" sz="1400" i="1" dirty="0">
              <a:latin typeface="Arial Narrow" panose="020B0606020202030204" pitchFamily="34" charset="0"/>
              <a:cs typeface="Helvetica"/>
            </a:endParaRPr>
          </a:p>
        </p:txBody>
      </p:sp>
      <p:sp>
        <p:nvSpPr>
          <p:cNvPr id="6" name="TextBox 8"/>
          <p:cNvSpPr txBox="1"/>
          <p:nvPr/>
        </p:nvSpPr>
        <p:spPr>
          <a:xfrm>
            <a:off x="323528" y="5696212"/>
            <a:ext cx="8280920" cy="646331"/>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Toto sú obchody, v ktorých ste počas posledného </a:t>
            </a:r>
            <a:r>
              <a:rPr lang="it-IT" sz="1200" dirty="0" smtClean="0">
                <a:solidFill>
                  <a:schemeClr val="tx1">
                    <a:lumMod val="75000"/>
                    <a:lumOff val="25000"/>
                  </a:schemeClr>
                </a:solidFill>
                <a:latin typeface="Arial Narrow" panose="020B0606020202030204" pitchFamily="34" charset="0"/>
                <a:cs typeface="Helvetica"/>
              </a:rPr>
              <a:t>polroka </a:t>
            </a:r>
            <a:r>
              <a:rPr lang="it-IT" sz="1200" dirty="0">
                <a:solidFill>
                  <a:schemeClr val="tx1">
                    <a:lumMod val="75000"/>
                    <a:lumOff val="25000"/>
                  </a:schemeClr>
                </a:solidFill>
                <a:latin typeface="Arial Narrow" panose="020B0606020202030204" pitchFamily="34" charset="0"/>
                <a:cs typeface="Helvetica"/>
              </a:rPr>
              <a:t>nakúpili módu. Pre každý z obchodov, prosím, uveďte, do akej miery je pravdepodobné, že by ste na základe vašej skúsenosti s obchodom tento obchod odporučili svojim priateľom a známym?</a:t>
            </a:r>
            <a:r>
              <a:rPr lang="cs-CZ" sz="1200" dirty="0">
                <a:solidFill>
                  <a:schemeClr val="tx1">
                    <a:lumMod val="75000"/>
                    <a:lumOff val="25000"/>
                  </a:schemeClr>
                </a:solidFill>
                <a:latin typeface="Arial Narrow" panose="020B0606020202030204" pitchFamily="34" charset="0"/>
                <a:cs typeface="Helvetica"/>
              </a:rPr>
              <a:t> </a:t>
            </a:r>
            <a:r>
              <a:rPr lang="pl-PL" sz="1200" dirty="0">
                <a:solidFill>
                  <a:schemeClr val="tx1">
                    <a:lumMod val="75000"/>
                    <a:lumOff val="25000"/>
                  </a:schemeClr>
                </a:solidFill>
                <a:latin typeface="Arial Narrow" panose="020B0606020202030204" pitchFamily="34" charset="0"/>
                <a:cs typeface="Helvetica"/>
              </a:rPr>
              <a:t>N = rôzne </a:t>
            </a:r>
            <a:r>
              <a:rPr lang="pl-PL" sz="1200" dirty="0" smtClean="0">
                <a:solidFill>
                  <a:schemeClr val="tx1">
                    <a:lumMod val="75000"/>
                    <a:lumOff val="25000"/>
                  </a:schemeClr>
                </a:solidFill>
                <a:latin typeface="Arial Narrow" panose="020B0606020202030204" pitchFamily="34" charset="0"/>
                <a:cs typeface="Helvetica"/>
              </a:rPr>
              <a:t>– </a:t>
            </a:r>
            <a:r>
              <a:rPr lang="pl-PL" sz="1200" dirty="0">
                <a:solidFill>
                  <a:schemeClr val="tx1">
                    <a:lumMod val="75000"/>
                    <a:lumOff val="25000"/>
                  </a:schemeClr>
                </a:solidFill>
                <a:latin typeface="Arial Narrow" panose="020B0606020202030204" pitchFamily="34" charset="0"/>
                <a:cs typeface="Helvetica"/>
              </a:rPr>
              <a:t>nakúpili módu </a:t>
            </a:r>
            <a:r>
              <a:rPr lang="pl-PL" sz="1200" dirty="0" smtClean="0">
                <a:solidFill>
                  <a:schemeClr val="tx1">
                    <a:lumMod val="75000"/>
                    <a:lumOff val="25000"/>
                  </a:schemeClr>
                </a:solidFill>
                <a:latin typeface="Arial Narrow" panose="020B0606020202030204" pitchFamily="34" charset="0"/>
                <a:cs typeface="Helvetica"/>
              </a:rPr>
              <a:t>on-line </a:t>
            </a:r>
            <a:r>
              <a:rPr lang="pl-PL" sz="1200" dirty="0">
                <a:solidFill>
                  <a:schemeClr val="tx1">
                    <a:lumMod val="75000"/>
                    <a:lumOff val="25000"/>
                  </a:schemeClr>
                </a:solidFill>
                <a:latin typeface="Arial Narrow" panose="020B0606020202030204" pitchFamily="34" charset="0"/>
                <a:cs typeface="Helvetica"/>
              </a:rPr>
              <a:t>v poslednom polroku v niektorom z </a:t>
            </a:r>
            <a:r>
              <a:rPr lang="pl-PL" sz="1200" dirty="0" smtClean="0">
                <a:solidFill>
                  <a:schemeClr val="tx1">
                    <a:lumMod val="75000"/>
                    <a:lumOff val="25000"/>
                  </a:schemeClr>
                </a:solidFill>
                <a:latin typeface="Arial Narrow" panose="020B0606020202030204" pitchFamily="34" charset="0"/>
                <a:cs typeface="Helvetica"/>
              </a:rPr>
              <a:t>obchodov.</a:t>
            </a:r>
            <a:endParaRPr lang="cs-CZ" sz="1200" dirty="0">
              <a:solidFill>
                <a:schemeClr val="tx1">
                  <a:lumMod val="75000"/>
                  <a:lumOff val="25000"/>
                </a:schemeClr>
              </a:solidFill>
              <a:latin typeface="Arial Narrow" panose="020B0606020202030204" pitchFamily="34" charset="0"/>
              <a:cs typeface="Helvetica"/>
            </a:endParaRPr>
          </a:p>
        </p:txBody>
      </p:sp>
      <p:sp>
        <p:nvSpPr>
          <p:cNvPr id="12"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Spokojnosť so </a:t>
            </a:r>
            <a:r>
              <a:rPr lang="sk-SK" sz="1400" dirty="0" err="1" smtClean="0">
                <a:solidFill>
                  <a:schemeClr val="tx1">
                    <a:lumMod val="75000"/>
                    <a:lumOff val="25000"/>
                  </a:schemeClr>
                </a:solidFill>
                <a:latin typeface="Arial Narrow" panose="020B0606020202030204" pitchFamily="34" charset="0"/>
              </a:rPr>
              <a:t>Zootom</a:t>
            </a:r>
            <a:r>
              <a:rPr lang="sk-SK" sz="1400" dirty="0" smtClean="0">
                <a:solidFill>
                  <a:schemeClr val="tx1">
                    <a:lumMod val="75000"/>
                    <a:lumOff val="25000"/>
                  </a:schemeClr>
                </a:solidFill>
                <a:latin typeface="Arial Narrow" panose="020B0606020202030204" pitchFamily="34" charset="0"/>
              </a:rPr>
              <a:t> sa oproti minulým vlnám zvýšila.</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13" name="Tabulka 12"/>
          <p:cNvGraphicFramePr>
            <a:graphicFrameLocks noGrp="1"/>
          </p:cNvGraphicFramePr>
          <p:nvPr>
            <p:extLst>
              <p:ext uri="{D42A27DB-BD31-4B8C-83A1-F6EECF244321}">
                <p14:modId xmlns:p14="http://schemas.microsoft.com/office/powerpoint/2010/main" val="2571948578"/>
              </p:ext>
            </p:extLst>
          </p:nvPr>
        </p:nvGraphicFramePr>
        <p:xfrm>
          <a:off x="2213427" y="897136"/>
          <a:ext cx="5873299" cy="480060"/>
        </p:xfrm>
        <a:graphic>
          <a:graphicData uri="http://schemas.openxmlformats.org/drawingml/2006/table">
            <a:tbl>
              <a:tblPr/>
              <a:tblGrid>
                <a:gridCol w="805998"/>
                <a:gridCol w="959489"/>
                <a:gridCol w="1048804"/>
                <a:gridCol w="1031322"/>
                <a:gridCol w="973650"/>
                <a:gridCol w="1054036"/>
              </a:tblGrid>
              <a:tr h="200025">
                <a:tc>
                  <a:txBody>
                    <a:bodyPr/>
                    <a:lstStyle/>
                    <a:p>
                      <a:pPr algn="ctr" fontAlgn="ctr"/>
                      <a:r>
                        <a:rPr lang="cs-CZ" sz="1050" b="1" i="0" u="none" strike="noStrike" dirty="0" err="1" smtClean="0">
                          <a:solidFill>
                            <a:srgbClr val="002F5E"/>
                          </a:solidFill>
                          <a:effectLst/>
                          <a:latin typeface="Helvetica"/>
                        </a:rPr>
                        <a:t>Celkovo</a:t>
                      </a:r>
                      <a:r>
                        <a:rPr lang="cs-CZ" sz="1050" b="1" i="0" u="none" strike="noStrike" dirty="0" smtClean="0">
                          <a:solidFill>
                            <a:srgbClr val="002F5E"/>
                          </a:solidFill>
                          <a:effectLst/>
                          <a:latin typeface="Helvetica"/>
                        </a:rPr>
                        <a:t> </a:t>
                      </a:r>
                      <a:r>
                        <a:rPr lang="cs-CZ" sz="105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05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05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F34E0D"/>
                          </a:solidFill>
                          <a:effectLst/>
                          <a:latin typeface="Helvetica"/>
                        </a:rPr>
                        <a:t>Celkovo</a:t>
                      </a:r>
                      <a:r>
                        <a:rPr lang="cs-CZ" sz="1050" b="1" i="0" u="none" strike="noStrike" dirty="0" smtClean="0">
                          <a:solidFill>
                            <a:srgbClr val="F34E0D"/>
                          </a:solidFill>
                          <a:effectLst/>
                          <a:latin typeface="Helvetica"/>
                        </a:rPr>
                        <a:t> </a:t>
                      </a:r>
                      <a:r>
                        <a:rPr lang="cs-CZ" sz="1050" b="1" i="0" u="none" strike="noStrike" dirty="0">
                          <a:solidFill>
                            <a:srgbClr val="F34E0D"/>
                          </a:solidFill>
                          <a:effectLst/>
                          <a:latin typeface="Helvetica"/>
                        </a:rPr>
                        <a:t>ČR</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r>
                        <a:rPr lang="cs-CZ" sz="1050" b="1" i="0" u="none" strike="noStrike" dirty="0" err="1">
                          <a:solidFill>
                            <a:srgbClr val="948A54"/>
                          </a:solidFill>
                          <a:effectLst/>
                          <a:latin typeface="Helvetica"/>
                        </a:rPr>
                        <a:t>Fashion</a:t>
                      </a:r>
                      <a:r>
                        <a:rPr lang="cs-CZ" sz="1050" b="1" i="0" u="none" strike="noStrike" dirty="0">
                          <a:solidFill>
                            <a:srgbClr val="948A54"/>
                          </a:solidFill>
                          <a:effectLst/>
                          <a:latin typeface="Helvetica"/>
                        </a:rPr>
                        <a:t> </a:t>
                      </a:r>
                      <a:r>
                        <a:rPr lang="cs-CZ" sz="1050" b="1" i="0" u="none" strike="noStrike" dirty="0" err="1" smtClean="0">
                          <a:solidFill>
                            <a:srgbClr val="948A54"/>
                          </a:solidFill>
                          <a:effectLst/>
                          <a:latin typeface="Helvetica"/>
                        </a:rPr>
                        <a:t>leto</a:t>
                      </a:r>
                      <a:r>
                        <a:rPr lang="cs-CZ" sz="1050" b="1" i="0" u="none" strike="noStrike" dirty="0" smtClean="0">
                          <a:solidFill>
                            <a:srgbClr val="948A54"/>
                          </a:solidFill>
                          <a:effectLst/>
                          <a:latin typeface="Helvetica"/>
                        </a:rPr>
                        <a:t> </a:t>
                      </a:r>
                      <a:r>
                        <a:rPr lang="cs-CZ" sz="1050" b="1" i="0" u="none" strike="noStrike" dirty="0">
                          <a:solidFill>
                            <a:srgbClr val="948A54"/>
                          </a:solidFill>
                          <a:effectLst/>
                          <a:latin typeface="Helvetica"/>
                        </a:rPr>
                        <a:t>2015</a:t>
                      </a:r>
                    </a:p>
                  </a:txBody>
                  <a:tcPr marL="0" marR="0" marT="0" marB="0" anchor="ctr">
                    <a:lnL>
                      <a:noFill/>
                    </a:lnL>
                    <a:lnR>
                      <a:noFill/>
                    </a:lnR>
                    <a:lnT>
                      <a:noFill/>
                    </a:lnT>
                    <a:lnB>
                      <a:noFill/>
                    </a:lnB>
                  </a:tcPr>
                </a:tc>
                <a:tc>
                  <a:txBody>
                    <a:bodyPr/>
                    <a:lstStyle/>
                    <a:p>
                      <a:pPr algn="ctr" fontAlgn="ctr"/>
                      <a:r>
                        <a:rPr lang="cs-CZ" sz="1050" b="1" i="0" u="none" strike="noStrike" dirty="0" err="1" smtClean="0">
                          <a:solidFill>
                            <a:srgbClr val="948A54"/>
                          </a:solidFill>
                          <a:effectLst/>
                          <a:latin typeface="Helvetica"/>
                        </a:rPr>
                        <a:t>Celkovo</a:t>
                      </a:r>
                      <a:r>
                        <a:rPr lang="cs-CZ" sz="1050" b="1" i="0" u="none" strike="noStrike" dirty="0" smtClean="0">
                          <a:solidFill>
                            <a:srgbClr val="948A54"/>
                          </a:solidFill>
                          <a:effectLst/>
                          <a:latin typeface="Helvetica"/>
                        </a:rPr>
                        <a:t> </a:t>
                      </a:r>
                    </a:p>
                    <a:p>
                      <a:pPr algn="ctr" fontAlgn="ctr"/>
                      <a:r>
                        <a:rPr lang="cs-CZ" sz="1050" b="1" i="0" u="none" strike="noStrike" dirty="0" err="1" smtClean="0">
                          <a:solidFill>
                            <a:srgbClr val="948A54"/>
                          </a:solidFill>
                          <a:effectLst/>
                          <a:latin typeface="Helvetica"/>
                        </a:rPr>
                        <a:t>Fashion</a:t>
                      </a:r>
                      <a:r>
                        <a:rPr lang="cs-CZ" sz="1050" b="1" i="0" u="none" strike="noStrike" dirty="0" smtClean="0">
                          <a:solidFill>
                            <a:srgbClr val="948A54"/>
                          </a:solidFill>
                          <a:effectLst/>
                          <a:latin typeface="Helvetica"/>
                        </a:rPr>
                        <a:t> jar </a:t>
                      </a:r>
                    </a:p>
                    <a:p>
                      <a:pPr algn="ctr" fontAlgn="ctr"/>
                      <a:r>
                        <a:rPr lang="cs-CZ" sz="1050" b="1" i="0" u="none" strike="noStrike" dirty="0" smtClean="0">
                          <a:solidFill>
                            <a:srgbClr val="948A54"/>
                          </a:solidFill>
                          <a:effectLst/>
                          <a:latin typeface="Helvetica"/>
                        </a:rPr>
                        <a:t>2015</a:t>
                      </a:r>
                      <a:endParaRPr lang="cs-CZ" sz="1050" b="1" i="0" u="none" strike="noStrike" dirty="0">
                        <a:solidFill>
                          <a:srgbClr val="948A54"/>
                        </a:solidFill>
                        <a:effectLst/>
                        <a:latin typeface="Helvetica"/>
                      </a:endParaRPr>
                    </a:p>
                  </a:txBody>
                  <a:tcPr marL="0" marR="0" marT="0" marB="0" anchor="ctr">
                    <a:lnL>
                      <a:noFill/>
                    </a:lnL>
                    <a:lnR>
                      <a:noFill/>
                    </a:lnR>
                    <a:lnT>
                      <a:noFill/>
                    </a:lnT>
                    <a:lnB>
                      <a:noFill/>
                    </a:lnB>
                  </a:tcPr>
                </a:tc>
              </a:tr>
            </a:tbl>
          </a:graphicData>
        </a:graphic>
      </p:graphicFrame>
      <p:grpSp>
        <p:nvGrpSpPr>
          <p:cNvPr id="14" name="Skupina 13"/>
          <p:cNvGrpSpPr/>
          <p:nvPr/>
        </p:nvGrpSpPr>
        <p:grpSpPr>
          <a:xfrm>
            <a:off x="-101600" y="1092200"/>
            <a:ext cx="8712200" cy="4763147"/>
            <a:chOff x="0" y="0"/>
            <a:chExt cx="9405164" cy="5124670"/>
          </a:xfrm>
        </p:grpSpPr>
        <p:graphicFrame>
          <p:nvGraphicFramePr>
            <p:cNvPr id="16" name="Diagramm 2"/>
            <p:cNvGraphicFramePr>
              <a:graphicFrameLocks/>
            </p:cNvGraphicFramePr>
            <p:nvPr>
              <p:extLst>
                <p:ext uri="{D42A27DB-BD31-4B8C-83A1-F6EECF244321}">
                  <p14:modId xmlns:p14="http://schemas.microsoft.com/office/powerpoint/2010/main" val="639028119"/>
                </p:ext>
              </p:extLst>
            </p:nvPr>
          </p:nvGraphicFramePr>
          <p:xfrm>
            <a:off x="0" y="0"/>
            <a:ext cx="9405164" cy="512467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Přímá spojnice 16"/>
            <p:cNvCxnSpPr/>
            <p:nvPr/>
          </p:nvCxnSpPr>
          <p:spPr>
            <a:xfrm>
              <a:off x="6588904" y="358796"/>
              <a:ext cx="0" cy="4518549"/>
            </a:xfrm>
            <a:prstGeom prst="line">
              <a:avLst/>
            </a:prstGeom>
            <a:ln>
              <a:solidFill>
                <a:srgbClr val="002F5E"/>
              </a:solidFill>
            </a:ln>
          </p:spPr>
          <p:style>
            <a:lnRef idx="1">
              <a:schemeClr val="accent1"/>
            </a:lnRef>
            <a:fillRef idx="0">
              <a:schemeClr val="accent1"/>
            </a:fillRef>
            <a:effectRef idx="0">
              <a:schemeClr val="accent1"/>
            </a:effectRef>
            <a:fontRef idx="minor">
              <a:schemeClr val="tx1"/>
            </a:fontRef>
          </p:style>
        </p:cxnSp>
      </p:grpSp>
      <p:graphicFrame>
        <p:nvGraphicFramePr>
          <p:cNvPr id="10" name="Tabulka 9"/>
          <p:cNvGraphicFramePr>
            <a:graphicFrameLocks noGrp="1"/>
          </p:cNvGraphicFramePr>
          <p:nvPr>
            <p:extLst>
              <p:ext uri="{D42A27DB-BD31-4B8C-83A1-F6EECF244321}">
                <p14:modId xmlns:p14="http://schemas.microsoft.com/office/powerpoint/2010/main" val="81390024"/>
              </p:ext>
            </p:extLst>
          </p:nvPr>
        </p:nvGraphicFramePr>
        <p:xfrm>
          <a:off x="5298480" y="3531927"/>
          <a:ext cx="304794" cy="137160"/>
        </p:xfrm>
        <a:graphic>
          <a:graphicData uri="http://schemas.openxmlformats.org/drawingml/2006/table">
            <a:tbl>
              <a:tblPr/>
              <a:tblGrid>
                <a:gridCol w="304794"/>
              </a:tblGrid>
              <a:tr h="73369">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1517768191"/>
              </p:ext>
            </p:extLst>
          </p:nvPr>
        </p:nvGraphicFramePr>
        <p:xfrm>
          <a:off x="6298998" y="3388417"/>
          <a:ext cx="1812492" cy="137160"/>
        </p:xfrm>
        <a:graphic>
          <a:graphicData uri="http://schemas.openxmlformats.org/drawingml/2006/table">
            <a:tbl>
              <a:tblPr/>
              <a:tblGrid>
                <a:gridCol w="980522"/>
                <a:gridCol w="831970"/>
              </a:tblGrid>
              <a:tr h="32385">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2437658156"/>
              </p:ext>
            </p:extLst>
          </p:nvPr>
        </p:nvGraphicFramePr>
        <p:xfrm>
          <a:off x="5298480" y="1888490"/>
          <a:ext cx="304794" cy="594360"/>
        </p:xfrm>
        <a:graphic>
          <a:graphicData uri="http://schemas.openxmlformats.org/drawingml/2006/table">
            <a:tbl>
              <a:tblPr/>
              <a:tblGrid>
                <a:gridCol w="304794"/>
              </a:tblGrid>
              <a:tr h="148590">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r h="148590">
                <a:tc>
                  <a:txBody>
                    <a:bodyPr/>
                    <a:lstStyle/>
                    <a:p>
                      <a:pPr algn="l" fontAlgn="ctr"/>
                      <a:r>
                        <a:rPr lang="cs-CZ" sz="900" b="0" i="0" u="none" strike="noStrike" dirty="0" smtClean="0">
                          <a:solidFill>
                            <a:srgbClr val="000000"/>
                          </a:solidFill>
                          <a:effectLst/>
                          <a:latin typeface="Helvetica"/>
                        </a:rPr>
                        <a:t>N/A</a:t>
                      </a:r>
                      <a:endParaRPr lang="cs-CZ" sz="900" b="0" i="0" u="none" strike="noStrike" dirty="0">
                        <a:solidFill>
                          <a:srgbClr val="000000"/>
                        </a:solidFill>
                        <a:effectLst/>
                        <a:latin typeface="Helvetica"/>
                      </a:endParaRPr>
                    </a:p>
                  </a:txBody>
                  <a:tcPr marL="0" marR="0" marT="0" marB="0" anchor="ctr">
                    <a:lnL>
                      <a:noFill/>
                    </a:lnL>
                    <a:lnR>
                      <a:noFill/>
                    </a:lnR>
                    <a:lnT>
                      <a:noFill/>
                    </a:lnT>
                    <a:lnB>
                      <a:noFill/>
                    </a:lnB>
                    <a:solidFill>
                      <a:srgbClr val="FEF6F0"/>
                    </a:solidFill>
                  </a:tcPr>
                </a:tc>
              </a:tr>
              <a:tr h="148590">
                <a:tc>
                  <a:txBody>
                    <a:bodyPr/>
                    <a:lstStyle/>
                    <a:p>
                      <a:pPr algn="l" fontAlgn="ctr"/>
                      <a:r>
                        <a:rPr lang="cs-CZ" sz="900" b="0" i="0" u="none" strike="noStrike" dirty="0" smtClean="0">
                          <a:solidFill>
                            <a:srgbClr val="000000"/>
                          </a:solidFill>
                          <a:effectLst/>
                          <a:latin typeface="Helvetica"/>
                        </a:rPr>
                        <a:t>N/A</a:t>
                      </a:r>
                      <a:endParaRPr lang="cs-CZ" sz="900" b="0" i="0" u="none" strike="noStrike" dirty="0">
                        <a:solidFill>
                          <a:srgbClr val="000000"/>
                        </a:solidFill>
                        <a:effectLst/>
                        <a:latin typeface="Helvetica"/>
                      </a:endParaRPr>
                    </a:p>
                  </a:txBody>
                  <a:tcPr marL="0" marR="0" marT="0" marB="0" anchor="ctr">
                    <a:lnL>
                      <a:noFill/>
                    </a:lnL>
                    <a:lnR>
                      <a:noFill/>
                    </a:lnR>
                    <a:lnT>
                      <a:noFill/>
                    </a:lnT>
                    <a:lnB>
                      <a:noFill/>
                    </a:lnB>
                    <a:solidFill>
                      <a:srgbClr val="FEF6F0"/>
                    </a:solidFill>
                  </a:tcPr>
                </a:tc>
              </a:tr>
              <a:tr h="148590">
                <a:tc>
                  <a:txBody>
                    <a:bodyPr/>
                    <a:lstStyle/>
                    <a:p>
                      <a:pPr algn="l" fontAlgn="ctr"/>
                      <a:r>
                        <a:rPr lang="cs-CZ" sz="900" b="0" i="0" u="none" strike="noStrike" dirty="0" smtClean="0">
                          <a:solidFill>
                            <a:srgbClr val="000000"/>
                          </a:solidFill>
                          <a:effectLst/>
                          <a:latin typeface="Helvetica"/>
                        </a:rPr>
                        <a:t>N/A</a:t>
                      </a:r>
                      <a:endParaRPr lang="cs-CZ" sz="900" b="0" i="0" u="none" strike="noStrike" dirty="0">
                        <a:solidFill>
                          <a:srgbClr val="000000"/>
                        </a:solidFill>
                        <a:effectLst/>
                        <a:latin typeface="Helvetica"/>
                      </a:endParaRPr>
                    </a:p>
                  </a:txBody>
                  <a:tcPr marL="0" marR="0" marT="0" marB="0" anchor="ctr">
                    <a:lnL>
                      <a:noFill/>
                    </a:lnL>
                    <a:lnR>
                      <a:noFill/>
                    </a:lnR>
                    <a:lnT>
                      <a:noFill/>
                    </a:lnT>
                    <a:lnB>
                      <a:noFill/>
                    </a:lnB>
                    <a:solidFill>
                      <a:srgbClr val="FEF6F0"/>
                    </a:solidFill>
                  </a:tcPr>
                </a:tc>
              </a:tr>
            </a:tbl>
          </a:graphicData>
        </a:graphic>
      </p:graphicFrame>
      <p:graphicFrame>
        <p:nvGraphicFramePr>
          <p:cNvPr id="18" name="Tabulka 17"/>
          <p:cNvGraphicFramePr>
            <a:graphicFrameLocks noGrp="1"/>
          </p:cNvGraphicFramePr>
          <p:nvPr>
            <p:extLst>
              <p:ext uri="{D42A27DB-BD31-4B8C-83A1-F6EECF244321}">
                <p14:modId xmlns:p14="http://schemas.microsoft.com/office/powerpoint/2010/main" val="3423791449"/>
              </p:ext>
            </p:extLst>
          </p:nvPr>
        </p:nvGraphicFramePr>
        <p:xfrm>
          <a:off x="5304830" y="4147877"/>
          <a:ext cx="304794" cy="137160"/>
        </p:xfrm>
        <a:graphic>
          <a:graphicData uri="http://schemas.openxmlformats.org/drawingml/2006/table">
            <a:tbl>
              <a:tblPr/>
              <a:tblGrid>
                <a:gridCol w="304794"/>
              </a:tblGrid>
              <a:tr h="73369">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9" name="Tabulka 18"/>
          <p:cNvGraphicFramePr>
            <a:graphicFrameLocks noGrp="1"/>
          </p:cNvGraphicFramePr>
          <p:nvPr>
            <p:extLst>
              <p:ext uri="{D42A27DB-BD31-4B8C-83A1-F6EECF244321}">
                <p14:modId xmlns:p14="http://schemas.microsoft.com/office/powerpoint/2010/main" val="1540296530"/>
              </p:ext>
            </p:extLst>
          </p:nvPr>
        </p:nvGraphicFramePr>
        <p:xfrm>
          <a:off x="5298480" y="5208327"/>
          <a:ext cx="304794" cy="137160"/>
        </p:xfrm>
        <a:graphic>
          <a:graphicData uri="http://schemas.openxmlformats.org/drawingml/2006/table">
            <a:tbl>
              <a:tblPr/>
              <a:tblGrid>
                <a:gridCol w="304794"/>
              </a:tblGrid>
              <a:tr h="73369">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0" name="Tabulka 19"/>
          <p:cNvGraphicFramePr>
            <a:graphicFrameLocks noGrp="1"/>
          </p:cNvGraphicFramePr>
          <p:nvPr>
            <p:extLst>
              <p:ext uri="{D42A27DB-BD31-4B8C-83A1-F6EECF244321}">
                <p14:modId xmlns:p14="http://schemas.microsoft.com/office/powerpoint/2010/main" val="878925204"/>
              </p:ext>
            </p:extLst>
          </p:nvPr>
        </p:nvGraphicFramePr>
        <p:xfrm>
          <a:off x="5292130" y="4446327"/>
          <a:ext cx="304794" cy="137160"/>
        </p:xfrm>
        <a:graphic>
          <a:graphicData uri="http://schemas.openxmlformats.org/drawingml/2006/table">
            <a:tbl>
              <a:tblPr/>
              <a:tblGrid>
                <a:gridCol w="304794"/>
              </a:tblGrid>
              <a:tr h="73369">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1" name="Tabulka 20"/>
          <p:cNvGraphicFramePr>
            <a:graphicFrameLocks noGrp="1"/>
          </p:cNvGraphicFramePr>
          <p:nvPr>
            <p:extLst>
              <p:ext uri="{D42A27DB-BD31-4B8C-83A1-F6EECF244321}">
                <p14:modId xmlns:p14="http://schemas.microsoft.com/office/powerpoint/2010/main" val="277184611"/>
              </p:ext>
            </p:extLst>
          </p:nvPr>
        </p:nvGraphicFramePr>
        <p:xfrm>
          <a:off x="6314238" y="2185958"/>
          <a:ext cx="1812492" cy="137160"/>
        </p:xfrm>
        <a:graphic>
          <a:graphicData uri="http://schemas.openxmlformats.org/drawingml/2006/table">
            <a:tbl>
              <a:tblPr/>
              <a:tblGrid>
                <a:gridCol w="980522"/>
                <a:gridCol w="831970"/>
              </a:tblGrid>
              <a:tr h="32385">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2" name="Tabulka 21"/>
          <p:cNvGraphicFramePr>
            <a:graphicFrameLocks noGrp="1"/>
          </p:cNvGraphicFramePr>
          <p:nvPr>
            <p:extLst>
              <p:ext uri="{D42A27DB-BD31-4B8C-83A1-F6EECF244321}">
                <p14:modId xmlns:p14="http://schemas.microsoft.com/office/powerpoint/2010/main" val="2108191042"/>
              </p:ext>
            </p:extLst>
          </p:nvPr>
        </p:nvGraphicFramePr>
        <p:xfrm>
          <a:off x="6291378" y="3845617"/>
          <a:ext cx="1812492" cy="137160"/>
        </p:xfrm>
        <a:graphic>
          <a:graphicData uri="http://schemas.openxmlformats.org/drawingml/2006/table">
            <a:tbl>
              <a:tblPr/>
              <a:tblGrid>
                <a:gridCol w="980522"/>
                <a:gridCol w="831970"/>
              </a:tblGrid>
              <a:tr h="32385">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3" name="Tabulka 22"/>
          <p:cNvGraphicFramePr>
            <a:graphicFrameLocks noGrp="1"/>
          </p:cNvGraphicFramePr>
          <p:nvPr>
            <p:extLst>
              <p:ext uri="{D42A27DB-BD31-4B8C-83A1-F6EECF244321}">
                <p14:modId xmlns:p14="http://schemas.microsoft.com/office/powerpoint/2010/main" val="997153636"/>
              </p:ext>
            </p:extLst>
          </p:nvPr>
        </p:nvGraphicFramePr>
        <p:xfrm>
          <a:off x="6291378" y="4135175"/>
          <a:ext cx="1812492" cy="452064"/>
        </p:xfrm>
        <a:graphic>
          <a:graphicData uri="http://schemas.openxmlformats.org/drawingml/2006/table">
            <a:tbl>
              <a:tblPr/>
              <a:tblGrid>
                <a:gridCol w="980522"/>
                <a:gridCol w="831970"/>
              </a:tblGrid>
              <a:tr h="150688">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r h="150688">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r h="150688">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24" name="Tabulka 23"/>
          <p:cNvGraphicFramePr>
            <a:graphicFrameLocks noGrp="1"/>
          </p:cNvGraphicFramePr>
          <p:nvPr>
            <p:extLst>
              <p:ext uri="{D42A27DB-BD31-4B8C-83A1-F6EECF244321}">
                <p14:modId xmlns:p14="http://schemas.microsoft.com/office/powerpoint/2010/main" val="995707134"/>
              </p:ext>
            </p:extLst>
          </p:nvPr>
        </p:nvGraphicFramePr>
        <p:xfrm>
          <a:off x="6298998" y="5354377"/>
          <a:ext cx="1812492" cy="137160"/>
        </p:xfrm>
        <a:graphic>
          <a:graphicData uri="http://schemas.openxmlformats.org/drawingml/2006/table">
            <a:tbl>
              <a:tblPr/>
              <a:tblGrid>
                <a:gridCol w="980522"/>
                <a:gridCol w="831970"/>
              </a:tblGrid>
              <a:tr h="32385">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c>
                  <a:txBody>
                    <a:bodyPr/>
                    <a:lstStyle/>
                    <a:p>
                      <a:pPr algn="l" fontAlgn="ctr"/>
                      <a:r>
                        <a:rPr lang="cs-CZ" sz="9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spTree>
    <p:extLst>
      <p:ext uri="{BB962C8B-B14F-4D97-AF65-F5344CB8AC3E}">
        <p14:creationId xmlns:p14="http://schemas.microsoft.com/office/powerpoint/2010/main" val="191859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14002" y="5939714"/>
            <a:ext cx="8991923"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a:solidFill>
                  <a:schemeClr val="tx1">
                    <a:lumMod val="75000"/>
                    <a:lumOff val="25000"/>
                  </a:schemeClr>
                </a:solidFill>
                <a:latin typeface="Arial Narrow" panose="020B0606020202030204" pitchFamily="34" charset="0"/>
                <a:cs typeface="Helvetica"/>
              </a:rPr>
              <a:t>Do </a:t>
            </a:r>
            <a:r>
              <a:rPr lang="cs-CZ" sz="1200" dirty="0" err="1">
                <a:solidFill>
                  <a:schemeClr val="tx1">
                    <a:lumMod val="75000"/>
                    <a:lumOff val="25000"/>
                  </a:schemeClr>
                </a:solidFill>
                <a:latin typeface="Arial Narrow" panose="020B0606020202030204" pitchFamily="34" charset="0"/>
                <a:cs typeface="Helvetica"/>
              </a:rPr>
              <a:t>akej</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miery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súhlasíte</a:t>
            </a:r>
            <a:r>
              <a:rPr lang="cs-CZ" sz="1200" dirty="0">
                <a:solidFill>
                  <a:schemeClr val="tx1">
                    <a:lumMod val="75000"/>
                    <a:lumOff val="25000"/>
                  </a:schemeClr>
                </a:solidFill>
                <a:latin typeface="Arial Narrow" panose="020B0606020202030204" pitchFamily="34" charset="0"/>
                <a:cs typeface="Helvetica"/>
              </a:rPr>
              <a:t> s </a:t>
            </a:r>
            <a:r>
              <a:rPr lang="cs-CZ" sz="1200" dirty="0" err="1">
                <a:solidFill>
                  <a:schemeClr val="tx1">
                    <a:lumMod val="75000"/>
                    <a:lumOff val="25000"/>
                  </a:schemeClr>
                </a:solidFill>
                <a:latin typeface="Arial Narrow" panose="020B0606020202030204" pitchFamily="34" charset="0"/>
                <a:cs typeface="Helvetica"/>
              </a:rPr>
              <a:t>tvrdením</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že…, </a:t>
            </a:r>
            <a:r>
              <a:rPr lang="cs-CZ" sz="1200" dirty="0">
                <a:solidFill>
                  <a:schemeClr val="tx1">
                    <a:lumMod val="75000"/>
                    <a:lumOff val="25000"/>
                  </a:schemeClr>
                </a:solidFill>
                <a:latin typeface="Arial Narrow" panose="020B0606020202030204" pitchFamily="34" charset="0"/>
                <a:cs typeface="Helvetica"/>
              </a:rPr>
              <a:t>e-</a:t>
            </a:r>
            <a:r>
              <a:rPr lang="cs-CZ" sz="1200" dirty="0" err="1">
                <a:solidFill>
                  <a:schemeClr val="tx1">
                    <a:lumMod val="75000"/>
                    <a:lumOff val="25000"/>
                  </a:schemeClr>
                </a:solidFill>
                <a:latin typeface="Arial Narrow" panose="020B0606020202030204" pitchFamily="34" charset="0"/>
                <a:cs typeface="Helvetica"/>
              </a:rPr>
              <a:t>shop</a:t>
            </a:r>
            <a:r>
              <a:rPr lang="cs-CZ" sz="1200" dirty="0">
                <a:solidFill>
                  <a:schemeClr val="tx1">
                    <a:lumMod val="75000"/>
                    <a:lumOff val="25000"/>
                  </a:schemeClr>
                </a:solidFill>
                <a:latin typeface="Arial Narrow" panose="020B0606020202030204" pitchFamily="34" charset="0"/>
                <a:cs typeface="Helvetica"/>
              </a:rPr>
              <a:t> s módou</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výroky </a:t>
            </a:r>
            <a:r>
              <a:rPr lang="cs-CZ" sz="1200" dirty="0" err="1">
                <a:solidFill>
                  <a:schemeClr val="tx1">
                    <a:lumMod val="75000"/>
                    <a:lumOff val="25000"/>
                  </a:schemeClr>
                </a:solidFill>
                <a:latin typeface="Arial Narrow" panose="020B0606020202030204" pitchFamily="34" charset="0"/>
                <a:cs typeface="Helvetica"/>
              </a:rPr>
              <a:t>radené</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podľa</a:t>
            </a:r>
            <a:r>
              <a:rPr lang="cs-CZ" sz="1200" dirty="0">
                <a:solidFill>
                  <a:schemeClr val="tx1">
                    <a:lumMod val="75000"/>
                    <a:lumOff val="25000"/>
                  </a:schemeClr>
                </a:solidFill>
                <a:latin typeface="Arial Narrow" panose="020B0606020202030204" pitchFamily="34" charset="0"/>
                <a:cs typeface="Helvetica"/>
              </a:rPr>
              <a:t> celkového </a:t>
            </a:r>
            <a:r>
              <a:rPr lang="cs-CZ" sz="1200" dirty="0" err="1">
                <a:solidFill>
                  <a:schemeClr val="tx1">
                    <a:lumMod val="75000"/>
                    <a:lumOff val="25000"/>
                  </a:schemeClr>
                </a:solidFill>
                <a:latin typeface="Arial Narrow" panose="020B0606020202030204" pitchFamily="34" charset="0"/>
                <a:cs typeface="Helvetica"/>
              </a:rPr>
              <a:t>priemeru</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Tí</a:t>
            </a:r>
            <a:r>
              <a:rPr lang="cs-CZ" sz="1200" dirty="0">
                <a:solidFill>
                  <a:schemeClr val="tx1">
                    <a:lumMod val="75000"/>
                    <a:lumOff val="25000"/>
                  </a:schemeClr>
                </a:solidFill>
                <a:latin typeface="Arial Narrow" panose="020B0606020202030204" pitchFamily="34" charset="0"/>
                <a:cs typeface="Helvetica"/>
              </a:rPr>
              <a:t> respondenti, </a:t>
            </a:r>
            <a:r>
              <a:rPr lang="cs-CZ" sz="1200" dirty="0" err="1">
                <a:solidFill>
                  <a:schemeClr val="tx1">
                    <a:lumMod val="75000"/>
                    <a:lumOff val="25000"/>
                  </a:schemeClr>
                </a:solidFill>
                <a:latin typeface="Arial Narrow" panose="020B0606020202030204" pitchFamily="34" charset="0"/>
                <a:cs typeface="Helvetica"/>
              </a:rPr>
              <a:t>ktorí</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poznajú</a:t>
            </a:r>
            <a:r>
              <a:rPr lang="cs-CZ" sz="1200" dirty="0">
                <a:solidFill>
                  <a:schemeClr val="tx1">
                    <a:lumMod val="75000"/>
                    <a:lumOff val="25000"/>
                  </a:schemeClr>
                </a:solidFill>
                <a:latin typeface="Arial Narrow" panose="020B0606020202030204" pitchFamily="34" charset="0"/>
                <a:cs typeface="Helvetica"/>
              </a:rPr>
              <a:t> daný obchod (</a:t>
            </a:r>
            <a:r>
              <a:rPr lang="cs-CZ" sz="1200" dirty="0" smtClean="0">
                <a:solidFill>
                  <a:schemeClr val="tx1">
                    <a:lumMod val="75000"/>
                    <a:lumOff val="25000"/>
                  </a:schemeClr>
                </a:solidFill>
                <a:latin typeface="Arial Narrow" panose="020B0606020202030204" pitchFamily="34" charset="0"/>
                <a:cs typeface="Helvetica"/>
              </a:rPr>
              <a:t>N &gt; 6</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584775"/>
          </a:xfrm>
          <a:prstGeom prst="rect">
            <a:avLst/>
          </a:prstGeom>
          <a:noFill/>
        </p:spPr>
        <p:txBody>
          <a:bodyPr wrap="square" rtlCol="0">
            <a:spAutoFit/>
          </a:bodyPr>
          <a:lstStyle/>
          <a:p>
            <a:pPr algn="ctr"/>
            <a:r>
              <a:rPr lang="sk-SK" sz="1600" b="1" dirty="0" err="1" smtClean="0">
                <a:latin typeface="Arial Narrow" panose="020B0606020202030204" pitchFamily="34" charset="0"/>
                <a:cs typeface="Helvetica"/>
              </a:rPr>
              <a:t>ZOOT</a:t>
            </a:r>
            <a:r>
              <a:rPr lang="sk-SK" sz="1600" b="1" dirty="0" smtClean="0">
                <a:latin typeface="Arial Narrow" panose="020B0606020202030204" pitchFamily="34" charset="0"/>
                <a:cs typeface="Helvetica"/>
              </a:rPr>
              <a:t> AKO NIE ÚPLNE LACNÝ </a:t>
            </a:r>
            <a:r>
              <a:rPr lang="sk-SK" sz="1600" b="1" dirty="0" err="1" smtClean="0">
                <a:latin typeface="Arial Narrow" panose="020B0606020202030204" pitchFamily="34" charset="0"/>
                <a:cs typeface="Helvetica"/>
              </a:rPr>
              <a:t>E-SHOP</a:t>
            </a:r>
            <a:r>
              <a:rPr lang="sk-SK" sz="1600" b="1" dirty="0" smtClean="0">
                <a:latin typeface="Arial Narrow" panose="020B0606020202030204" pitchFamily="34" charset="0"/>
                <a:cs typeface="Helvetica"/>
              </a:rPr>
              <a:t>, KTORÝ URČUJE TRENDY A ROBÍ Z NAKUPOVANIA RADOSŤ</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640156"/>
            <a:ext cx="7939603" cy="2086444"/>
          </a:xfrm>
        </p:spPr>
        <p:txBody>
          <a:bodyPr>
            <a:noAutofit/>
          </a:bodyPr>
          <a:lstStyle/>
          <a:p>
            <a:r>
              <a:rPr lang="sk-SK" sz="1200" dirty="0" err="1" smtClean="0">
                <a:solidFill>
                  <a:schemeClr val="tx1">
                    <a:lumMod val="75000"/>
                    <a:lumOff val="25000"/>
                  </a:schemeClr>
                </a:solidFill>
                <a:latin typeface="Arial Narrow" panose="020B0606020202030204" pitchFamily="34" charset="0"/>
              </a:rPr>
              <a:t>Zoot</a:t>
            </a:r>
            <a:r>
              <a:rPr lang="sk-SK" sz="1200" dirty="0" smtClean="0">
                <a:solidFill>
                  <a:schemeClr val="tx1">
                    <a:lumMod val="75000"/>
                    <a:lumOff val="25000"/>
                  </a:schemeClr>
                </a:solidFill>
                <a:latin typeface="Arial Narrow" panose="020B0606020202030204" pitchFamily="34" charset="0"/>
              </a:rPr>
              <a:t> je pre ľudí predovšetkým obchod, ktorý prináša nevšednú módu a značky, určuje trendy v nakupovaní módy a robí z nakupovania radosť. </a:t>
            </a:r>
            <a:endParaRPr lang="sk-SK" sz="1200" b="1" dirty="0" smtClean="0">
              <a:solidFill>
                <a:schemeClr val="tx1">
                  <a:lumMod val="75000"/>
                  <a:lumOff val="25000"/>
                </a:schemeClr>
              </a:solidFill>
              <a:latin typeface="Arial Narrow" panose="020B0606020202030204" pitchFamily="34" charset="0"/>
            </a:endParaRPr>
          </a:p>
        </p:txBody>
      </p:sp>
      <p:sp>
        <p:nvSpPr>
          <p:cNvPr id="14" name="Obdélník 13"/>
          <p:cNvSpPr/>
          <p:nvPr/>
        </p:nvSpPr>
        <p:spPr>
          <a:xfrm>
            <a:off x="509579" y="5972013"/>
            <a:ext cx="3642344" cy="230832"/>
          </a:xfrm>
          <a:prstGeom prst="rect">
            <a:avLst/>
          </a:prstGeom>
        </p:spPr>
        <p:txBody>
          <a:bodyPr wrap="none">
            <a:spAutoFit/>
          </a:bodyPr>
          <a:lstStyle/>
          <a:p>
            <a:r>
              <a:rPr lang="cs-CZ" sz="900" i="1" dirty="0" err="1" smtClean="0">
                <a:solidFill>
                  <a:srgbClr val="EF4F1D"/>
                </a:solidFill>
                <a:latin typeface="Arial Narrow" panose="020B0606020202030204" pitchFamily="34" charset="0"/>
                <a:cs typeface="Helvetica"/>
              </a:rPr>
              <a:t>Hodnotenie</a:t>
            </a:r>
            <a:r>
              <a:rPr lang="cs-CZ" sz="900" i="1" dirty="0" smtClean="0">
                <a:solidFill>
                  <a:srgbClr val="EF4F1D"/>
                </a:solidFill>
                <a:latin typeface="Arial Narrow" panose="020B0606020202030204" pitchFamily="34" charset="0"/>
                <a:cs typeface="Helvetica"/>
              </a:rPr>
              <a:t> za TOP2 = </a:t>
            </a:r>
            <a:r>
              <a:rPr lang="cs-CZ" sz="900" i="1" dirty="0" err="1" smtClean="0">
                <a:solidFill>
                  <a:srgbClr val="EF4F1D"/>
                </a:solidFill>
                <a:latin typeface="Arial Narrow" panose="020B0606020202030204" pitchFamily="34" charset="0"/>
                <a:cs typeface="Helvetica"/>
              </a:rPr>
              <a:t>uviedli</a:t>
            </a:r>
            <a:r>
              <a:rPr lang="cs-CZ" sz="900" i="1" dirty="0" smtClean="0">
                <a:solidFill>
                  <a:srgbClr val="EF4F1D"/>
                </a:solidFill>
                <a:latin typeface="Arial Narrow" panose="020B0606020202030204" pitchFamily="34" charset="0"/>
                <a:cs typeface="Helvetica"/>
              </a:rPr>
              <a:t>, že „rozhodne“ a „</a:t>
            </a:r>
            <a:r>
              <a:rPr lang="cs-CZ" sz="900" i="1" dirty="0" err="1" smtClean="0">
                <a:solidFill>
                  <a:srgbClr val="EF4F1D"/>
                </a:solidFill>
                <a:latin typeface="Arial Narrow" panose="020B0606020202030204" pitchFamily="34" charset="0"/>
                <a:cs typeface="Helvetica"/>
              </a:rPr>
              <a:t>skôr</a:t>
            </a:r>
            <a:r>
              <a:rPr lang="cs-CZ" sz="900" i="1" dirty="0" smtClean="0">
                <a:solidFill>
                  <a:srgbClr val="EF4F1D"/>
                </a:solidFill>
                <a:latin typeface="Arial Narrow" panose="020B0606020202030204" pitchFamily="34" charset="0"/>
                <a:cs typeface="Helvetica"/>
              </a:rPr>
              <a:t> </a:t>
            </a:r>
            <a:r>
              <a:rPr lang="cs-CZ" sz="900" i="1" dirty="0" err="1" smtClean="0">
                <a:solidFill>
                  <a:srgbClr val="EF4F1D"/>
                </a:solidFill>
                <a:latin typeface="Arial Narrow" panose="020B0606020202030204" pitchFamily="34" charset="0"/>
                <a:cs typeface="Helvetica"/>
              </a:rPr>
              <a:t>súhlasia</a:t>
            </a:r>
            <a:r>
              <a:rPr lang="cs-CZ" sz="900" i="1" dirty="0" smtClean="0">
                <a:solidFill>
                  <a:srgbClr val="EF4F1D"/>
                </a:solidFill>
                <a:latin typeface="Arial Narrow" panose="020B0606020202030204" pitchFamily="34" charset="0"/>
                <a:cs typeface="Helvetica"/>
              </a:rPr>
              <a:t>“ s daných </a:t>
            </a:r>
            <a:r>
              <a:rPr lang="cs-CZ" sz="900" i="1" dirty="0" err="1" smtClean="0">
                <a:solidFill>
                  <a:srgbClr val="EF4F1D"/>
                </a:solidFill>
                <a:latin typeface="Arial Narrow" panose="020B0606020202030204" pitchFamily="34" charset="0"/>
                <a:cs typeface="Helvetica"/>
              </a:rPr>
              <a:t>výrokom</a:t>
            </a:r>
            <a:endParaRPr lang="cs-CZ" sz="900" i="1" dirty="0">
              <a:solidFill>
                <a:srgbClr val="EF4F1D"/>
              </a:solidFill>
            </a:endParaRPr>
          </a:p>
        </p:txBody>
      </p:sp>
      <p:graphicFrame>
        <p:nvGraphicFramePr>
          <p:cNvPr id="4" name="Tabulka 3"/>
          <p:cNvGraphicFramePr>
            <a:graphicFrameLocks noGrp="1"/>
          </p:cNvGraphicFramePr>
          <p:nvPr>
            <p:extLst>
              <p:ext uri="{D42A27DB-BD31-4B8C-83A1-F6EECF244321}">
                <p14:modId xmlns:p14="http://schemas.microsoft.com/office/powerpoint/2010/main" val="427321949"/>
              </p:ext>
            </p:extLst>
          </p:nvPr>
        </p:nvGraphicFramePr>
        <p:xfrm>
          <a:off x="8366439" y="1520340"/>
          <a:ext cx="342395" cy="4287180"/>
        </p:xfrm>
        <a:graphic>
          <a:graphicData uri="http://schemas.openxmlformats.org/drawingml/2006/table">
            <a:tbl>
              <a:tblPr/>
              <a:tblGrid>
                <a:gridCol w="342395"/>
              </a:tblGrid>
              <a:tr h="187363">
                <a:tc>
                  <a:txBody>
                    <a:bodyPr/>
                    <a:lstStyle/>
                    <a:p>
                      <a:pPr algn="ctr" fontAlgn="b"/>
                      <a:r>
                        <a:rPr lang="cs-CZ" sz="800" b="0" i="0" u="none" strike="noStrike" dirty="0">
                          <a:solidFill>
                            <a:srgbClr val="A6A6A6"/>
                          </a:solidFill>
                          <a:effectLst/>
                          <a:latin typeface="Helvetica"/>
                        </a:rPr>
                        <a:t>N=</a:t>
                      </a:r>
                    </a:p>
                  </a:txBody>
                  <a:tcPr marL="0" marR="0" marT="0" marB="0" anchor="b">
                    <a:lnL>
                      <a:noFill/>
                    </a:lnL>
                    <a:lnR>
                      <a:noFill/>
                    </a:lnR>
                    <a:lnT>
                      <a:noFill/>
                    </a:lnT>
                    <a:lnB>
                      <a:noFill/>
                    </a:lnB>
                  </a:tcPr>
                </a:tc>
              </a:tr>
              <a:tr h="141373">
                <a:tc>
                  <a:txBody>
                    <a:bodyPr/>
                    <a:lstStyle/>
                    <a:p>
                      <a:pPr algn="ctr" fontAlgn="b"/>
                      <a:r>
                        <a:rPr lang="cs-CZ" sz="800" b="0" i="0" u="none" strike="noStrike" dirty="0" smtClean="0">
                          <a:solidFill>
                            <a:srgbClr val="A6A6A6"/>
                          </a:solidFill>
                          <a:effectLst/>
                          <a:latin typeface="Helvetica"/>
                        </a:rPr>
                        <a:t>N=236</a:t>
                      </a:r>
                      <a:endParaRPr lang="cs-CZ" sz="800" b="0" i="0" u="none" strike="noStrike" dirty="0">
                        <a:solidFill>
                          <a:srgbClr val="A6A6A6"/>
                        </a:solidFill>
                        <a:effectLst/>
                        <a:latin typeface="Helvetica"/>
                      </a:endParaRP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N=234</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N=212</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N=211</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N=204</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N=183</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N=175</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N=148</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N=132</a:t>
                      </a:r>
                    </a:p>
                  </a:txBody>
                  <a:tcPr marL="0" marR="0" marT="0" marB="0" anchor="b">
                    <a:lnL>
                      <a:noFill/>
                    </a:lnL>
                    <a:lnR>
                      <a:noFill/>
                    </a:lnR>
                    <a:lnT>
                      <a:noFill/>
                    </a:lnT>
                    <a:lnB>
                      <a:noFill/>
                    </a:lnB>
                  </a:tcPr>
                </a:tc>
              </a:tr>
              <a:tr h="141373">
                <a:tc>
                  <a:txBody>
                    <a:bodyPr/>
                    <a:lstStyle/>
                    <a:p>
                      <a:pPr algn="ctr" fontAlgn="b"/>
                      <a:r>
                        <a:rPr lang="cs-CZ" sz="800" b="0" i="0" u="none" strike="noStrike" dirty="0">
                          <a:solidFill>
                            <a:srgbClr val="A6A6A6"/>
                          </a:solidFill>
                          <a:effectLst/>
                          <a:latin typeface="Helvetica"/>
                        </a:rPr>
                        <a:t>N=111</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N=97</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N=90</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N=80</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N=72</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N=52</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N=50</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N=46</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N=42</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N=29</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N=27</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N=25</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N=22</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N=18</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N=18</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N=13</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N=10</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N=10</a:t>
                      </a:r>
                    </a:p>
                  </a:txBody>
                  <a:tcPr marL="0" marR="0" marT="0" marB="0" anchor="b">
                    <a:lnL>
                      <a:noFill/>
                    </a:lnL>
                    <a:lnR>
                      <a:noFill/>
                    </a:lnR>
                    <a:lnT>
                      <a:noFill/>
                    </a:lnT>
                    <a:lnB>
                      <a:noFill/>
                    </a:lnB>
                  </a:tcPr>
                </a:tc>
              </a:tr>
              <a:tr h="141373">
                <a:tc>
                  <a:txBody>
                    <a:bodyPr/>
                    <a:lstStyle/>
                    <a:p>
                      <a:pPr algn="ctr" fontAlgn="b"/>
                      <a:r>
                        <a:rPr lang="cs-CZ" sz="800" b="0" i="0" u="none" strike="noStrike">
                          <a:solidFill>
                            <a:srgbClr val="A6A6A6"/>
                          </a:solidFill>
                          <a:effectLst/>
                          <a:latin typeface="Helvetica"/>
                        </a:rPr>
                        <a:t>N=9</a:t>
                      </a:r>
                    </a:p>
                  </a:txBody>
                  <a:tcPr marL="0" marR="0" marT="0" marB="0" anchor="b">
                    <a:lnL>
                      <a:noFill/>
                    </a:lnL>
                    <a:lnR>
                      <a:noFill/>
                    </a:lnR>
                    <a:lnT>
                      <a:noFill/>
                    </a:lnT>
                    <a:lnB>
                      <a:noFill/>
                    </a:lnB>
                  </a:tcPr>
                </a:tc>
              </a:tr>
              <a:tr h="141373">
                <a:tc>
                  <a:txBody>
                    <a:bodyPr/>
                    <a:lstStyle/>
                    <a:p>
                      <a:pPr algn="ctr" fontAlgn="b"/>
                      <a:r>
                        <a:rPr lang="cs-CZ" sz="800" b="0" i="0" u="none" strike="noStrike" dirty="0">
                          <a:solidFill>
                            <a:srgbClr val="A6A6A6"/>
                          </a:solidFill>
                          <a:effectLst/>
                          <a:latin typeface="Helvetica"/>
                        </a:rPr>
                        <a:t>N=9</a:t>
                      </a:r>
                    </a:p>
                  </a:txBody>
                  <a:tcPr marL="0" marR="0" marT="0" marB="0" anchor="b">
                    <a:lnL>
                      <a:noFill/>
                    </a:lnL>
                    <a:lnR>
                      <a:noFill/>
                    </a:lnR>
                    <a:lnT>
                      <a:noFill/>
                    </a:lnT>
                    <a:lnB>
                      <a:noFill/>
                    </a:lnB>
                  </a:tcPr>
                </a:tc>
              </a:tr>
            </a:tbl>
          </a:graphicData>
        </a:graphic>
      </p:graphicFrame>
      <p:pic>
        <p:nvPicPr>
          <p:cNvPr id="7169"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6206" y="1217625"/>
            <a:ext cx="7891159" cy="475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836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Graf 24"/>
          <p:cNvGraphicFramePr>
            <a:graphicFrameLocks/>
          </p:cNvGraphicFramePr>
          <p:nvPr>
            <p:extLst>
              <p:ext uri="{D42A27DB-BD31-4B8C-83A1-F6EECF244321}">
                <p14:modId xmlns:p14="http://schemas.microsoft.com/office/powerpoint/2010/main" val="1013416060"/>
              </p:ext>
            </p:extLst>
          </p:nvPr>
        </p:nvGraphicFramePr>
        <p:xfrm>
          <a:off x="1034081" y="1380374"/>
          <a:ext cx="7274649" cy="453164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8"/>
          <p:cNvSpPr txBox="1"/>
          <p:nvPr/>
        </p:nvSpPr>
        <p:spPr>
          <a:xfrm>
            <a:off x="200025" y="5930189"/>
            <a:ext cx="8943975" cy="461665"/>
          </a:xfrm>
          <a:prstGeom prst="rect">
            <a:avLst/>
          </a:prstGeom>
          <a:noFill/>
        </p:spPr>
        <p:txBody>
          <a:bodyPr wrap="square" rtlCol="0">
            <a:spAutoFit/>
          </a:bodyPr>
          <a:lstStyle/>
          <a:p>
            <a:pPr algn="ctr"/>
            <a:endParaRPr lang="cs-CZ" sz="1200" dirty="0">
              <a:solidFill>
                <a:schemeClr val="tx1">
                  <a:lumMod val="75000"/>
                  <a:lumOff val="25000"/>
                </a:schemeClr>
              </a:solidFill>
              <a:latin typeface="Arial Narrow" panose="020B0606020202030204" pitchFamily="34" charset="0"/>
              <a:cs typeface="Helvetica"/>
            </a:endParaRPr>
          </a:p>
          <a:p>
            <a:pPr algn="ctr"/>
            <a:r>
              <a:rPr lang="cs-CZ" sz="1200" dirty="0">
                <a:solidFill>
                  <a:schemeClr val="tx1">
                    <a:lumMod val="75000"/>
                    <a:lumOff val="25000"/>
                  </a:schemeClr>
                </a:solidFill>
                <a:latin typeface="Arial Narrow" panose="020B0606020202030204" pitchFamily="34" charset="0"/>
                <a:cs typeface="Helvetica"/>
              </a:rPr>
              <a:t>Do </a:t>
            </a:r>
            <a:r>
              <a:rPr lang="cs-CZ" sz="1200" dirty="0" err="1">
                <a:solidFill>
                  <a:schemeClr val="tx1">
                    <a:lumMod val="75000"/>
                    <a:lumOff val="25000"/>
                  </a:schemeClr>
                </a:solidFill>
                <a:latin typeface="Arial Narrow" panose="020B0606020202030204" pitchFamily="34" charset="0"/>
                <a:cs typeface="Helvetica"/>
              </a:rPr>
              <a:t>akej</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miery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súhlasíte</a:t>
            </a:r>
            <a:r>
              <a:rPr lang="cs-CZ" sz="1200" dirty="0">
                <a:solidFill>
                  <a:schemeClr val="tx1">
                    <a:lumMod val="75000"/>
                    <a:lumOff val="25000"/>
                  </a:schemeClr>
                </a:solidFill>
                <a:latin typeface="Arial Narrow" panose="020B0606020202030204" pitchFamily="34" charset="0"/>
                <a:cs typeface="Helvetica"/>
              </a:rPr>
              <a:t> s </a:t>
            </a:r>
            <a:r>
              <a:rPr lang="cs-CZ" sz="1200" dirty="0" err="1">
                <a:solidFill>
                  <a:schemeClr val="tx1">
                    <a:lumMod val="75000"/>
                    <a:lumOff val="25000"/>
                  </a:schemeClr>
                </a:solidFill>
                <a:latin typeface="Arial Narrow" panose="020B0606020202030204" pitchFamily="34" charset="0"/>
                <a:cs typeface="Helvetica"/>
              </a:rPr>
              <a:t>tvrdením</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že…, </a:t>
            </a:r>
            <a:r>
              <a:rPr lang="cs-CZ" sz="1200" dirty="0">
                <a:solidFill>
                  <a:schemeClr val="tx1">
                    <a:lumMod val="75000"/>
                    <a:lumOff val="25000"/>
                  </a:schemeClr>
                </a:solidFill>
                <a:latin typeface="Arial Narrow" panose="020B0606020202030204" pitchFamily="34" charset="0"/>
                <a:cs typeface="Helvetica"/>
              </a:rPr>
              <a:t>e-</a:t>
            </a:r>
            <a:r>
              <a:rPr lang="cs-CZ" sz="1200" dirty="0" err="1">
                <a:solidFill>
                  <a:schemeClr val="tx1">
                    <a:lumMod val="75000"/>
                    <a:lumOff val="25000"/>
                  </a:schemeClr>
                </a:solidFill>
                <a:latin typeface="Arial Narrow" panose="020B0606020202030204" pitchFamily="34" charset="0"/>
                <a:cs typeface="Helvetica"/>
              </a:rPr>
              <a:t>shop</a:t>
            </a:r>
            <a:r>
              <a:rPr lang="cs-CZ" sz="1200" dirty="0">
                <a:solidFill>
                  <a:schemeClr val="tx1">
                    <a:lumMod val="75000"/>
                    <a:lumOff val="25000"/>
                  </a:schemeClr>
                </a:solidFill>
                <a:latin typeface="Arial Narrow" panose="020B0606020202030204" pitchFamily="34" charset="0"/>
                <a:cs typeface="Helvetica"/>
              </a:rPr>
              <a:t> s módou</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výroky </a:t>
            </a:r>
            <a:r>
              <a:rPr lang="cs-CZ" sz="1200" dirty="0" err="1">
                <a:solidFill>
                  <a:schemeClr val="tx1">
                    <a:lumMod val="75000"/>
                    <a:lumOff val="25000"/>
                  </a:schemeClr>
                </a:solidFill>
                <a:latin typeface="Arial Narrow" panose="020B0606020202030204" pitchFamily="34" charset="0"/>
                <a:cs typeface="Helvetica"/>
              </a:rPr>
              <a:t>radené</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podľa</a:t>
            </a:r>
            <a:r>
              <a:rPr lang="cs-CZ" sz="1200" dirty="0">
                <a:solidFill>
                  <a:schemeClr val="tx1">
                    <a:lumMod val="75000"/>
                    <a:lumOff val="25000"/>
                  </a:schemeClr>
                </a:solidFill>
                <a:latin typeface="Arial Narrow" panose="020B0606020202030204" pitchFamily="34" charset="0"/>
                <a:cs typeface="Helvetica"/>
              </a:rPr>
              <a:t> celkového </a:t>
            </a:r>
            <a:r>
              <a:rPr lang="cs-CZ" sz="1200" dirty="0" err="1">
                <a:solidFill>
                  <a:schemeClr val="tx1">
                    <a:lumMod val="75000"/>
                    <a:lumOff val="25000"/>
                  </a:schemeClr>
                </a:solidFill>
                <a:latin typeface="Arial Narrow" panose="020B0606020202030204" pitchFamily="34" charset="0"/>
                <a:cs typeface="Helvetica"/>
              </a:rPr>
              <a:t>priemeru</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Tí</a:t>
            </a:r>
            <a:r>
              <a:rPr lang="cs-CZ" sz="1200" dirty="0">
                <a:solidFill>
                  <a:schemeClr val="tx1">
                    <a:lumMod val="75000"/>
                    <a:lumOff val="25000"/>
                  </a:schemeClr>
                </a:solidFill>
                <a:latin typeface="Arial Narrow" panose="020B0606020202030204" pitchFamily="34" charset="0"/>
                <a:cs typeface="Helvetica"/>
              </a:rPr>
              <a:t> respondenti, </a:t>
            </a:r>
            <a:r>
              <a:rPr lang="cs-CZ" sz="1200" dirty="0" err="1">
                <a:solidFill>
                  <a:schemeClr val="tx1">
                    <a:lumMod val="75000"/>
                    <a:lumOff val="25000"/>
                  </a:schemeClr>
                </a:solidFill>
                <a:latin typeface="Arial Narrow" panose="020B0606020202030204" pitchFamily="34" charset="0"/>
                <a:cs typeface="Helvetica"/>
              </a:rPr>
              <a:t>ktorí</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poznajú</a:t>
            </a:r>
            <a:r>
              <a:rPr lang="cs-CZ" sz="1200" dirty="0">
                <a:solidFill>
                  <a:schemeClr val="tx1">
                    <a:lumMod val="75000"/>
                    <a:lumOff val="25000"/>
                  </a:schemeClr>
                </a:solidFill>
                <a:latin typeface="Arial Narrow" panose="020B0606020202030204" pitchFamily="34" charset="0"/>
                <a:cs typeface="Helvetica"/>
              </a:rPr>
              <a:t> daný obchod (</a:t>
            </a:r>
            <a:r>
              <a:rPr lang="cs-CZ" sz="1200" dirty="0" smtClean="0">
                <a:solidFill>
                  <a:schemeClr val="tx1">
                    <a:lumMod val="75000"/>
                    <a:lumOff val="25000"/>
                  </a:schemeClr>
                </a:solidFill>
                <a:latin typeface="Arial Narrow" panose="020B0606020202030204" pitchFamily="34" charset="0"/>
                <a:cs typeface="Helvetica"/>
              </a:rPr>
              <a:t>N &gt;  </a:t>
            </a:r>
            <a:r>
              <a:rPr lang="cs-CZ" sz="1200" dirty="0">
                <a:solidFill>
                  <a:schemeClr val="tx1">
                    <a:lumMod val="75000"/>
                    <a:lumOff val="25000"/>
                  </a:schemeClr>
                </a:solidFill>
                <a:latin typeface="Arial Narrow" panose="020B0606020202030204" pitchFamily="34" charset="0"/>
                <a:cs typeface="Helvetica"/>
              </a:rPr>
              <a:t>6).</a:t>
            </a: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err="1" smtClean="0">
                <a:latin typeface="Arial Narrow" panose="020B0606020202030204" pitchFamily="34" charset="0"/>
                <a:cs typeface="Helvetica"/>
              </a:rPr>
              <a:t>ZOOT</a:t>
            </a:r>
            <a:r>
              <a:rPr lang="sk-SK" sz="1600" b="1" dirty="0" smtClean="0">
                <a:latin typeface="Arial Narrow" panose="020B0606020202030204" pitchFamily="34" charset="0"/>
                <a:cs typeface="Helvetica"/>
              </a:rPr>
              <a:t> ako </a:t>
            </a:r>
            <a:r>
              <a:rPr lang="sk-SK" sz="1600" b="1" dirty="0" err="1" smtClean="0">
                <a:latin typeface="Arial Narrow" panose="020B0606020202030204" pitchFamily="34" charset="0"/>
                <a:cs typeface="Helvetica"/>
              </a:rPr>
              <a:t>e-shop</a:t>
            </a:r>
            <a:r>
              <a:rPr lang="sk-SK" sz="1600" b="1" dirty="0" smtClean="0">
                <a:latin typeface="Arial Narrow" panose="020B0606020202030204" pitchFamily="34" charset="0"/>
                <a:cs typeface="Helvetica"/>
              </a:rPr>
              <a:t> </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525860"/>
            <a:ext cx="7939603" cy="2086444"/>
          </a:xfrm>
        </p:spPr>
        <p:txBody>
          <a:bodyPr>
            <a:noAutofit/>
          </a:bodyPr>
          <a:lstStyle/>
          <a:p>
            <a:r>
              <a:rPr lang="cs-CZ" sz="1400" dirty="0" smtClean="0">
                <a:solidFill>
                  <a:schemeClr val="tx1">
                    <a:lumMod val="75000"/>
                    <a:lumOff val="25000"/>
                  </a:schemeClr>
                </a:solidFill>
                <a:latin typeface="Arial Narrow" panose="020B0606020202030204" pitchFamily="34" charset="0"/>
              </a:rPr>
              <a:t>…</a:t>
            </a:r>
            <a:endParaRPr lang="cs-CZ" sz="1400" b="1" dirty="0" smtClean="0">
              <a:solidFill>
                <a:schemeClr val="tx1">
                  <a:lumMod val="75000"/>
                  <a:lumOff val="25000"/>
                </a:schemeClr>
              </a:solidFill>
              <a:latin typeface="Arial Narrow" panose="020B0606020202030204" pitchFamily="34" charset="0"/>
            </a:endParaRPr>
          </a:p>
        </p:txBody>
      </p:sp>
      <p:sp>
        <p:nvSpPr>
          <p:cNvPr id="14" name="Obdélník 13"/>
          <p:cNvSpPr/>
          <p:nvPr/>
        </p:nvSpPr>
        <p:spPr>
          <a:xfrm>
            <a:off x="509579" y="5972013"/>
            <a:ext cx="3642344" cy="230832"/>
          </a:xfrm>
          <a:prstGeom prst="rect">
            <a:avLst/>
          </a:prstGeom>
        </p:spPr>
        <p:txBody>
          <a:bodyPr wrap="none">
            <a:spAutoFit/>
          </a:bodyPr>
          <a:lstStyle/>
          <a:p>
            <a:r>
              <a:rPr lang="cs-CZ" sz="900" i="1" dirty="0" err="1" smtClean="0">
                <a:solidFill>
                  <a:srgbClr val="EF4F1D"/>
                </a:solidFill>
                <a:latin typeface="Arial Narrow" panose="020B0606020202030204" pitchFamily="34" charset="0"/>
                <a:cs typeface="Helvetica"/>
              </a:rPr>
              <a:t>Hodnotenie</a:t>
            </a:r>
            <a:r>
              <a:rPr lang="cs-CZ" sz="900" i="1" dirty="0" smtClean="0">
                <a:solidFill>
                  <a:srgbClr val="EF4F1D"/>
                </a:solidFill>
                <a:latin typeface="Arial Narrow" panose="020B0606020202030204" pitchFamily="34" charset="0"/>
                <a:cs typeface="Helvetica"/>
              </a:rPr>
              <a:t> za TOP2 = </a:t>
            </a:r>
            <a:r>
              <a:rPr lang="cs-CZ" sz="900" i="1" dirty="0" err="1" smtClean="0">
                <a:solidFill>
                  <a:srgbClr val="EF4F1D"/>
                </a:solidFill>
                <a:latin typeface="Arial Narrow" panose="020B0606020202030204" pitchFamily="34" charset="0"/>
                <a:cs typeface="Helvetica"/>
              </a:rPr>
              <a:t>uviedli</a:t>
            </a:r>
            <a:r>
              <a:rPr lang="cs-CZ" sz="900" i="1" dirty="0" smtClean="0">
                <a:solidFill>
                  <a:srgbClr val="EF4F1D"/>
                </a:solidFill>
                <a:latin typeface="Arial Narrow" panose="020B0606020202030204" pitchFamily="34" charset="0"/>
                <a:cs typeface="Helvetica"/>
              </a:rPr>
              <a:t>, že „rozhodne“ a „</a:t>
            </a:r>
            <a:r>
              <a:rPr lang="cs-CZ" sz="900" i="1" dirty="0" err="1" smtClean="0">
                <a:solidFill>
                  <a:srgbClr val="EF4F1D"/>
                </a:solidFill>
                <a:latin typeface="Arial Narrow" panose="020B0606020202030204" pitchFamily="34" charset="0"/>
                <a:cs typeface="Helvetica"/>
              </a:rPr>
              <a:t>skôr</a:t>
            </a:r>
            <a:r>
              <a:rPr lang="cs-CZ" sz="900" i="1" dirty="0" smtClean="0">
                <a:solidFill>
                  <a:srgbClr val="EF4F1D"/>
                </a:solidFill>
                <a:latin typeface="Arial Narrow" panose="020B0606020202030204" pitchFamily="34" charset="0"/>
                <a:cs typeface="Helvetica"/>
              </a:rPr>
              <a:t> </a:t>
            </a:r>
            <a:r>
              <a:rPr lang="cs-CZ" sz="900" i="1" dirty="0" err="1" smtClean="0">
                <a:solidFill>
                  <a:srgbClr val="EF4F1D"/>
                </a:solidFill>
                <a:latin typeface="Arial Narrow" panose="020B0606020202030204" pitchFamily="34" charset="0"/>
                <a:cs typeface="Helvetica"/>
              </a:rPr>
              <a:t>súhlasia</a:t>
            </a:r>
            <a:r>
              <a:rPr lang="cs-CZ" sz="900" i="1" dirty="0" smtClean="0">
                <a:solidFill>
                  <a:srgbClr val="EF4F1D"/>
                </a:solidFill>
                <a:latin typeface="Arial Narrow" panose="020B0606020202030204" pitchFamily="34" charset="0"/>
                <a:cs typeface="Helvetica"/>
              </a:rPr>
              <a:t>“ s daných </a:t>
            </a:r>
            <a:r>
              <a:rPr lang="cs-CZ" sz="900" i="1" dirty="0" err="1" smtClean="0">
                <a:solidFill>
                  <a:srgbClr val="EF4F1D"/>
                </a:solidFill>
                <a:latin typeface="Arial Narrow" panose="020B0606020202030204" pitchFamily="34" charset="0"/>
                <a:cs typeface="Helvetica"/>
              </a:rPr>
              <a:t>výrokom</a:t>
            </a:r>
            <a:endParaRPr lang="cs-CZ" sz="900" i="1" dirty="0">
              <a:solidFill>
                <a:srgbClr val="EF4F1D"/>
              </a:solidFill>
            </a:endParaRPr>
          </a:p>
        </p:txBody>
      </p:sp>
      <p:cxnSp>
        <p:nvCxnSpPr>
          <p:cNvPr id="3" name="Přímá spojnice se šipkou 2"/>
          <p:cNvCxnSpPr/>
          <p:nvPr/>
        </p:nvCxnSpPr>
        <p:spPr>
          <a:xfrm>
            <a:off x="4607169" y="1529862"/>
            <a:ext cx="0" cy="4195298"/>
          </a:xfrm>
          <a:prstGeom prst="straightConnector1">
            <a:avLst/>
          </a:prstGeom>
          <a:ln w="38100">
            <a:solidFill>
              <a:schemeClr val="bg1">
                <a:lumMod val="65000"/>
                <a:alpha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Přímá spojnice se šipkou 10"/>
          <p:cNvCxnSpPr/>
          <p:nvPr/>
        </p:nvCxnSpPr>
        <p:spPr>
          <a:xfrm>
            <a:off x="905608" y="3627511"/>
            <a:ext cx="7403123" cy="0"/>
          </a:xfrm>
          <a:prstGeom prst="straightConnector1">
            <a:avLst/>
          </a:prstGeom>
          <a:ln w="38100">
            <a:solidFill>
              <a:schemeClr val="bg1">
                <a:lumMod val="65000"/>
                <a:alpha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 name="TextBox 8"/>
          <p:cNvSpPr txBox="1"/>
          <p:nvPr/>
        </p:nvSpPr>
        <p:spPr>
          <a:xfrm>
            <a:off x="3920261" y="1211097"/>
            <a:ext cx="1372717" cy="338554"/>
          </a:xfrm>
          <a:prstGeom prst="rect">
            <a:avLst/>
          </a:prstGeom>
          <a:noFill/>
        </p:spPr>
        <p:txBody>
          <a:bodyPr wrap="square" rtlCol="0">
            <a:spAutoFit/>
          </a:bodyPr>
          <a:lstStyle/>
          <a:p>
            <a:pPr algn="ctr"/>
            <a:r>
              <a:rPr lang="cs-CZ" sz="1600" b="1" dirty="0" smtClean="0">
                <a:solidFill>
                  <a:schemeClr val="bg1">
                    <a:lumMod val="50000"/>
                  </a:schemeClr>
                </a:solidFill>
                <a:latin typeface="Arial Narrow" panose="020B0606020202030204" pitchFamily="34" charset="0"/>
                <a:cs typeface="Helvetica"/>
              </a:rPr>
              <a:t>CENA</a:t>
            </a:r>
            <a:endParaRPr lang="cs-CZ" sz="1600" b="1" i="1" dirty="0">
              <a:solidFill>
                <a:schemeClr val="bg1">
                  <a:lumMod val="50000"/>
                </a:schemeClr>
              </a:solidFill>
              <a:latin typeface="Arial Narrow" panose="020B0606020202030204" pitchFamily="34" charset="0"/>
              <a:cs typeface="Helvetica"/>
            </a:endParaRPr>
          </a:p>
        </p:txBody>
      </p:sp>
      <p:sp>
        <p:nvSpPr>
          <p:cNvPr id="17" name="TextBox 8"/>
          <p:cNvSpPr txBox="1"/>
          <p:nvPr/>
        </p:nvSpPr>
        <p:spPr>
          <a:xfrm>
            <a:off x="4081452" y="5742744"/>
            <a:ext cx="1088429" cy="338554"/>
          </a:xfrm>
          <a:prstGeom prst="rect">
            <a:avLst/>
          </a:prstGeom>
          <a:noFill/>
        </p:spPr>
        <p:txBody>
          <a:bodyPr wrap="square" rtlCol="0">
            <a:spAutoFit/>
          </a:bodyPr>
          <a:lstStyle/>
          <a:p>
            <a:pPr algn="ctr"/>
            <a:r>
              <a:rPr lang="cs-CZ" sz="1600" b="1" dirty="0" smtClean="0">
                <a:solidFill>
                  <a:schemeClr val="bg1">
                    <a:lumMod val="50000"/>
                  </a:schemeClr>
                </a:solidFill>
                <a:latin typeface="Arial Narrow" panose="020B0606020202030204" pitchFamily="34" charset="0"/>
                <a:cs typeface="Helvetica"/>
              </a:rPr>
              <a:t>STYL</a:t>
            </a:r>
            <a:endParaRPr lang="cs-CZ" sz="1600" b="1" i="1" dirty="0">
              <a:solidFill>
                <a:schemeClr val="bg1">
                  <a:lumMod val="50000"/>
                </a:schemeClr>
              </a:solidFill>
              <a:latin typeface="Arial Narrow" panose="020B0606020202030204" pitchFamily="34" charset="0"/>
              <a:cs typeface="Helvetica"/>
            </a:endParaRPr>
          </a:p>
        </p:txBody>
      </p:sp>
      <p:sp>
        <p:nvSpPr>
          <p:cNvPr id="18" name="TextBox 8"/>
          <p:cNvSpPr txBox="1"/>
          <p:nvPr/>
        </p:nvSpPr>
        <p:spPr>
          <a:xfrm>
            <a:off x="-113620" y="3175965"/>
            <a:ext cx="1246398" cy="338554"/>
          </a:xfrm>
          <a:prstGeom prst="rect">
            <a:avLst/>
          </a:prstGeom>
          <a:noFill/>
        </p:spPr>
        <p:txBody>
          <a:bodyPr wrap="square" rtlCol="0">
            <a:spAutoFit/>
          </a:bodyPr>
          <a:lstStyle/>
          <a:p>
            <a:pPr algn="ctr"/>
            <a:r>
              <a:rPr lang="cs-CZ" sz="1600" b="1" dirty="0" smtClean="0">
                <a:solidFill>
                  <a:schemeClr val="bg1">
                    <a:lumMod val="50000"/>
                  </a:schemeClr>
                </a:solidFill>
                <a:latin typeface="Arial Narrow" panose="020B0606020202030204" pitchFamily="34" charset="0"/>
                <a:cs typeface="Helvetica"/>
              </a:rPr>
              <a:t>KAMENNÝ</a:t>
            </a:r>
            <a:endParaRPr lang="cs-CZ" sz="1600" b="1" i="1" dirty="0">
              <a:solidFill>
                <a:schemeClr val="bg1">
                  <a:lumMod val="50000"/>
                </a:schemeClr>
              </a:solidFill>
              <a:latin typeface="Arial Narrow" panose="020B0606020202030204" pitchFamily="34" charset="0"/>
              <a:cs typeface="Helvetica"/>
            </a:endParaRPr>
          </a:p>
        </p:txBody>
      </p:sp>
      <p:sp>
        <p:nvSpPr>
          <p:cNvPr id="19" name="TextBox 8"/>
          <p:cNvSpPr txBox="1"/>
          <p:nvPr/>
        </p:nvSpPr>
        <p:spPr>
          <a:xfrm>
            <a:off x="7988096" y="3175965"/>
            <a:ext cx="1232703" cy="338554"/>
          </a:xfrm>
          <a:prstGeom prst="rect">
            <a:avLst/>
          </a:prstGeom>
          <a:noFill/>
        </p:spPr>
        <p:txBody>
          <a:bodyPr wrap="square" rtlCol="0">
            <a:spAutoFit/>
          </a:bodyPr>
          <a:lstStyle/>
          <a:p>
            <a:pPr algn="ctr"/>
            <a:r>
              <a:rPr lang="cs-CZ" sz="1600" b="1" dirty="0" err="1" smtClean="0">
                <a:solidFill>
                  <a:schemeClr val="bg1">
                    <a:lumMod val="50000"/>
                  </a:schemeClr>
                </a:solidFill>
                <a:latin typeface="Arial Narrow" panose="020B0606020202030204" pitchFamily="34" charset="0"/>
                <a:cs typeface="Helvetica"/>
              </a:rPr>
              <a:t>VIRTUÁLNY</a:t>
            </a:r>
            <a:endParaRPr lang="cs-CZ" sz="1600" b="1" i="1" dirty="0">
              <a:solidFill>
                <a:schemeClr val="bg1">
                  <a:lumMod val="50000"/>
                </a:schemeClr>
              </a:solidFill>
              <a:latin typeface="Arial Narrow" panose="020B0606020202030204" pitchFamily="34" charset="0"/>
              <a:cs typeface="Helvetica"/>
            </a:endParaRPr>
          </a:p>
        </p:txBody>
      </p:sp>
    </p:spTree>
    <p:extLst>
      <p:ext uri="{BB962C8B-B14F-4D97-AF65-F5344CB8AC3E}">
        <p14:creationId xmlns:p14="http://schemas.microsoft.com/office/powerpoint/2010/main" val="1567904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23528" y="5877272"/>
            <a:ext cx="8280920" cy="646331"/>
          </a:xfrm>
          <a:prstGeom prst="rect">
            <a:avLst/>
          </a:prstGeom>
          <a:noFill/>
        </p:spPr>
        <p:txBody>
          <a:bodyPr wrap="square" rtlCol="0">
            <a:spAutoFit/>
          </a:bodyPr>
          <a:lstStyle/>
          <a:p>
            <a:pPr algn="ctr"/>
            <a:r>
              <a:rPr lang="cs-CZ" sz="1200" dirty="0" smtClean="0">
                <a:solidFill>
                  <a:schemeClr val="tx1">
                    <a:lumMod val="75000"/>
                    <a:lumOff val="25000"/>
                  </a:schemeClr>
                </a:solidFill>
                <a:latin typeface="Arial Narrow" panose="020B0606020202030204" pitchFamily="34" charset="0"/>
                <a:cs typeface="Helvetica"/>
              </a:rPr>
              <a:t>Na </a:t>
            </a:r>
            <a:r>
              <a:rPr lang="cs-CZ" sz="1200" dirty="0" err="1">
                <a:solidFill>
                  <a:schemeClr val="tx1">
                    <a:lumMod val="75000"/>
                    <a:lumOff val="25000"/>
                  </a:schemeClr>
                </a:solidFill>
                <a:latin typeface="Arial Narrow" panose="020B0606020202030204" pitchFamily="34" charset="0"/>
                <a:cs typeface="Helvetica"/>
              </a:rPr>
              <a:t>ktoré</a:t>
            </a:r>
            <a:r>
              <a:rPr lang="cs-CZ" sz="1200" dirty="0">
                <a:solidFill>
                  <a:schemeClr val="tx1">
                    <a:lumMod val="75000"/>
                    <a:lumOff val="25000"/>
                  </a:schemeClr>
                </a:solidFill>
                <a:latin typeface="Arial Narrow" panose="020B0606020202030204" pitchFamily="34" charset="0"/>
                <a:cs typeface="Helvetica"/>
              </a:rPr>
              <a:t> z </a:t>
            </a:r>
            <a:r>
              <a:rPr lang="cs-CZ" sz="1200" dirty="0" err="1">
                <a:solidFill>
                  <a:schemeClr val="tx1">
                    <a:lumMod val="75000"/>
                    <a:lumOff val="25000"/>
                  </a:schemeClr>
                </a:solidFill>
                <a:latin typeface="Arial Narrow" panose="020B0606020202030204" pitchFamily="34" charset="0"/>
                <a:cs typeface="Helvetica"/>
              </a:rPr>
              <a:t>týchto</a:t>
            </a:r>
            <a:r>
              <a:rPr lang="cs-CZ" sz="1200" dirty="0">
                <a:solidFill>
                  <a:schemeClr val="tx1">
                    <a:lumMod val="75000"/>
                    <a:lumOff val="25000"/>
                  </a:schemeClr>
                </a:solidFill>
                <a:latin typeface="Arial Narrow" panose="020B0606020202030204" pitchFamily="34" charset="0"/>
                <a:cs typeface="Helvetica"/>
              </a:rPr>
              <a:t> e-</a:t>
            </a:r>
            <a:r>
              <a:rPr lang="cs-CZ" sz="1200" dirty="0" err="1">
                <a:solidFill>
                  <a:schemeClr val="tx1">
                    <a:lumMod val="75000"/>
                    <a:lumOff val="25000"/>
                  </a:schemeClr>
                </a:solidFill>
                <a:latin typeface="Arial Narrow" panose="020B0606020202030204" pitchFamily="34" charset="0"/>
                <a:cs typeface="Helvetica"/>
              </a:rPr>
              <a:t>shopov</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ste</a:t>
            </a:r>
            <a:r>
              <a:rPr lang="cs-CZ" sz="1200" dirty="0">
                <a:solidFill>
                  <a:schemeClr val="tx1">
                    <a:lumMod val="75000"/>
                    <a:lumOff val="25000"/>
                  </a:schemeClr>
                </a:solidFill>
                <a:latin typeface="Arial Narrow" panose="020B0606020202030204" pitchFamily="34" charset="0"/>
                <a:cs typeface="Helvetica"/>
              </a:rPr>
              <a:t> v </a:t>
            </a:r>
            <a:r>
              <a:rPr lang="cs-CZ" sz="1200" dirty="0" err="1">
                <a:solidFill>
                  <a:schemeClr val="tx1">
                    <a:lumMod val="75000"/>
                    <a:lumOff val="25000"/>
                  </a:schemeClr>
                </a:solidFill>
                <a:latin typeface="Arial Narrow" panose="020B0606020202030204" pitchFamily="34" charset="0"/>
                <a:cs typeface="Helvetica"/>
              </a:rPr>
              <a:t>poslednom</a:t>
            </a:r>
            <a:r>
              <a:rPr lang="cs-CZ" sz="1200" dirty="0">
                <a:solidFill>
                  <a:schemeClr val="tx1">
                    <a:lumMod val="75000"/>
                    <a:lumOff val="25000"/>
                  </a:schemeClr>
                </a:solidFill>
                <a:latin typeface="Arial Narrow" panose="020B0606020202030204" pitchFamily="34" charset="0"/>
                <a:cs typeface="Helvetica"/>
              </a:rPr>
              <a:t> čase </a:t>
            </a:r>
            <a:r>
              <a:rPr lang="cs-CZ" sz="1200" dirty="0" err="1">
                <a:solidFill>
                  <a:schemeClr val="tx1">
                    <a:lumMod val="75000"/>
                    <a:lumOff val="25000"/>
                  </a:schemeClr>
                </a:solidFill>
                <a:latin typeface="Arial Narrow" panose="020B0606020202030204" pitchFamily="34" charset="0"/>
                <a:cs typeface="Helvetica"/>
              </a:rPr>
              <a:t>videli</a:t>
            </a:r>
            <a:r>
              <a:rPr lang="cs-CZ" sz="1200" dirty="0">
                <a:solidFill>
                  <a:schemeClr val="tx1">
                    <a:lumMod val="75000"/>
                    <a:lumOff val="25000"/>
                  </a:schemeClr>
                </a:solidFill>
                <a:latin typeface="Arial Narrow" panose="020B0606020202030204" pitchFamily="34" charset="0"/>
                <a:cs typeface="Helvetica"/>
              </a:rPr>
              <a:t> reklamu, či už na internete, v </a:t>
            </a:r>
            <a:r>
              <a:rPr lang="cs-CZ" sz="1200" dirty="0" err="1">
                <a:solidFill>
                  <a:schemeClr val="tx1">
                    <a:lumMod val="75000"/>
                    <a:lumOff val="25000"/>
                  </a:schemeClr>
                </a:solidFill>
                <a:latin typeface="Arial Narrow" panose="020B0606020202030204" pitchFamily="34" charset="0"/>
                <a:cs typeface="Helvetica"/>
              </a:rPr>
              <a:t>tlači</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televízii</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alebo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inde</a:t>
            </a:r>
            <a:r>
              <a:rPr lang="cs-CZ" sz="1200" dirty="0" smtClean="0">
                <a:solidFill>
                  <a:schemeClr val="tx1">
                    <a:lumMod val="75000"/>
                    <a:lumOff val="25000"/>
                  </a:schemeClr>
                </a:solidFill>
                <a:latin typeface="Arial Narrow" panose="020B0606020202030204" pitchFamily="34" charset="0"/>
                <a:cs typeface="Helvetica"/>
              </a:rPr>
              <a:t>?</a:t>
            </a:r>
          </a:p>
          <a:p>
            <a:pPr algn="ctr"/>
            <a:r>
              <a:rPr lang="cs-CZ" sz="1200" dirty="0" err="1" smtClean="0">
                <a:solidFill>
                  <a:schemeClr val="tx1">
                    <a:lumMod val="75000"/>
                    <a:lumOff val="25000"/>
                  </a:schemeClr>
                </a:solidFill>
                <a:latin typeface="Arial Narrow" panose="020B0606020202030204" pitchFamily="34" charset="0"/>
                <a:cs typeface="Helvetica"/>
              </a:rPr>
              <a:t>Tí</a:t>
            </a:r>
            <a:r>
              <a:rPr lang="cs-CZ" sz="1200" dirty="0" smtClean="0">
                <a:solidFill>
                  <a:schemeClr val="tx1">
                    <a:lumMod val="75000"/>
                    <a:lumOff val="25000"/>
                  </a:schemeClr>
                </a:solidFill>
                <a:latin typeface="Arial Narrow" panose="020B0606020202030204" pitchFamily="34" charset="0"/>
                <a:cs typeface="Helvetica"/>
              </a:rPr>
              <a:t> respondenti, </a:t>
            </a:r>
            <a:r>
              <a:rPr lang="cs-CZ" sz="1200" dirty="0" err="1" smtClean="0">
                <a:solidFill>
                  <a:schemeClr val="tx1">
                    <a:lumMod val="75000"/>
                    <a:lumOff val="25000"/>
                  </a:schemeClr>
                </a:solidFill>
                <a:latin typeface="Arial Narrow" panose="020B0606020202030204" pitchFamily="34" charset="0"/>
                <a:cs typeface="Helvetica"/>
              </a:rPr>
              <a:t>ktorí</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poznajú</a:t>
            </a:r>
            <a:r>
              <a:rPr lang="cs-CZ" sz="1200" dirty="0" smtClean="0">
                <a:solidFill>
                  <a:schemeClr val="tx1">
                    <a:lumMod val="75000"/>
                    <a:lumOff val="25000"/>
                  </a:schemeClr>
                </a:solidFill>
                <a:latin typeface="Arial Narrow" panose="020B0606020202030204" pitchFamily="34" charset="0"/>
                <a:cs typeface="Helvetica"/>
              </a:rPr>
              <a:t> aspoň jeden obchod </a:t>
            </a:r>
            <a:r>
              <a:rPr lang="cs-CZ" sz="1200" dirty="0" err="1" smtClean="0">
                <a:solidFill>
                  <a:schemeClr val="tx1">
                    <a:lumMod val="75000"/>
                    <a:lumOff val="25000"/>
                  </a:schemeClr>
                </a:solidFill>
                <a:latin typeface="Arial Narrow" panose="020B0606020202030204" pitchFamily="34" charset="0"/>
                <a:cs typeface="Helvetica"/>
              </a:rPr>
              <a:t>podporene</a:t>
            </a:r>
            <a:r>
              <a:rPr lang="cs-CZ" sz="1200" dirty="0" smtClean="0">
                <a:solidFill>
                  <a:schemeClr val="tx1">
                    <a:lumMod val="75000"/>
                    <a:lumOff val="25000"/>
                  </a:schemeClr>
                </a:solidFill>
                <a:latin typeface="Arial Narrow" panose="020B0606020202030204" pitchFamily="34" charset="0"/>
                <a:cs typeface="Helvetica"/>
              </a:rPr>
              <a:t>.</a:t>
            </a:r>
            <a:endParaRPr lang="cs-CZ" sz="1200" dirty="0">
              <a:solidFill>
                <a:schemeClr val="tx1">
                  <a:lumMod val="75000"/>
                  <a:lumOff val="25000"/>
                </a:schemeClr>
              </a:solidFill>
              <a:latin typeface="Arial Narrow" panose="020B0606020202030204" pitchFamily="34" charset="0"/>
              <a:cs typeface="Helvetica"/>
            </a:endParaRPr>
          </a:p>
          <a:p>
            <a:pPr algn="ct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cs-CZ" sz="1600" b="1" dirty="0" smtClean="0">
                <a:latin typeface="Arial Narrow" panose="020B0606020202030204" pitchFamily="34" charset="0"/>
                <a:cs typeface="Helvetica"/>
              </a:rPr>
              <a:t>REKLAMA  E-</a:t>
            </a:r>
            <a:r>
              <a:rPr lang="cs-CZ" sz="1600" b="1" dirty="0" err="1" smtClean="0">
                <a:latin typeface="Arial Narrow" panose="020B0606020202030204" pitchFamily="34" charset="0"/>
                <a:cs typeface="Helvetica"/>
              </a:rPr>
              <a:t>SHOPOV</a:t>
            </a:r>
            <a:endParaRPr lang="cs-CZ"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42250" cy="665883"/>
          </a:xfrm>
        </p:spPr>
        <p:txBody>
          <a:bodyPr>
            <a:noAutofit/>
          </a:bodyPr>
          <a:lstStyle/>
          <a:p>
            <a:r>
              <a:rPr lang="sk-SK" sz="1400" dirty="0" smtClean="0">
                <a:solidFill>
                  <a:schemeClr val="tx1">
                    <a:lumMod val="75000"/>
                    <a:lumOff val="25000"/>
                  </a:schemeClr>
                </a:solidFill>
                <a:latin typeface="Arial Narrow" panose="020B0606020202030204" pitchFamily="34" charset="0"/>
              </a:rPr>
              <a:t>Reklamu na </a:t>
            </a:r>
            <a:r>
              <a:rPr lang="sk-SK" sz="1400" dirty="0" err="1" smtClean="0">
                <a:solidFill>
                  <a:schemeClr val="tx1">
                    <a:lumMod val="75000"/>
                    <a:lumOff val="25000"/>
                  </a:schemeClr>
                </a:solidFill>
                <a:latin typeface="Arial Narrow" panose="020B0606020202030204" pitchFamily="34" charset="0"/>
              </a:rPr>
              <a:t>Zoote</a:t>
            </a:r>
            <a:r>
              <a:rPr lang="sk-SK" sz="1400" dirty="0" smtClean="0">
                <a:solidFill>
                  <a:schemeClr val="tx1">
                    <a:lumMod val="75000"/>
                    <a:lumOff val="25000"/>
                  </a:schemeClr>
                </a:solidFill>
                <a:latin typeface="Arial Narrow" panose="020B0606020202030204" pitchFamily="34" charset="0"/>
              </a:rPr>
              <a:t> videlo 9 % ľudí. Skôr ženy.</a:t>
            </a:r>
          </a:p>
        </p:txBody>
      </p:sp>
      <p:graphicFrame>
        <p:nvGraphicFramePr>
          <p:cNvPr id="3" name="Tabulka 2"/>
          <p:cNvGraphicFramePr>
            <a:graphicFrameLocks noGrp="1"/>
          </p:cNvGraphicFramePr>
          <p:nvPr>
            <p:extLst>
              <p:ext uri="{D42A27DB-BD31-4B8C-83A1-F6EECF244321}">
                <p14:modId xmlns:p14="http://schemas.microsoft.com/office/powerpoint/2010/main" val="3846959443"/>
              </p:ext>
            </p:extLst>
          </p:nvPr>
        </p:nvGraphicFramePr>
        <p:xfrm>
          <a:off x="2181339" y="5722174"/>
          <a:ext cx="4880472" cy="200025"/>
        </p:xfrm>
        <a:graphic>
          <a:graphicData uri="http://schemas.openxmlformats.org/drawingml/2006/table">
            <a:tbl>
              <a:tblPr/>
              <a:tblGrid>
                <a:gridCol w="1220118"/>
                <a:gridCol w="1220118"/>
                <a:gridCol w="1220118"/>
                <a:gridCol w="1220118"/>
              </a:tblGrid>
              <a:tr h="200025">
                <a:tc>
                  <a:txBody>
                    <a:bodyPr/>
                    <a:lstStyle/>
                    <a:p>
                      <a:pPr algn="ctr" rtl="0" fontAlgn="ctr"/>
                      <a:r>
                        <a:rPr lang="cs-CZ" sz="900" b="0" i="0" u="none" strike="noStrike" dirty="0">
                          <a:solidFill>
                            <a:srgbClr val="7F7F7F"/>
                          </a:solidFill>
                          <a:effectLst/>
                          <a:latin typeface="Helvetica"/>
                        </a:rPr>
                        <a:t>N=383</a:t>
                      </a:r>
                    </a:p>
                  </a:txBody>
                  <a:tcPr marL="0" marR="0" marT="0" marB="0" anchor="ctr">
                    <a:lnL>
                      <a:noFill/>
                    </a:lnL>
                    <a:lnR>
                      <a:noFill/>
                    </a:lnR>
                    <a:lnT>
                      <a:noFill/>
                    </a:lnT>
                    <a:lnB>
                      <a:noFill/>
                    </a:lnB>
                  </a:tcPr>
                </a:tc>
                <a:tc>
                  <a:txBody>
                    <a:bodyPr/>
                    <a:lstStyle/>
                    <a:p>
                      <a:pPr algn="ctr" rtl="0" fontAlgn="ctr"/>
                      <a:r>
                        <a:rPr lang="cs-CZ" sz="900" b="0" i="0" u="none" strike="noStrike">
                          <a:solidFill>
                            <a:srgbClr val="7F7F7F"/>
                          </a:solidFill>
                          <a:effectLst/>
                          <a:latin typeface="Helvetica"/>
                        </a:rPr>
                        <a:t>N=184</a:t>
                      </a:r>
                    </a:p>
                  </a:txBody>
                  <a:tcPr marL="0" marR="0" marT="0" marB="0" anchor="ctr">
                    <a:lnL>
                      <a:noFill/>
                    </a:lnL>
                    <a:lnR>
                      <a:noFill/>
                    </a:lnR>
                    <a:lnT>
                      <a:noFill/>
                    </a:lnT>
                    <a:lnB>
                      <a:noFill/>
                    </a:lnB>
                  </a:tcPr>
                </a:tc>
                <a:tc>
                  <a:txBody>
                    <a:bodyPr/>
                    <a:lstStyle/>
                    <a:p>
                      <a:pPr algn="ctr" rtl="0" fontAlgn="ctr"/>
                      <a:r>
                        <a:rPr lang="cs-CZ" sz="900" b="0" i="0" u="none" strike="noStrike">
                          <a:solidFill>
                            <a:srgbClr val="7F7F7F"/>
                          </a:solidFill>
                          <a:effectLst/>
                          <a:latin typeface="Helvetica"/>
                        </a:rPr>
                        <a:t>N=199</a:t>
                      </a:r>
                    </a:p>
                  </a:txBody>
                  <a:tcPr marL="0" marR="0" marT="0" marB="0" anchor="ctr">
                    <a:lnL>
                      <a:noFill/>
                    </a:lnL>
                    <a:lnR>
                      <a:noFill/>
                    </a:lnR>
                    <a:lnT>
                      <a:noFill/>
                    </a:lnT>
                    <a:lnB>
                      <a:noFill/>
                    </a:lnB>
                  </a:tcPr>
                </a:tc>
                <a:tc>
                  <a:txBody>
                    <a:bodyPr/>
                    <a:lstStyle/>
                    <a:p>
                      <a:pPr algn="ctr" rtl="0" fontAlgn="ctr"/>
                      <a:r>
                        <a:rPr lang="cs-CZ" sz="900" b="0" i="0" u="none" strike="noStrike" dirty="0">
                          <a:solidFill>
                            <a:srgbClr val="7F7F7F"/>
                          </a:solidFill>
                          <a:effectLst/>
                          <a:latin typeface="Helvetica"/>
                        </a:rPr>
                        <a:t>N=398</a:t>
                      </a:r>
                    </a:p>
                  </a:txBody>
                  <a:tcPr marL="0" marR="0" marT="0" marB="0" anchor="ctr">
                    <a:lnL>
                      <a:noFill/>
                    </a:lnL>
                    <a:lnR>
                      <a:noFill/>
                    </a:lnR>
                    <a:lnT>
                      <a:noFill/>
                    </a:lnT>
                    <a:lnB>
                      <a:noFill/>
                    </a:lnB>
                  </a:tcP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764506883"/>
              </p:ext>
            </p:extLst>
          </p:nvPr>
        </p:nvGraphicFramePr>
        <p:xfrm>
          <a:off x="2441706" y="969489"/>
          <a:ext cx="4851460" cy="274312"/>
        </p:xfrm>
        <a:graphic>
          <a:graphicData uri="http://schemas.openxmlformats.org/drawingml/2006/table">
            <a:tbl>
              <a:tblPr/>
              <a:tblGrid>
                <a:gridCol w="1061659"/>
                <a:gridCol w="1057618"/>
                <a:gridCol w="1311008"/>
                <a:gridCol w="1421175"/>
              </a:tblGrid>
              <a:tr h="274312">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a:t>
                      </a:r>
                      <a:r>
                        <a:rPr lang="cs-CZ" sz="110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a:t>
                      </a:r>
                      <a:r>
                        <a:rPr lang="cs-CZ" sz="1100" b="1" i="0" u="none" strike="noStrike" dirty="0">
                          <a:solidFill>
                            <a:srgbClr val="F34E0D"/>
                          </a:solidFill>
                          <a:effectLst/>
                          <a:latin typeface="Helvetica"/>
                        </a:rPr>
                        <a:t>ČR</a:t>
                      </a:r>
                    </a:p>
                  </a:txBody>
                  <a:tcPr marL="0" marR="0" marT="0" marB="0" anchor="ctr">
                    <a:lnL>
                      <a:noFill/>
                    </a:lnL>
                    <a:lnR>
                      <a:noFill/>
                    </a:lnR>
                    <a:lnT>
                      <a:noFill/>
                    </a:lnT>
                    <a:lnB>
                      <a:noFill/>
                    </a:lnB>
                  </a:tcPr>
                </a:tc>
              </a:tr>
            </a:tbl>
          </a:graphicData>
        </a:graphic>
      </p:graphicFrame>
      <p:graphicFrame>
        <p:nvGraphicFramePr>
          <p:cNvPr id="8" name="Diagramm 2"/>
          <p:cNvGraphicFramePr>
            <a:graphicFrameLocks/>
          </p:cNvGraphicFramePr>
          <p:nvPr>
            <p:extLst>
              <p:ext uri="{D42A27DB-BD31-4B8C-83A1-F6EECF244321}">
                <p14:modId xmlns:p14="http://schemas.microsoft.com/office/powerpoint/2010/main" val="1335409664"/>
              </p:ext>
            </p:extLst>
          </p:nvPr>
        </p:nvGraphicFramePr>
        <p:xfrm>
          <a:off x="401232" y="1013552"/>
          <a:ext cx="8311562" cy="4863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1617813518"/>
              </p:ext>
            </p:extLst>
          </p:nvPr>
        </p:nvGraphicFramePr>
        <p:xfrm>
          <a:off x="6341150" y="185512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2" name="Tabulka 11"/>
          <p:cNvGraphicFramePr>
            <a:graphicFrameLocks noGrp="1"/>
          </p:cNvGraphicFramePr>
          <p:nvPr>
            <p:extLst>
              <p:ext uri="{D42A27DB-BD31-4B8C-83A1-F6EECF244321}">
                <p14:modId xmlns:p14="http://schemas.microsoft.com/office/powerpoint/2010/main" val="3271824092"/>
              </p:ext>
            </p:extLst>
          </p:nvPr>
        </p:nvGraphicFramePr>
        <p:xfrm>
          <a:off x="6341150" y="196180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2189318903"/>
              </p:ext>
            </p:extLst>
          </p:nvPr>
        </p:nvGraphicFramePr>
        <p:xfrm>
          <a:off x="6341150" y="227422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3450444975"/>
              </p:ext>
            </p:extLst>
          </p:nvPr>
        </p:nvGraphicFramePr>
        <p:xfrm>
          <a:off x="6341150" y="237328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3661256480"/>
              </p:ext>
            </p:extLst>
          </p:nvPr>
        </p:nvGraphicFramePr>
        <p:xfrm>
          <a:off x="6333530" y="269332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763972900"/>
              </p:ext>
            </p:extLst>
          </p:nvPr>
        </p:nvGraphicFramePr>
        <p:xfrm>
          <a:off x="6341150" y="361534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832226024"/>
              </p:ext>
            </p:extLst>
          </p:nvPr>
        </p:nvGraphicFramePr>
        <p:xfrm>
          <a:off x="6341150" y="403444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8" name="Tabulka 17"/>
          <p:cNvGraphicFramePr>
            <a:graphicFrameLocks noGrp="1"/>
          </p:cNvGraphicFramePr>
          <p:nvPr>
            <p:extLst>
              <p:ext uri="{D42A27DB-BD31-4B8C-83A1-F6EECF244321}">
                <p14:modId xmlns:p14="http://schemas.microsoft.com/office/powerpoint/2010/main" val="660592114"/>
              </p:ext>
            </p:extLst>
          </p:nvPr>
        </p:nvGraphicFramePr>
        <p:xfrm>
          <a:off x="6341150" y="423256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graphicFrame>
        <p:nvGraphicFramePr>
          <p:cNvPr id="19" name="Tabulka 18"/>
          <p:cNvGraphicFramePr>
            <a:graphicFrameLocks noGrp="1"/>
          </p:cNvGraphicFramePr>
          <p:nvPr>
            <p:extLst>
              <p:ext uri="{D42A27DB-BD31-4B8C-83A1-F6EECF244321}">
                <p14:modId xmlns:p14="http://schemas.microsoft.com/office/powerpoint/2010/main" val="3414997492"/>
              </p:ext>
            </p:extLst>
          </p:nvPr>
        </p:nvGraphicFramePr>
        <p:xfrm>
          <a:off x="6341150" y="5063144"/>
          <a:ext cx="304794" cy="106680"/>
        </p:xfrm>
        <a:graphic>
          <a:graphicData uri="http://schemas.openxmlformats.org/drawingml/2006/table">
            <a:tbl>
              <a:tblPr/>
              <a:tblGrid>
                <a:gridCol w="304794"/>
              </a:tblGrid>
              <a:tr h="73369">
                <a:tc>
                  <a:txBody>
                    <a:bodyPr/>
                    <a:lstStyle/>
                    <a:p>
                      <a:pPr algn="l" fontAlgn="ctr"/>
                      <a:r>
                        <a:rPr lang="cs-CZ" sz="700" b="0" i="0" u="none" strike="noStrike" dirty="0">
                          <a:solidFill>
                            <a:srgbClr val="000000"/>
                          </a:solidFill>
                          <a:effectLst/>
                          <a:latin typeface="Helvetica"/>
                        </a:rPr>
                        <a:t>N/A</a:t>
                      </a:r>
                    </a:p>
                  </a:txBody>
                  <a:tcPr marL="0" marR="0" marT="0" marB="0" anchor="ctr">
                    <a:lnL>
                      <a:noFill/>
                    </a:lnL>
                    <a:lnR>
                      <a:noFill/>
                    </a:lnR>
                    <a:lnT>
                      <a:noFill/>
                    </a:lnT>
                    <a:lnB>
                      <a:noFill/>
                    </a:lnB>
                    <a:solidFill>
                      <a:srgbClr val="FEF6F0"/>
                    </a:solidFill>
                  </a:tcPr>
                </a:tc>
              </a:tr>
            </a:tbl>
          </a:graphicData>
        </a:graphic>
      </p:graphicFrame>
    </p:spTree>
    <p:extLst>
      <p:ext uri="{BB962C8B-B14F-4D97-AF65-F5344CB8AC3E}">
        <p14:creationId xmlns:p14="http://schemas.microsoft.com/office/powerpoint/2010/main" val="254083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Skupina 10"/>
          <p:cNvGrpSpPr/>
          <p:nvPr/>
        </p:nvGrpSpPr>
        <p:grpSpPr>
          <a:xfrm>
            <a:off x="1400418" y="1167789"/>
            <a:ext cx="8459684" cy="4607848"/>
            <a:chOff x="0" y="0"/>
            <a:chExt cx="7497536" cy="5742215"/>
          </a:xfrm>
        </p:grpSpPr>
        <p:grpSp>
          <p:nvGrpSpPr>
            <p:cNvPr id="16" name="Skupina 15"/>
            <p:cNvGrpSpPr/>
            <p:nvPr/>
          </p:nvGrpSpPr>
          <p:grpSpPr>
            <a:xfrm>
              <a:off x="0" y="0"/>
              <a:ext cx="7497536" cy="5742215"/>
              <a:chOff x="0" y="0"/>
              <a:chExt cx="8139518" cy="4550323"/>
            </a:xfrm>
          </p:grpSpPr>
          <p:graphicFrame>
            <p:nvGraphicFramePr>
              <p:cNvPr id="18" name="Chart 2"/>
              <p:cNvGraphicFramePr>
                <a:graphicFrameLocks/>
              </p:cNvGraphicFramePr>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Přímá spojnice 18"/>
              <p:cNvCxnSpPr/>
              <p:nvPr/>
            </p:nvCxnSpPr>
            <p:spPr>
              <a:xfrm>
                <a:off x="1456798" y="211299"/>
                <a:ext cx="0" cy="39082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7" name="Přímá spojnice 16"/>
            <p:cNvCxnSpPr/>
            <p:nvPr/>
          </p:nvCxnSpPr>
          <p:spPr>
            <a:xfrm>
              <a:off x="3677415" y="290254"/>
              <a:ext cx="0" cy="493199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 name="TextBox 8"/>
          <p:cNvSpPr txBox="1"/>
          <p:nvPr/>
        </p:nvSpPr>
        <p:spPr>
          <a:xfrm>
            <a:off x="323528" y="5877272"/>
            <a:ext cx="8280920" cy="646331"/>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pl-PL" sz="1200" dirty="0">
                <a:solidFill>
                  <a:schemeClr val="tx1">
                    <a:lumMod val="75000"/>
                    <a:lumOff val="25000"/>
                  </a:schemeClr>
                </a:solidFill>
                <a:latin typeface="Arial Narrow" panose="020B0606020202030204" pitchFamily="34" charset="0"/>
                <a:cs typeface="Helvetica"/>
              </a:rPr>
              <a:t>Počuli ste už o Výdajniach radosti Zoot</a:t>
            </a:r>
            <a:r>
              <a:rPr lang="pl-PL" sz="1200" dirty="0" smtClean="0">
                <a:solidFill>
                  <a:schemeClr val="tx1">
                    <a:lumMod val="75000"/>
                    <a:lumOff val="25000"/>
                  </a:schemeClr>
                </a:solidFill>
                <a:latin typeface="Arial Narrow" panose="020B0606020202030204" pitchFamily="34" charset="0"/>
                <a:cs typeface="Helvetica"/>
              </a:rPr>
              <a:t>?</a:t>
            </a:r>
          </a:p>
          <a:p>
            <a:pPr algn="ctr"/>
            <a:r>
              <a:rPr lang="cs-CZ" sz="1200" dirty="0" err="1">
                <a:solidFill>
                  <a:schemeClr val="tx1">
                    <a:lumMod val="75000"/>
                    <a:lumOff val="25000"/>
                  </a:schemeClr>
                </a:solidFill>
                <a:latin typeface="Arial Narrow" panose="020B0606020202030204" pitchFamily="34" charset="0"/>
                <a:cs typeface="Helvetica"/>
              </a:rPr>
              <a:t>Tí</a:t>
            </a:r>
            <a:r>
              <a:rPr lang="cs-CZ" sz="1200" dirty="0">
                <a:solidFill>
                  <a:schemeClr val="tx1">
                    <a:lumMod val="75000"/>
                    <a:lumOff val="25000"/>
                  </a:schemeClr>
                </a:solidFill>
                <a:latin typeface="Arial Narrow" panose="020B0606020202030204" pitchFamily="34" charset="0"/>
                <a:cs typeface="Helvetica"/>
              </a:rPr>
              <a:t> respondenti, </a:t>
            </a:r>
            <a:r>
              <a:rPr lang="cs-CZ" sz="1200" dirty="0" err="1">
                <a:solidFill>
                  <a:schemeClr val="tx1">
                    <a:lumMod val="75000"/>
                    <a:lumOff val="25000"/>
                  </a:schemeClr>
                </a:solidFill>
                <a:latin typeface="Arial Narrow" panose="020B0606020202030204" pitchFamily="34" charset="0"/>
                <a:cs typeface="Helvetica"/>
              </a:rPr>
              <a:t>ktorí</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poznajú</a:t>
            </a:r>
            <a:r>
              <a:rPr lang="cs-CZ" sz="1200" dirty="0">
                <a:solidFill>
                  <a:schemeClr val="tx1">
                    <a:lumMod val="75000"/>
                    <a:lumOff val="25000"/>
                  </a:schemeClr>
                </a:solidFill>
                <a:latin typeface="Arial Narrow" panose="020B0606020202030204" pitchFamily="34" charset="0"/>
                <a:cs typeface="Helvetica"/>
              </a:rPr>
              <a:t> internetový obchod </a:t>
            </a:r>
            <a:r>
              <a:rPr lang="cs-CZ" sz="1200" dirty="0" err="1">
                <a:solidFill>
                  <a:schemeClr val="tx1">
                    <a:lumMod val="75000"/>
                    <a:lumOff val="25000"/>
                  </a:schemeClr>
                </a:solidFill>
                <a:latin typeface="Arial Narrow" panose="020B0606020202030204" pitchFamily="34" charset="0"/>
                <a:cs typeface="Helvetica"/>
              </a:rPr>
              <a:t>Zoot</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VÝDAJNE RADOSTI POZNÁ IBA TRETINA ĽUDÍ, KTORÁ POZNÁ </a:t>
            </a:r>
            <a:r>
              <a:rPr lang="sk-SK" sz="1600" b="1" dirty="0" err="1" smtClean="0">
                <a:latin typeface="Arial Narrow" panose="020B0606020202030204" pitchFamily="34" charset="0"/>
                <a:cs typeface="Helvetica"/>
              </a:rPr>
              <a:t>ZOOT</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42250" cy="665883"/>
          </a:xfrm>
        </p:spPr>
        <p:txBody>
          <a:bodyPr>
            <a:noAutofit/>
          </a:bodyPr>
          <a:lstStyle/>
          <a:p>
            <a:r>
              <a:rPr lang="sk-SK" sz="1400" dirty="0" smtClean="0">
                <a:solidFill>
                  <a:schemeClr val="tx1">
                    <a:lumMod val="75000"/>
                    <a:lumOff val="25000"/>
                  </a:schemeClr>
                </a:solidFill>
                <a:latin typeface="Arial Narrow" panose="020B0606020202030204" pitchFamily="34" charset="0"/>
              </a:rPr>
              <a:t>O Výdajniach radosti počula tretina ľudí, ktorá pozná </a:t>
            </a:r>
            <a:r>
              <a:rPr lang="sk-SK" sz="1400" dirty="0" err="1" smtClean="0">
                <a:solidFill>
                  <a:schemeClr val="tx1">
                    <a:lumMod val="75000"/>
                    <a:lumOff val="25000"/>
                  </a:schemeClr>
                </a:solidFill>
                <a:latin typeface="Arial Narrow" panose="020B0606020202030204" pitchFamily="34" charset="0"/>
              </a:rPr>
              <a:t>Zoot</a:t>
            </a:r>
            <a:r>
              <a:rPr lang="sk-SK" sz="1400" dirty="0" smtClean="0">
                <a:solidFill>
                  <a:schemeClr val="tx1">
                    <a:lumMod val="75000"/>
                    <a:lumOff val="25000"/>
                  </a:schemeClr>
                </a:solidFill>
                <a:latin typeface="Arial Narrow" panose="020B0606020202030204" pitchFamily="34" charset="0"/>
              </a:rPr>
              <a:t>, rovnako ako v ČR.</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1947438763"/>
              </p:ext>
            </p:extLst>
          </p:nvPr>
        </p:nvGraphicFramePr>
        <p:xfrm>
          <a:off x="1553382" y="5615643"/>
          <a:ext cx="5321148" cy="214512"/>
        </p:xfrm>
        <a:graphic>
          <a:graphicData uri="http://schemas.openxmlformats.org/drawingml/2006/table">
            <a:tbl>
              <a:tblPr/>
              <a:tblGrid>
                <a:gridCol w="1330287"/>
                <a:gridCol w="1330287"/>
                <a:gridCol w="1330287"/>
                <a:gridCol w="1330287"/>
              </a:tblGrid>
              <a:tr h="214512">
                <a:tc>
                  <a:txBody>
                    <a:bodyPr/>
                    <a:lstStyle/>
                    <a:p>
                      <a:pPr algn="ctr" rtl="0" fontAlgn="ctr"/>
                      <a:r>
                        <a:rPr lang="cs-CZ" sz="1050" b="0" i="0" u="none" strike="noStrike" dirty="0" smtClean="0">
                          <a:solidFill>
                            <a:srgbClr val="7F7F7F"/>
                          </a:solidFill>
                          <a:effectLst/>
                          <a:latin typeface="Helvetica"/>
                        </a:rPr>
                        <a:t>N = 72</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50" b="0" i="0" u="none" strike="noStrike" dirty="0" smtClean="0">
                          <a:solidFill>
                            <a:srgbClr val="7F7F7F"/>
                          </a:solidFill>
                          <a:effectLst/>
                          <a:latin typeface="Helvetica"/>
                        </a:rPr>
                        <a:t>N = 19</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50" b="0" i="0" u="none" strike="noStrike" dirty="0" smtClean="0">
                          <a:solidFill>
                            <a:srgbClr val="7F7F7F"/>
                          </a:solidFill>
                          <a:effectLst/>
                          <a:latin typeface="Helvetica"/>
                        </a:rPr>
                        <a:t>N = 53</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50" b="0" i="0" u="none" strike="noStrike" dirty="0" smtClean="0">
                          <a:solidFill>
                            <a:srgbClr val="7F7F7F"/>
                          </a:solidFill>
                          <a:effectLst/>
                          <a:latin typeface="Helvetica"/>
                        </a:rPr>
                        <a:t>N = 209</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37064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2"/>
          <p:cNvGraphicFramePr>
            <a:graphicFrameLocks/>
          </p:cNvGraphicFramePr>
          <p:nvPr>
            <p:extLst>
              <p:ext uri="{D42A27DB-BD31-4B8C-83A1-F6EECF244321}">
                <p14:modId xmlns:p14="http://schemas.microsoft.com/office/powerpoint/2010/main" val="3641983214"/>
              </p:ext>
            </p:extLst>
          </p:nvPr>
        </p:nvGraphicFramePr>
        <p:xfrm>
          <a:off x="509579" y="1201478"/>
          <a:ext cx="8311562" cy="487368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8"/>
          <p:cNvSpPr txBox="1"/>
          <p:nvPr/>
        </p:nvSpPr>
        <p:spPr>
          <a:xfrm>
            <a:off x="323528" y="5926389"/>
            <a:ext cx="8280920" cy="646331"/>
          </a:xfrm>
          <a:prstGeom prst="rect">
            <a:avLst/>
          </a:prstGeom>
          <a:noFill/>
        </p:spPr>
        <p:txBody>
          <a:bodyPr wrap="square" rtlCol="0">
            <a:spAutoFit/>
          </a:bodyPr>
          <a:lstStyle/>
          <a:p>
            <a:pPr algn="ctr"/>
            <a:r>
              <a:rPr lang="cs-CZ" sz="1200" dirty="0" err="1" smtClean="0">
                <a:solidFill>
                  <a:schemeClr val="tx1">
                    <a:lumMod val="75000"/>
                    <a:lumOff val="25000"/>
                  </a:schemeClr>
                </a:solidFill>
                <a:latin typeface="Arial Narrow" panose="020B0606020202030204" pitchFamily="34" charset="0"/>
                <a:cs typeface="Helvetica"/>
              </a:rPr>
              <a:t>Čo</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všetko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sa</a:t>
            </a:r>
            <a:r>
              <a:rPr lang="cs-CZ" sz="1200" dirty="0">
                <a:solidFill>
                  <a:schemeClr val="tx1">
                    <a:lumMod val="75000"/>
                    <a:lumOff val="25000"/>
                  </a:schemeClr>
                </a:solidFill>
                <a:latin typeface="Arial Narrow" panose="020B0606020202030204" pitchFamily="34" charset="0"/>
                <a:cs typeface="Helvetica"/>
              </a:rPr>
              <a:t> dá </a:t>
            </a:r>
            <a:r>
              <a:rPr lang="cs-CZ" sz="1200" dirty="0" err="1">
                <a:solidFill>
                  <a:schemeClr val="tx1">
                    <a:lumMod val="75000"/>
                    <a:lumOff val="25000"/>
                  </a:schemeClr>
                </a:solidFill>
                <a:latin typeface="Arial Narrow" panose="020B0606020202030204" pitchFamily="34" charset="0"/>
                <a:cs typeface="Helvetica"/>
              </a:rPr>
              <a:t>podľa</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vás v </a:t>
            </a:r>
            <a:r>
              <a:rPr lang="cs-CZ" sz="1200" dirty="0" err="1">
                <a:solidFill>
                  <a:schemeClr val="tx1">
                    <a:lumMod val="75000"/>
                    <a:lumOff val="25000"/>
                  </a:schemeClr>
                </a:solidFill>
                <a:latin typeface="Arial Narrow" panose="020B0606020202030204" pitchFamily="34" charset="0"/>
                <a:cs typeface="Helvetica"/>
              </a:rPr>
              <a:t>týchto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Výdajniach</a:t>
            </a:r>
            <a:r>
              <a:rPr lang="cs-CZ" sz="1200" dirty="0">
                <a:solidFill>
                  <a:schemeClr val="tx1">
                    <a:lumMod val="75000"/>
                    <a:lumOff val="25000"/>
                  </a:schemeClr>
                </a:solidFill>
                <a:latin typeface="Arial Narrow" panose="020B0606020202030204" pitchFamily="34" charset="0"/>
                <a:cs typeface="Helvetica"/>
              </a:rPr>
              <a:t> radosti </a:t>
            </a:r>
            <a:r>
              <a:rPr lang="cs-CZ" sz="1200" dirty="0" err="1">
                <a:solidFill>
                  <a:schemeClr val="tx1">
                    <a:lumMod val="75000"/>
                    <a:lumOff val="25000"/>
                  </a:schemeClr>
                </a:solidFill>
                <a:latin typeface="Arial Narrow" panose="020B0606020202030204" pitchFamily="34" charset="0"/>
                <a:cs typeface="Helvetica"/>
              </a:rPr>
              <a:t>robiť</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Vo</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Výdajniach</a:t>
            </a:r>
            <a:r>
              <a:rPr lang="cs-CZ" sz="1200" dirty="0">
                <a:solidFill>
                  <a:schemeClr val="tx1">
                    <a:lumMod val="75000"/>
                    <a:lumOff val="25000"/>
                  </a:schemeClr>
                </a:solidFill>
                <a:latin typeface="Arial Narrow" panose="020B0606020202030204" pitchFamily="34" charset="0"/>
                <a:cs typeface="Helvetica"/>
              </a:rPr>
              <a:t> radosti </a:t>
            </a:r>
            <a:r>
              <a:rPr lang="cs-CZ" sz="1200" dirty="0" err="1" smtClean="0">
                <a:solidFill>
                  <a:schemeClr val="tx1">
                    <a:lumMod val="75000"/>
                    <a:lumOff val="25000"/>
                  </a:schemeClr>
                </a:solidFill>
                <a:latin typeface="Arial Narrow" panose="020B0606020202030204" pitchFamily="34" charset="0"/>
                <a:cs typeface="Helvetica"/>
              </a:rPr>
              <a:t>môžem</a:t>
            </a:r>
            <a:r>
              <a:rPr lang="cs-CZ" sz="1200" dirty="0" smtClean="0">
                <a:solidFill>
                  <a:schemeClr val="tx1">
                    <a:lumMod val="75000"/>
                    <a:lumOff val="25000"/>
                  </a:schemeClr>
                </a:solidFill>
                <a:latin typeface="Arial Narrow" panose="020B0606020202030204" pitchFamily="34" charset="0"/>
                <a:cs typeface="Helvetica"/>
              </a:rPr>
              <a:t>…</a:t>
            </a:r>
          </a:p>
          <a:p>
            <a:pPr algn="ctr"/>
            <a:r>
              <a:rPr lang="cs-CZ" sz="1200" dirty="0" err="1" smtClean="0">
                <a:solidFill>
                  <a:schemeClr val="tx1">
                    <a:lumMod val="75000"/>
                    <a:lumOff val="25000"/>
                  </a:schemeClr>
                </a:solidFill>
                <a:latin typeface="Arial Narrow" panose="020B0606020202030204" pitchFamily="34" charset="0"/>
                <a:cs typeface="Helvetica"/>
              </a:rPr>
              <a:t>Tí</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respondenti, </a:t>
            </a:r>
            <a:r>
              <a:rPr lang="cs-CZ" sz="1200" dirty="0" err="1">
                <a:solidFill>
                  <a:schemeClr val="tx1">
                    <a:lumMod val="75000"/>
                    <a:lumOff val="25000"/>
                  </a:schemeClr>
                </a:solidFill>
                <a:latin typeface="Arial Narrow" panose="020B0606020202030204" pitchFamily="34" charset="0"/>
                <a:cs typeface="Helvetica"/>
              </a:rPr>
              <a:t>ktorí</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poznajú</a:t>
            </a:r>
            <a:r>
              <a:rPr lang="cs-CZ" sz="1200" dirty="0">
                <a:solidFill>
                  <a:schemeClr val="tx1">
                    <a:lumMod val="75000"/>
                    <a:lumOff val="25000"/>
                  </a:schemeClr>
                </a:solidFill>
                <a:latin typeface="Arial Narrow" panose="020B0606020202030204" pitchFamily="34" charset="0"/>
                <a:cs typeface="Helvetica"/>
              </a:rPr>
              <a:t> internetový obchod </a:t>
            </a:r>
            <a:r>
              <a:rPr lang="cs-CZ" sz="1200" dirty="0" err="1">
                <a:solidFill>
                  <a:schemeClr val="tx1">
                    <a:lumMod val="75000"/>
                    <a:lumOff val="25000"/>
                  </a:schemeClr>
                </a:solidFill>
                <a:latin typeface="Arial Narrow" panose="020B0606020202030204" pitchFamily="34" charset="0"/>
                <a:cs typeface="Helvetica"/>
              </a:rPr>
              <a:t>Zoot</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i </a:t>
            </a:r>
            <a:r>
              <a:rPr lang="cs-CZ" sz="1200" dirty="0">
                <a:solidFill>
                  <a:schemeClr val="tx1">
                    <a:lumMod val="75000"/>
                    <a:lumOff val="25000"/>
                  </a:schemeClr>
                </a:solidFill>
                <a:latin typeface="Arial Narrow" panose="020B0606020202030204" pitchFamily="34" charset="0"/>
                <a:cs typeface="Helvetica"/>
              </a:rPr>
              <a:t>jeho </a:t>
            </a:r>
            <a:r>
              <a:rPr lang="cs-CZ" sz="1200" dirty="0" err="1">
                <a:solidFill>
                  <a:schemeClr val="tx1">
                    <a:lumMod val="75000"/>
                    <a:lumOff val="25000"/>
                  </a:schemeClr>
                </a:solidFill>
                <a:latin typeface="Arial Narrow" panose="020B0606020202030204" pitchFamily="34" charset="0"/>
                <a:cs typeface="Helvetica"/>
              </a:rPr>
              <a:t>Výdajne</a:t>
            </a:r>
            <a:r>
              <a:rPr lang="cs-CZ" sz="1200" dirty="0">
                <a:solidFill>
                  <a:schemeClr val="tx1">
                    <a:lumMod val="75000"/>
                    <a:lumOff val="25000"/>
                  </a:schemeClr>
                </a:solidFill>
                <a:latin typeface="Arial Narrow" panose="020B0606020202030204" pitchFamily="34" charset="0"/>
                <a:cs typeface="Helvetica"/>
              </a:rPr>
              <a:t> radosti.</a:t>
            </a:r>
            <a:endParaRPr lang="cs-CZ" sz="1200" dirty="0" smtClean="0">
              <a:solidFill>
                <a:schemeClr val="tx1">
                  <a:lumMod val="75000"/>
                  <a:lumOff val="25000"/>
                </a:schemeClr>
              </a:solidFill>
              <a:latin typeface="Arial Narrow" panose="020B0606020202030204" pitchFamily="34" charset="0"/>
              <a:cs typeface="Helvetica"/>
            </a:endParaRPr>
          </a:p>
          <a:p>
            <a:pPr algn="ct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A TÁTO TRETINA VÝDAJNIAM RADOSTI ROZUMIE</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42250" cy="665883"/>
          </a:xfrm>
        </p:spPr>
        <p:txBody>
          <a:bodyPr>
            <a:noAutofit/>
          </a:bodyPr>
          <a:lstStyle/>
          <a:p>
            <a:r>
              <a:rPr lang="sk-SK" sz="1400" dirty="0" smtClean="0">
                <a:solidFill>
                  <a:schemeClr val="tx1">
                    <a:lumMod val="75000"/>
                    <a:lumOff val="25000"/>
                  </a:schemeClr>
                </a:solidFill>
                <a:latin typeface="Arial Narrow" panose="020B0606020202030204" pitchFamily="34" charset="0"/>
              </a:rPr>
              <a:t>Vyzdvihnúť, vyskúšať, vybrať si a zaplatiť tovar, prípadne ho prísť reklamovať – to väčšina opýtaných správne vie, že je možné robiť vo Výdajniach radosti. </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1365503127"/>
              </p:ext>
            </p:extLst>
          </p:nvPr>
        </p:nvGraphicFramePr>
        <p:xfrm>
          <a:off x="2247440" y="5759415"/>
          <a:ext cx="5332164" cy="200025"/>
        </p:xfrm>
        <a:graphic>
          <a:graphicData uri="http://schemas.openxmlformats.org/drawingml/2006/table">
            <a:tbl>
              <a:tblPr/>
              <a:tblGrid>
                <a:gridCol w="1333041"/>
                <a:gridCol w="1333041"/>
                <a:gridCol w="1333041"/>
                <a:gridCol w="1333041"/>
              </a:tblGrid>
              <a:tr h="200025">
                <a:tc>
                  <a:txBody>
                    <a:bodyPr/>
                    <a:lstStyle/>
                    <a:p>
                      <a:pPr algn="ctr" rtl="0" fontAlgn="ctr"/>
                      <a:r>
                        <a:rPr lang="cs-CZ" sz="900" b="0" i="0" u="none" strike="noStrike" dirty="0" smtClean="0">
                          <a:solidFill>
                            <a:srgbClr val="7F7F7F"/>
                          </a:solidFill>
                          <a:effectLst/>
                          <a:latin typeface="Helvetica"/>
                        </a:rPr>
                        <a:t>N = 23</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7</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16</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72</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2508802998"/>
              </p:ext>
            </p:extLst>
          </p:nvPr>
        </p:nvGraphicFramePr>
        <p:xfrm>
          <a:off x="2520957" y="1123723"/>
          <a:ext cx="5312036" cy="300074"/>
        </p:xfrm>
        <a:graphic>
          <a:graphicData uri="http://schemas.openxmlformats.org/drawingml/2006/table">
            <a:tbl>
              <a:tblPr/>
              <a:tblGrid>
                <a:gridCol w="1383093"/>
                <a:gridCol w="877270"/>
                <a:gridCol w="1729649"/>
                <a:gridCol w="1322024"/>
              </a:tblGrid>
              <a:tr h="300074">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a:t>
                      </a:r>
                      <a:r>
                        <a:rPr lang="cs-CZ" sz="110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a:t>
                      </a:r>
                      <a:r>
                        <a:rPr lang="cs-CZ" sz="1100" b="1" i="0" u="none" strike="noStrike" dirty="0">
                          <a:solidFill>
                            <a:srgbClr val="F34E0D"/>
                          </a:solidFill>
                          <a:effectLst/>
                          <a:latin typeface="Helvetica"/>
                        </a:rPr>
                        <a:t>ČR</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28519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sk-SK" sz="4400" b="0" dirty="0" smtClean="0">
                <a:solidFill>
                  <a:srgbClr val="BD3C36"/>
                </a:solidFill>
                <a:latin typeface="Arial Narrow" panose="020B0606020202030204" pitchFamily="34" charset="0"/>
              </a:rPr>
              <a:t>Mäkké darčeky</a:t>
            </a:r>
            <a:endParaRPr lang="sk-SK"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269196209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1446" y="501303"/>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r>
              <a:rPr lang="sk-SK" sz="2800" dirty="0" smtClean="0">
                <a:solidFill>
                  <a:schemeClr val="tx1"/>
                </a:solidFill>
                <a:latin typeface="Arial Narrow" panose="020B0606020202030204" pitchFamily="34" charset="0"/>
              </a:rPr>
              <a:t>Prečo</a:t>
            </a:r>
            <a:r>
              <a:rPr lang="cs-CZ" sz="2800" dirty="0" smtClean="0">
                <a:solidFill>
                  <a:schemeClr val="tx1"/>
                </a:solidFill>
                <a:latin typeface="Arial Narrow" panose="020B0606020202030204" pitchFamily="34" charset="0"/>
              </a:rPr>
              <a:t> </a:t>
            </a:r>
            <a:r>
              <a:rPr lang="cs-CZ" sz="2800" dirty="0" err="1" smtClean="0">
                <a:solidFill>
                  <a:schemeClr val="tx1"/>
                </a:solidFill>
                <a:latin typeface="Arial Narrow" panose="020B0606020202030204" pitchFamily="34" charset="0"/>
              </a:rPr>
              <a:t>Fashion</a:t>
            </a:r>
            <a:r>
              <a:rPr lang="cs-CZ" sz="2800" dirty="0" smtClean="0">
                <a:solidFill>
                  <a:schemeClr val="tx1"/>
                </a:solidFill>
                <a:latin typeface="Arial Narrow" panose="020B0606020202030204" pitchFamily="34" charset="0"/>
              </a:rPr>
              <a:t> Report robíme</a:t>
            </a:r>
            <a:endParaRPr lang="en-AU" sz="2800" dirty="0">
              <a:solidFill>
                <a:schemeClr val="tx1"/>
              </a:solidFill>
              <a:latin typeface="Arial Narrow" panose="020B0606020202030204" pitchFamily="34" charset="0"/>
              <a:ea typeface="+mn-ea"/>
            </a:endParaRPr>
          </a:p>
        </p:txBody>
      </p:sp>
      <p:sp>
        <p:nvSpPr>
          <p:cNvPr id="4" name="Content Placeholder 1"/>
          <p:cNvSpPr txBox="1">
            <a:spLocks/>
          </p:cNvSpPr>
          <p:nvPr/>
        </p:nvSpPr>
        <p:spPr>
          <a:xfrm>
            <a:off x="391446" y="1077369"/>
            <a:ext cx="8064827" cy="4381848"/>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b="0" kern="1200">
                <a:solidFill>
                  <a:srgbClr val="BE1E11"/>
                </a:solidFill>
                <a:latin typeface="Helvetica"/>
                <a:ea typeface="+mn-ea"/>
                <a:cs typeface="Helvetica"/>
              </a:defRPr>
            </a:lvl1pPr>
            <a:lvl2pPr marL="457200" indent="0" algn="l" defTabSz="457200" rtl="0" eaLnBrk="1" latinLnBrk="0" hangingPunct="1">
              <a:spcBef>
                <a:spcPct val="20000"/>
              </a:spcBef>
              <a:buFont typeface="Wingdings" charset="2"/>
              <a:buNone/>
              <a:defRPr sz="1800" b="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Wingdings" charset="2"/>
              <a:buNone/>
              <a:defRPr sz="1600" b="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Wingdings" charset="2"/>
              <a:buNone/>
              <a:defRPr sz="1400" b="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b="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r>
              <a:rPr lang="sk-SK" dirty="0" err="1" smtClean="0">
                <a:solidFill>
                  <a:schemeClr val="tx1"/>
                </a:solidFill>
                <a:latin typeface="Arial Narrow" panose="020B0606020202030204" pitchFamily="34" charset="0"/>
              </a:rPr>
              <a:t>Fashion</a:t>
            </a:r>
            <a:r>
              <a:rPr lang="sk-SK" dirty="0" smtClean="0">
                <a:solidFill>
                  <a:schemeClr val="tx1"/>
                </a:solidFill>
                <a:latin typeface="Arial Narrow" panose="020B0606020202030204" pitchFamily="34" charset="0"/>
              </a:rPr>
              <a:t> Report je dlhodobý prieskumný projekt najväčšieho českého on-line obchodu s módou </a:t>
            </a:r>
            <a:r>
              <a:rPr lang="sk-SK" dirty="0" err="1" smtClean="0">
                <a:solidFill>
                  <a:schemeClr val="tx1"/>
                </a:solidFill>
                <a:latin typeface="Arial Narrow" panose="020B0606020202030204" pitchFamily="34" charset="0"/>
              </a:rPr>
              <a:t>ZOOT</a:t>
            </a:r>
            <a:r>
              <a:rPr lang="sk-SK" dirty="0" smtClean="0">
                <a:solidFill>
                  <a:schemeClr val="tx1"/>
                </a:solidFill>
                <a:latin typeface="Arial Narrow" panose="020B0606020202030204" pitchFamily="34" charset="0"/>
              </a:rPr>
              <a:t> a výskumnej agentúry </a:t>
            </a:r>
            <a:r>
              <a:rPr lang="sk-SK" dirty="0" err="1" smtClean="0">
                <a:solidFill>
                  <a:schemeClr val="tx1"/>
                </a:solidFill>
                <a:latin typeface="Arial Narrow" panose="020B0606020202030204" pitchFamily="34" charset="0"/>
              </a:rPr>
              <a:t>Perfect</a:t>
            </a:r>
            <a:r>
              <a:rPr lang="sk-SK" dirty="0" smtClean="0">
                <a:solidFill>
                  <a:schemeClr val="tx1"/>
                </a:solidFill>
                <a:latin typeface="Arial Narrow" panose="020B0606020202030204" pitchFamily="34" charset="0"/>
              </a:rPr>
              <a:t> </a:t>
            </a:r>
            <a:r>
              <a:rPr lang="sk-SK" dirty="0" err="1" smtClean="0">
                <a:solidFill>
                  <a:schemeClr val="tx1"/>
                </a:solidFill>
                <a:latin typeface="Arial Narrow" panose="020B0606020202030204" pitchFamily="34" charset="0"/>
              </a:rPr>
              <a:t>Crowd</a:t>
            </a:r>
            <a:r>
              <a:rPr lang="sk-SK" dirty="0" smtClean="0">
                <a:solidFill>
                  <a:schemeClr val="tx1"/>
                </a:solidFill>
                <a:latin typeface="Arial Narrow" panose="020B0606020202030204" pitchFamily="34" charset="0"/>
              </a:rPr>
              <a:t>, ktorý mapuje súčasné obliekanie sa a vkus Čechov aj Slovákov, ich mesačné výdavky za oblečenie či ochotu nakupovať v priebehu roka. Čísla a zistenia sa opierajú o reprezentatívnu vzorku českej a slovenskej populácie od 15 do 55 rokov.</a:t>
            </a:r>
          </a:p>
          <a:p>
            <a:pPr algn="just"/>
            <a:r>
              <a:rPr lang="sk-SK" dirty="0" smtClean="0">
                <a:solidFill>
                  <a:schemeClr val="tx1"/>
                </a:solidFill>
                <a:latin typeface="Arial Narrow" panose="020B0606020202030204" pitchFamily="34" charset="0"/>
              </a:rPr>
              <a:t>V rámci </a:t>
            </a:r>
            <a:r>
              <a:rPr lang="sk-SK" dirty="0" err="1" smtClean="0">
                <a:solidFill>
                  <a:schemeClr val="tx1"/>
                </a:solidFill>
                <a:latin typeface="Arial Narrow" panose="020B0606020202030204" pitchFamily="34" charset="0"/>
              </a:rPr>
              <a:t>Fashion</a:t>
            </a:r>
            <a:r>
              <a:rPr lang="sk-SK" dirty="0" smtClean="0">
                <a:solidFill>
                  <a:schemeClr val="tx1"/>
                </a:solidFill>
                <a:latin typeface="Arial Narrow" panose="020B0606020202030204" pitchFamily="34" charset="0"/>
              </a:rPr>
              <a:t> Reportu sa dlhodobo sleduje česká a slovenská móda naprieč generáciami aj regiónmi taká, aká skutočne je.</a:t>
            </a:r>
          </a:p>
          <a:p>
            <a:pPr algn="just"/>
            <a:r>
              <a:rPr lang="sk-SK" dirty="0" err="1" smtClean="0">
                <a:solidFill>
                  <a:schemeClr val="tx1"/>
                </a:solidFill>
                <a:latin typeface="Arial Narrow" panose="020B0606020202030204" pitchFamily="34" charset="0"/>
              </a:rPr>
              <a:t>ZOOT</a:t>
            </a:r>
            <a:r>
              <a:rPr lang="sk-SK" dirty="0" smtClean="0">
                <a:solidFill>
                  <a:schemeClr val="tx1"/>
                </a:solidFill>
                <a:latin typeface="Arial Narrow" panose="020B0606020202030204" pitchFamily="34" charset="0"/>
              </a:rPr>
              <a:t> z roly popredného českého on-line obchodu s módou chce prinášať na český módny trh demokratizáciu štýlového obliekania a radosť z módy ako výrazu spoločenskej pestrosti a aktívneho prístupu k životu a k svetu okolo nás. </a:t>
            </a:r>
          </a:p>
          <a:p>
            <a:pPr algn="just"/>
            <a:r>
              <a:rPr lang="sk-SK" dirty="0" smtClean="0">
                <a:solidFill>
                  <a:schemeClr val="tx1"/>
                </a:solidFill>
                <a:latin typeface="Arial Narrow" panose="020B0606020202030204" pitchFamily="34" charset="0"/>
              </a:rPr>
              <a:t>Cieľom </a:t>
            </a:r>
            <a:r>
              <a:rPr lang="sk-SK" dirty="0" err="1" smtClean="0">
                <a:solidFill>
                  <a:schemeClr val="tx1"/>
                </a:solidFill>
                <a:latin typeface="Arial Narrow" panose="020B0606020202030204" pitchFamily="34" charset="0"/>
              </a:rPr>
              <a:t>Fashion</a:t>
            </a:r>
            <a:r>
              <a:rPr lang="sk-SK" dirty="0" smtClean="0">
                <a:solidFill>
                  <a:schemeClr val="tx1"/>
                </a:solidFill>
                <a:latin typeface="Arial Narrow" panose="020B0606020202030204" pitchFamily="34" charset="0"/>
              </a:rPr>
              <a:t> Reportu je pravidelne informovať o pokrokoch v tomto snažení sa a hľadať, ako Česi a Slováci objavujú pre seba radosť z módy a obliekania sa.</a:t>
            </a:r>
          </a:p>
          <a:p>
            <a:pPr algn="just"/>
            <a:r>
              <a:rPr lang="sk-SK" dirty="0" err="1" smtClean="0">
                <a:solidFill>
                  <a:schemeClr val="tx1"/>
                </a:solidFill>
                <a:latin typeface="Arial Narrow" panose="020B0606020202030204" pitchFamily="34" charset="0"/>
              </a:rPr>
              <a:t>www.fashionreport.cz</a:t>
            </a:r>
            <a:endParaRPr lang="sk-SK"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2421782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490488"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ZNALOSŤ POJMU „MÄKKÝ DARČEK“ JE VÝRAZNE NIŽŠIA NEŽ V ČR</a:t>
            </a:r>
            <a:endParaRPr lang="sk-SK" sz="1400" b="1" i="1" dirty="0">
              <a:latin typeface="Arial Narrow" panose="020B0606020202030204" pitchFamily="34" charset="0"/>
              <a:cs typeface="Helvetica"/>
            </a:endParaRPr>
          </a:p>
        </p:txBody>
      </p:sp>
      <p:sp>
        <p:nvSpPr>
          <p:cNvPr id="6" name="TextBox 8"/>
          <p:cNvSpPr txBox="1"/>
          <p:nvPr/>
        </p:nvSpPr>
        <p:spPr>
          <a:xfrm>
            <a:off x="323526" y="6063396"/>
            <a:ext cx="8431005" cy="276999"/>
          </a:xfrm>
          <a:prstGeom prst="rect">
            <a:avLst/>
          </a:prstGeom>
          <a:noFill/>
        </p:spPr>
        <p:txBody>
          <a:bodyPr wrap="square" rtlCol="0">
            <a:spAutoFit/>
          </a:bodyPr>
          <a:lstStyle/>
          <a:p>
            <a:pPr algn="ctr"/>
            <a:r>
              <a:rPr lang="cs-CZ" sz="1200" dirty="0">
                <a:solidFill>
                  <a:schemeClr val="tx1">
                    <a:lumMod val="75000"/>
                    <a:lumOff val="25000"/>
                  </a:schemeClr>
                </a:solidFill>
                <a:latin typeface="Arial Narrow" panose="020B0606020202030204" pitchFamily="34" charset="0"/>
                <a:cs typeface="Helvetica"/>
              </a:rPr>
              <a:t>Poznáte výraz „</a:t>
            </a:r>
            <a:r>
              <a:rPr lang="cs-CZ" sz="1200" dirty="0" err="1">
                <a:solidFill>
                  <a:schemeClr val="tx1">
                    <a:lumMod val="75000"/>
                    <a:lumOff val="25000"/>
                  </a:schemeClr>
                </a:solidFill>
                <a:latin typeface="Arial Narrow" panose="020B0606020202030204" pitchFamily="34" charset="0"/>
                <a:cs typeface="Helvetica"/>
              </a:rPr>
              <a:t>mäkký</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Výraz mäkký darček pozná na Slovensku len každý desiaty – to je veľký rozdiel oproti ČR, kde tento pojem pozná drvivá väčšina ľudí (95 % respondentov).</a:t>
            </a:r>
            <a:endParaRPr lang="sk-SK" sz="1400" b="1" dirty="0" smtClean="0">
              <a:solidFill>
                <a:schemeClr val="tx1">
                  <a:lumMod val="75000"/>
                  <a:lumOff val="25000"/>
                </a:schemeClr>
              </a:solidFill>
              <a:latin typeface="Arial Narrow" panose="020B0606020202030204" pitchFamily="34" charset="0"/>
            </a:endParaRPr>
          </a:p>
        </p:txBody>
      </p:sp>
      <p:grpSp>
        <p:nvGrpSpPr>
          <p:cNvPr id="21" name="Skupina 20"/>
          <p:cNvGrpSpPr/>
          <p:nvPr/>
        </p:nvGrpSpPr>
        <p:grpSpPr>
          <a:xfrm>
            <a:off x="1322024" y="1368804"/>
            <a:ext cx="8604174" cy="4536238"/>
            <a:chOff x="0" y="0"/>
            <a:chExt cx="7497536" cy="5742215"/>
          </a:xfrm>
        </p:grpSpPr>
        <p:grpSp>
          <p:nvGrpSpPr>
            <p:cNvPr id="22" name="Skupina 21"/>
            <p:cNvGrpSpPr/>
            <p:nvPr/>
          </p:nvGrpSpPr>
          <p:grpSpPr>
            <a:xfrm>
              <a:off x="0" y="0"/>
              <a:ext cx="7497536" cy="5742215"/>
              <a:chOff x="0" y="0"/>
              <a:chExt cx="8139518" cy="4550323"/>
            </a:xfrm>
          </p:grpSpPr>
          <p:graphicFrame>
            <p:nvGraphicFramePr>
              <p:cNvPr id="24" name="Chart 2"/>
              <p:cNvGraphicFramePr>
                <a:graphicFrameLocks/>
              </p:cNvGraphicFramePr>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Přímá spojnice 24"/>
              <p:cNvCxnSpPr/>
              <p:nvPr/>
            </p:nvCxnSpPr>
            <p:spPr>
              <a:xfrm>
                <a:off x="1456798" y="211299"/>
                <a:ext cx="0" cy="39082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3" name="Přímá spojnice 22"/>
            <p:cNvCxnSpPr/>
            <p:nvPr/>
          </p:nvCxnSpPr>
          <p:spPr>
            <a:xfrm>
              <a:off x="3677415" y="290254"/>
              <a:ext cx="0" cy="493199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6" name="Tabulka 25"/>
          <p:cNvGraphicFramePr>
            <a:graphicFrameLocks noGrp="1"/>
          </p:cNvGraphicFramePr>
          <p:nvPr>
            <p:extLst>
              <p:ext uri="{D42A27DB-BD31-4B8C-83A1-F6EECF244321}">
                <p14:modId xmlns:p14="http://schemas.microsoft.com/office/powerpoint/2010/main" val="2036307383"/>
              </p:ext>
            </p:extLst>
          </p:nvPr>
        </p:nvGraphicFramePr>
        <p:xfrm>
          <a:off x="1553382" y="5615643"/>
          <a:ext cx="5321148" cy="214512"/>
        </p:xfrm>
        <a:graphic>
          <a:graphicData uri="http://schemas.openxmlformats.org/drawingml/2006/table">
            <a:tbl>
              <a:tblPr/>
              <a:tblGrid>
                <a:gridCol w="1330287"/>
                <a:gridCol w="1330287"/>
                <a:gridCol w="1330287"/>
                <a:gridCol w="1330287"/>
              </a:tblGrid>
              <a:tr h="214512">
                <a:tc>
                  <a:txBody>
                    <a:bodyPr/>
                    <a:lstStyle/>
                    <a:p>
                      <a:pPr algn="ctr" rtl="0" fontAlgn="ctr"/>
                      <a:r>
                        <a:rPr lang="cs-CZ" sz="1050" b="0" i="0" u="none" strike="noStrike" dirty="0" smtClean="0">
                          <a:solidFill>
                            <a:srgbClr val="7F7F7F"/>
                          </a:solidFill>
                          <a:effectLst/>
                          <a:latin typeface="Helvetica"/>
                        </a:rPr>
                        <a:t>N = 400</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50" b="0" i="0" u="none" strike="noStrike" dirty="0" smtClean="0">
                          <a:solidFill>
                            <a:srgbClr val="7F7F7F"/>
                          </a:solidFill>
                          <a:effectLst/>
                          <a:latin typeface="Helvetica"/>
                        </a:rPr>
                        <a:t>N = 195</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50" b="0" i="0" u="none" strike="noStrike" dirty="0" smtClean="0">
                          <a:solidFill>
                            <a:srgbClr val="7F7F7F"/>
                          </a:solidFill>
                          <a:effectLst/>
                          <a:latin typeface="Helvetica"/>
                        </a:rPr>
                        <a:t>N = 205</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50" b="0" i="0" u="none" strike="noStrike" dirty="0" smtClean="0">
                          <a:solidFill>
                            <a:srgbClr val="7F7F7F"/>
                          </a:solidFill>
                          <a:effectLst/>
                          <a:latin typeface="Helvetica"/>
                        </a:rPr>
                        <a:t>N = 404</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310715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490488"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„MÄKKÝ DARČEK“ JE PRE SLOVÁKOV HLAVNE SVETER, DEKA A PONOŽKY</a:t>
            </a:r>
            <a:endParaRPr lang="sk-SK" sz="1400" b="1" i="1" dirty="0">
              <a:solidFill>
                <a:srgbClr val="BD3C36"/>
              </a:solidFill>
              <a:latin typeface="Arial Narrow" panose="020B0606020202030204" pitchFamily="34" charset="0"/>
              <a:cs typeface="Helvetica"/>
            </a:endParaRPr>
          </a:p>
        </p:txBody>
      </p:sp>
      <p:sp>
        <p:nvSpPr>
          <p:cNvPr id="6" name="TextBox 8"/>
          <p:cNvSpPr txBox="1"/>
          <p:nvPr/>
        </p:nvSpPr>
        <p:spPr>
          <a:xfrm>
            <a:off x="323527" y="5877271"/>
            <a:ext cx="8431005"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a:solidFill>
                  <a:schemeClr val="tx1">
                    <a:lumMod val="75000"/>
                    <a:lumOff val="25000"/>
                  </a:schemeClr>
                </a:solidFill>
                <a:latin typeface="Arial Narrow" panose="020B0606020202030204" pitchFamily="34" charset="0"/>
                <a:cs typeface="Helvetica"/>
              </a:rPr>
              <a:t>Čo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všetko</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vám </a:t>
            </a:r>
            <a:r>
              <a:rPr lang="cs-CZ" sz="1200" dirty="0">
                <a:solidFill>
                  <a:schemeClr val="tx1">
                    <a:lumMod val="75000"/>
                    <a:lumOff val="25000"/>
                  </a:schemeClr>
                </a:solidFill>
                <a:latin typeface="Arial Narrow" panose="020B0606020202030204" pitchFamily="34" charset="0"/>
                <a:cs typeface="Helvetica"/>
              </a:rPr>
              <a:t>napadne, </a:t>
            </a:r>
            <a:r>
              <a:rPr lang="cs-CZ" sz="1200" dirty="0" err="1">
                <a:solidFill>
                  <a:schemeClr val="tx1">
                    <a:lumMod val="75000"/>
                    <a:lumOff val="25000"/>
                  </a:schemeClr>
                </a:solidFill>
                <a:latin typeface="Arial Narrow" panose="020B0606020202030204" pitchFamily="34" charset="0"/>
                <a:cs typeface="Helvetica"/>
              </a:rPr>
              <a:t>keď</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sa</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povie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mäkký</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otvorená</a:t>
            </a:r>
            <a:r>
              <a:rPr lang="cs-CZ" sz="1200" dirty="0" smtClean="0">
                <a:solidFill>
                  <a:schemeClr val="tx1">
                    <a:lumMod val="75000"/>
                    <a:lumOff val="25000"/>
                  </a:schemeClr>
                </a:solidFill>
                <a:latin typeface="Arial Narrow" panose="020B0606020202030204" pitchFamily="34" charset="0"/>
                <a:cs typeface="Helvetica"/>
              </a:rPr>
              <a:t> otázka)</a:t>
            </a:r>
          </a:p>
        </p:txBody>
      </p:sp>
      <p:sp>
        <p:nvSpPr>
          <p:cNvPr id="7" name="Content Placeholder 1"/>
          <p:cNvSpPr txBox="1">
            <a:spLocks/>
          </p:cNvSpPr>
          <p:nvPr/>
        </p:nvSpPr>
        <p:spPr>
          <a:xfrm>
            <a:off x="435264" y="713334"/>
            <a:ext cx="2693998" cy="520466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1400" dirty="0" smtClean="0">
                <a:solidFill>
                  <a:schemeClr val="tx1">
                    <a:lumMod val="75000"/>
                    <a:lumOff val="25000"/>
                  </a:schemeClr>
                </a:solidFill>
                <a:latin typeface="Arial Narrow" panose="020B0606020202030204" pitchFamily="34" charset="0"/>
              </a:rPr>
              <a:t>Pod pojmom mäkký darček si ľudia ako prvé vybavia predovšetkým sveter, lôžkoviny a ponožky.</a:t>
            </a:r>
          </a:p>
          <a:p>
            <a:endParaRPr lang="cs-CZ" sz="1400" dirty="0">
              <a:solidFill>
                <a:schemeClr val="tx1">
                  <a:lumMod val="75000"/>
                  <a:lumOff val="25000"/>
                </a:schemeClr>
              </a:solidFill>
              <a:latin typeface="Arial Narrow" panose="020B0606020202030204" pitchFamily="34" charset="0"/>
            </a:endParaRPr>
          </a:p>
          <a:p>
            <a:endParaRPr lang="cs-CZ" sz="1400" b="1" dirty="0">
              <a:solidFill>
                <a:schemeClr val="tx1">
                  <a:lumMod val="75000"/>
                  <a:lumOff val="25000"/>
                </a:schemeClr>
              </a:solidFill>
              <a:latin typeface="Arial Narrow" panose="020B0606020202030204" pitchFamily="34" charset="0"/>
            </a:endParaRPr>
          </a:p>
        </p:txBody>
      </p:sp>
      <p:pic>
        <p:nvPicPr>
          <p:cNvPr id="8193"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7397" y="669266"/>
            <a:ext cx="5625270" cy="547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516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 2"/>
          <p:cNvGraphicFramePr>
            <a:graphicFrameLocks/>
          </p:cNvGraphicFramePr>
          <p:nvPr>
            <p:extLst>
              <p:ext uri="{D42A27DB-BD31-4B8C-83A1-F6EECF244321}">
                <p14:modId xmlns:p14="http://schemas.microsoft.com/office/powerpoint/2010/main" val="1668352986"/>
              </p:ext>
            </p:extLst>
          </p:nvPr>
        </p:nvGraphicFramePr>
        <p:xfrm>
          <a:off x="-222681" y="1322022"/>
          <a:ext cx="8716685" cy="453894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9579" y="142852"/>
            <a:ext cx="8490488"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DOSPELÍ SI DNES S MÄKKÝM DARČEKOM SPÁJAJÚ HLAVNE ZVEDAVOSŤ, PREKVAPENIE A RADOSŤ</a:t>
            </a:r>
            <a:endParaRPr lang="sk-SK" sz="1600" b="1" dirty="0">
              <a:solidFill>
                <a:srgbClr val="BD3C36"/>
              </a:solidFill>
              <a:latin typeface="Arial Narrow" panose="020B0606020202030204" pitchFamily="34" charset="0"/>
              <a:cs typeface="Helvetica"/>
            </a:endParaRPr>
          </a:p>
        </p:txBody>
      </p:sp>
      <p:sp>
        <p:nvSpPr>
          <p:cNvPr id="6" name="TextBox 8"/>
          <p:cNvSpPr txBox="1"/>
          <p:nvPr/>
        </p:nvSpPr>
        <p:spPr>
          <a:xfrm>
            <a:off x="323527" y="5877271"/>
            <a:ext cx="8431005"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Aké</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pocity </a:t>
            </a:r>
            <a:r>
              <a:rPr lang="cs-CZ" sz="1200" dirty="0" err="1">
                <a:solidFill>
                  <a:schemeClr val="tx1">
                    <a:lumMod val="75000"/>
                    <a:lumOff val="25000"/>
                  </a:schemeClr>
                </a:solidFill>
                <a:latin typeface="Arial Narrow" panose="020B0606020202030204" pitchFamily="34" charset="0"/>
                <a:cs typeface="Helvetica"/>
              </a:rPr>
              <a:t>vo</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vás </a:t>
            </a:r>
            <a:r>
              <a:rPr lang="cs-CZ" sz="1200" dirty="0" err="1" smtClean="0">
                <a:solidFill>
                  <a:schemeClr val="tx1">
                    <a:lumMod val="75000"/>
                    <a:lumOff val="25000"/>
                  </a:schemeClr>
                </a:solidFill>
                <a:latin typeface="Arial Narrow" panose="020B0606020202030204" pitchFamily="34" charset="0"/>
                <a:cs typeface="Helvetica"/>
              </a:rPr>
              <a:t>vzbudzuje</a:t>
            </a:r>
            <a:r>
              <a:rPr lang="cs-CZ" sz="1200" dirty="0" smtClean="0">
                <a:solidFill>
                  <a:schemeClr val="tx1">
                    <a:lumMod val="75000"/>
                    <a:lumOff val="25000"/>
                  </a:schemeClr>
                </a:solidFill>
                <a:latin typeface="Arial Narrow" panose="020B0606020202030204" pitchFamily="34" charset="0"/>
                <a:cs typeface="Helvetica"/>
              </a:rPr>
              <a:t> pojem </a:t>
            </a:r>
            <a:r>
              <a:rPr lang="cs-CZ" sz="1200" dirty="0">
                <a:solidFill>
                  <a:schemeClr val="tx1">
                    <a:lumMod val="75000"/>
                    <a:lumOff val="25000"/>
                  </a:schemeClr>
                </a:solidFill>
                <a:latin typeface="Arial Narrow" panose="020B0606020202030204" pitchFamily="34" charset="0"/>
                <a:cs typeface="Helvetica"/>
              </a:rPr>
              <a:t>„</a:t>
            </a:r>
            <a:r>
              <a:rPr lang="cs-CZ" sz="1200" dirty="0" err="1">
                <a:solidFill>
                  <a:schemeClr val="tx1">
                    <a:lumMod val="75000"/>
                    <a:lumOff val="25000"/>
                  </a:schemeClr>
                </a:solidFill>
                <a:latin typeface="Arial Narrow" panose="020B0606020202030204" pitchFamily="34" charset="0"/>
                <a:cs typeface="Helvetica"/>
              </a:rPr>
              <a:t>mäkký</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darček</a:t>
            </a:r>
            <a:r>
              <a:rPr lang="cs-CZ" sz="1200" dirty="0" smtClean="0">
                <a:solidFill>
                  <a:schemeClr val="tx1">
                    <a:lumMod val="75000"/>
                    <a:lumOff val="25000"/>
                  </a:schemeClr>
                </a:solidFill>
                <a:latin typeface="Arial Narrow" panose="020B0606020202030204" pitchFamily="34" charset="0"/>
                <a:cs typeface="Helvetica"/>
              </a:rPr>
              <a:t>“?</a:t>
            </a: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Mäkké darčeky v ľuďoch vzbudzujú predovšetkým zvedavosť. Negatívne emócie pociťuje minimum dospelých.</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val="3884959821"/>
              </p:ext>
            </p:extLst>
          </p:nvPr>
        </p:nvGraphicFramePr>
        <p:xfrm>
          <a:off x="1782827" y="1162216"/>
          <a:ext cx="5840845" cy="300074"/>
        </p:xfrm>
        <a:graphic>
          <a:graphicData uri="http://schemas.openxmlformats.org/drawingml/2006/table">
            <a:tbl>
              <a:tblPr/>
              <a:tblGrid>
                <a:gridCol w="1520779"/>
                <a:gridCol w="964602"/>
                <a:gridCol w="1901834"/>
                <a:gridCol w="1453630"/>
              </a:tblGrid>
              <a:tr h="300074">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a:t>
                      </a:r>
                      <a:r>
                        <a:rPr lang="cs-CZ" sz="110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a:t>
                      </a:r>
                      <a:r>
                        <a:rPr lang="cs-CZ" sz="1100" b="1" i="0" u="none" strike="noStrike" dirty="0">
                          <a:solidFill>
                            <a:srgbClr val="F34E0D"/>
                          </a:solidFill>
                          <a:effectLst/>
                          <a:latin typeface="Helvetica"/>
                        </a:rPr>
                        <a:t>ČR</a:t>
                      </a:r>
                    </a:p>
                  </a:txBody>
                  <a:tcPr marL="0" marR="0" marT="0" marB="0" anchor="ctr">
                    <a:lnL>
                      <a:noFill/>
                    </a:lnL>
                    <a:lnR>
                      <a:noFill/>
                    </a:lnR>
                    <a:lnT>
                      <a:noFill/>
                    </a:lnT>
                    <a:lnB>
                      <a:noFill/>
                    </a:lnB>
                  </a:tcPr>
                </a:tc>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2591363759"/>
              </p:ext>
            </p:extLst>
          </p:nvPr>
        </p:nvGraphicFramePr>
        <p:xfrm>
          <a:off x="1509310" y="5797908"/>
          <a:ext cx="5984624" cy="200025"/>
        </p:xfrm>
        <a:graphic>
          <a:graphicData uri="http://schemas.openxmlformats.org/drawingml/2006/table">
            <a:tbl>
              <a:tblPr/>
              <a:tblGrid>
                <a:gridCol w="1496156"/>
                <a:gridCol w="1496156"/>
                <a:gridCol w="1496156"/>
                <a:gridCol w="1496156"/>
              </a:tblGrid>
              <a:tr h="200025">
                <a:tc>
                  <a:txBody>
                    <a:bodyPr/>
                    <a:lstStyle/>
                    <a:p>
                      <a:pPr algn="ctr" rtl="0" fontAlgn="ctr"/>
                      <a:r>
                        <a:rPr lang="cs-CZ" sz="1000" b="0" i="0" u="none" strike="noStrike" dirty="0">
                          <a:solidFill>
                            <a:srgbClr val="7F7F7F"/>
                          </a:solidFill>
                          <a:effectLst/>
                          <a:latin typeface="Helvetica"/>
                        </a:rPr>
                        <a:t>N=400</a:t>
                      </a:r>
                    </a:p>
                  </a:txBody>
                  <a:tcPr marL="0" marR="0" marT="0" marB="0" anchor="ctr">
                    <a:lnL>
                      <a:noFill/>
                    </a:lnL>
                    <a:lnR>
                      <a:noFill/>
                    </a:lnR>
                    <a:lnT>
                      <a:noFill/>
                    </a:lnT>
                    <a:lnB>
                      <a:noFill/>
                    </a:lnB>
                  </a:tcPr>
                </a:tc>
                <a:tc>
                  <a:txBody>
                    <a:bodyPr/>
                    <a:lstStyle/>
                    <a:p>
                      <a:pPr algn="ctr" rtl="0" fontAlgn="ctr"/>
                      <a:r>
                        <a:rPr lang="cs-CZ" sz="1000" b="0" i="0" u="none" strike="noStrike">
                          <a:solidFill>
                            <a:srgbClr val="7F7F7F"/>
                          </a:solidFill>
                          <a:effectLst/>
                          <a:latin typeface="Helvetica"/>
                        </a:rPr>
                        <a:t>N=195</a:t>
                      </a:r>
                    </a:p>
                  </a:txBody>
                  <a:tcPr marL="0" marR="0" marT="0" marB="0" anchor="ctr">
                    <a:lnL>
                      <a:noFill/>
                    </a:lnL>
                    <a:lnR>
                      <a:noFill/>
                    </a:lnR>
                    <a:lnT>
                      <a:noFill/>
                    </a:lnT>
                    <a:lnB>
                      <a:noFill/>
                    </a:lnB>
                  </a:tcPr>
                </a:tc>
                <a:tc>
                  <a:txBody>
                    <a:bodyPr/>
                    <a:lstStyle/>
                    <a:p>
                      <a:pPr algn="ctr" rtl="0" fontAlgn="ctr"/>
                      <a:r>
                        <a:rPr lang="cs-CZ" sz="1000" b="0" i="0" u="none" strike="noStrike">
                          <a:solidFill>
                            <a:srgbClr val="7F7F7F"/>
                          </a:solidFill>
                          <a:effectLst/>
                          <a:latin typeface="Helvetica"/>
                        </a:rPr>
                        <a:t>N=205</a:t>
                      </a:r>
                    </a:p>
                  </a:txBody>
                  <a:tcPr marL="0" marR="0" marT="0" marB="0" anchor="ctr">
                    <a:lnL>
                      <a:noFill/>
                    </a:lnL>
                    <a:lnR>
                      <a:noFill/>
                    </a:lnR>
                    <a:lnT>
                      <a:noFill/>
                    </a:lnT>
                    <a:lnB>
                      <a:noFill/>
                    </a:lnB>
                  </a:tcPr>
                </a:tc>
                <a:tc>
                  <a:txBody>
                    <a:bodyPr/>
                    <a:lstStyle/>
                    <a:p>
                      <a:pPr algn="ctr" rtl="0" fontAlgn="ctr"/>
                      <a:r>
                        <a:rPr lang="cs-CZ" sz="1000" b="0" i="0" u="none" strike="noStrike" dirty="0">
                          <a:solidFill>
                            <a:srgbClr val="7F7F7F"/>
                          </a:solidFill>
                          <a:effectLst/>
                          <a:latin typeface="Helvetica"/>
                        </a:rPr>
                        <a:t>N=404</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417166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490488"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V DETSTVE ĽUDIA POCIŤOVALI AJ NEGATÍVNE EMÓCIE</a:t>
            </a:r>
            <a:endParaRPr lang="sk-SK" sz="1600" b="1" dirty="0">
              <a:solidFill>
                <a:srgbClr val="BD3C36"/>
              </a:solidFill>
              <a:latin typeface="Arial Narrow" panose="020B0606020202030204" pitchFamily="34" charset="0"/>
              <a:cs typeface="Helvetica"/>
            </a:endParaRPr>
          </a:p>
        </p:txBody>
      </p:sp>
      <p:sp>
        <p:nvSpPr>
          <p:cNvPr id="6" name="TextBox 8"/>
          <p:cNvSpPr txBox="1"/>
          <p:nvPr/>
        </p:nvSpPr>
        <p:spPr>
          <a:xfrm>
            <a:off x="323527" y="5877271"/>
            <a:ext cx="8431005"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smtClean="0">
                <a:solidFill>
                  <a:schemeClr val="tx1">
                    <a:lumMod val="75000"/>
                    <a:lumOff val="25000"/>
                  </a:schemeClr>
                </a:solidFill>
                <a:latin typeface="Arial Narrow" panose="020B0606020202030204" pitchFamily="34" charset="0"/>
                <a:cs typeface="Helvetica"/>
              </a:rPr>
              <a:t>A </a:t>
            </a:r>
            <a:r>
              <a:rPr lang="cs-CZ" sz="1200" dirty="0" err="1">
                <a:solidFill>
                  <a:schemeClr val="tx1">
                    <a:lumMod val="75000"/>
                    <a:lumOff val="25000"/>
                  </a:schemeClr>
                </a:solidFill>
                <a:latin typeface="Arial Narrow" panose="020B0606020202030204" pitchFamily="34" charset="0"/>
                <a:cs typeface="Helvetica"/>
              </a:rPr>
              <a:t>aké</a:t>
            </a:r>
            <a:r>
              <a:rPr lang="cs-CZ" sz="1200" dirty="0">
                <a:solidFill>
                  <a:schemeClr val="tx1">
                    <a:lumMod val="75000"/>
                    <a:lumOff val="25000"/>
                  </a:schemeClr>
                </a:solidFill>
                <a:latin typeface="Arial Narrow" panose="020B0606020202030204" pitchFamily="34" charset="0"/>
                <a:cs typeface="Helvetica"/>
              </a:rPr>
              <a:t> pocity </a:t>
            </a:r>
            <a:r>
              <a:rPr lang="cs-CZ" sz="1200" dirty="0" err="1">
                <a:solidFill>
                  <a:schemeClr val="tx1">
                    <a:lumMod val="75000"/>
                    <a:lumOff val="25000"/>
                  </a:schemeClr>
                </a:solidFill>
                <a:latin typeface="Arial Narrow" panose="020B0606020202030204" pitchFamily="34" charset="0"/>
                <a:cs typeface="Helvetica"/>
              </a:rPr>
              <a:t>vo</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vás </a:t>
            </a:r>
            <a:r>
              <a:rPr lang="cs-CZ" sz="1200" dirty="0" err="1" smtClean="0">
                <a:solidFill>
                  <a:schemeClr val="tx1">
                    <a:lumMod val="75000"/>
                    <a:lumOff val="25000"/>
                  </a:schemeClr>
                </a:solidFill>
                <a:latin typeface="Arial Narrow" panose="020B0606020202030204" pitchFamily="34" charset="0"/>
                <a:cs typeface="Helvetica"/>
              </a:rPr>
              <a:t>vzbudzovali</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a:t>
            </a:r>
            <a:r>
              <a:rPr lang="cs-CZ" sz="1200" dirty="0" err="1">
                <a:solidFill>
                  <a:schemeClr val="tx1">
                    <a:lumMod val="75000"/>
                    <a:lumOff val="25000"/>
                  </a:schemeClr>
                </a:solidFill>
                <a:latin typeface="Arial Narrow" panose="020B0606020202030204" pitchFamily="34" charset="0"/>
                <a:cs typeface="Helvetica"/>
              </a:rPr>
              <a:t>mäkké</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 </a:t>
            </a:r>
            <a:r>
              <a:rPr lang="cs-CZ" sz="1200" dirty="0" err="1">
                <a:solidFill>
                  <a:schemeClr val="tx1">
                    <a:lumMod val="75000"/>
                    <a:lumOff val="25000"/>
                  </a:schemeClr>
                </a:solidFill>
                <a:latin typeface="Arial Narrow" panose="020B0606020202030204" pitchFamily="34" charset="0"/>
                <a:cs typeface="Helvetica"/>
              </a:rPr>
              <a:t>detstve</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Rovnako to tak bolo aj v detstve. Lenže významná časť pociťovala aj negatívne emócie – napr. sklamanie pociťovala pätina opýtaných.</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13" name="Tabulka 12"/>
          <p:cNvGraphicFramePr>
            <a:graphicFrameLocks noGrp="1"/>
          </p:cNvGraphicFramePr>
          <p:nvPr>
            <p:extLst>
              <p:ext uri="{D42A27DB-BD31-4B8C-83A1-F6EECF244321}">
                <p14:modId xmlns:p14="http://schemas.microsoft.com/office/powerpoint/2010/main" val="4278294746"/>
              </p:ext>
            </p:extLst>
          </p:nvPr>
        </p:nvGraphicFramePr>
        <p:xfrm>
          <a:off x="1782827" y="1162216"/>
          <a:ext cx="5818812" cy="300074"/>
        </p:xfrm>
        <a:graphic>
          <a:graphicData uri="http://schemas.openxmlformats.org/drawingml/2006/table">
            <a:tbl>
              <a:tblPr/>
              <a:tblGrid>
                <a:gridCol w="1515042"/>
                <a:gridCol w="960963"/>
                <a:gridCol w="1894660"/>
                <a:gridCol w="1448147"/>
              </a:tblGrid>
              <a:tr h="300074">
                <a:tc>
                  <a:txBody>
                    <a:bodyPr/>
                    <a:lstStyle/>
                    <a:p>
                      <a:pPr algn="ctr" fontAlgn="ctr"/>
                      <a:r>
                        <a:rPr lang="cs-CZ" sz="1100" b="1" i="0" u="none" strike="noStrike" dirty="0" err="1">
                          <a:solidFill>
                            <a:srgbClr val="002F5E"/>
                          </a:solidFill>
                          <a:effectLst/>
                          <a:latin typeface="Helvetica"/>
                        </a:rPr>
                        <a:t>Celkom</a:t>
                      </a:r>
                      <a:r>
                        <a:rPr lang="cs-CZ" sz="1100" b="1" i="0" u="none" strike="noStrike" dirty="0">
                          <a:solidFill>
                            <a:srgbClr val="002F5E"/>
                          </a:solidFill>
                          <a:effectLst/>
                          <a:latin typeface="Helvetica"/>
                        </a:rPr>
                        <a:t> 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a:solidFill>
                            <a:srgbClr val="F34E0D"/>
                          </a:solidFill>
                          <a:effectLst/>
                          <a:latin typeface="Helvetica"/>
                        </a:rPr>
                        <a:t>Celkom</a:t>
                      </a:r>
                      <a:r>
                        <a:rPr lang="cs-CZ" sz="1100" b="1" i="0" u="none" strike="noStrike" dirty="0">
                          <a:solidFill>
                            <a:srgbClr val="F34E0D"/>
                          </a:solidFill>
                          <a:effectLst/>
                          <a:latin typeface="Helvetica"/>
                        </a:rPr>
                        <a:t> ČR</a:t>
                      </a:r>
                    </a:p>
                  </a:txBody>
                  <a:tcPr marL="0" marR="0" marT="0" marB="0" anchor="ctr">
                    <a:lnL>
                      <a:noFill/>
                    </a:lnL>
                    <a:lnR>
                      <a:noFill/>
                    </a:lnR>
                    <a:lnT>
                      <a:noFill/>
                    </a:lnT>
                    <a:lnB>
                      <a:noFill/>
                    </a:lnB>
                  </a:tcPr>
                </a:tc>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1634658795"/>
              </p:ext>
            </p:extLst>
          </p:nvPr>
        </p:nvGraphicFramePr>
        <p:xfrm>
          <a:off x="1509310" y="5797908"/>
          <a:ext cx="5927076" cy="200025"/>
        </p:xfrm>
        <a:graphic>
          <a:graphicData uri="http://schemas.openxmlformats.org/drawingml/2006/table">
            <a:tbl>
              <a:tblPr/>
              <a:tblGrid>
                <a:gridCol w="1481769"/>
                <a:gridCol w="1481769"/>
                <a:gridCol w="1481769"/>
                <a:gridCol w="1481769"/>
              </a:tblGrid>
              <a:tr h="200025">
                <a:tc>
                  <a:txBody>
                    <a:bodyPr/>
                    <a:lstStyle/>
                    <a:p>
                      <a:pPr algn="ctr" rtl="0" fontAlgn="ctr"/>
                      <a:r>
                        <a:rPr lang="cs-CZ" sz="1000" b="0" i="0" u="none" strike="noStrike" dirty="0">
                          <a:solidFill>
                            <a:srgbClr val="7F7F7F"/>
                          </a:solidFill>
                          <a:effectLst/>
                          <a:latin typeface="Helvetica"/>
                        </a:rPr>
                        <a:t>N=400</a:t>
                      </a:r>
                    </a:p>
                  </a:txBody>
                  <a:tcPr marL="0" marR="0" marT="0" marB="0" anchor="ctr">
                    <a:lnL>
                      <a:noFill/>
                    </a:lnL>
                    <a:lnR>
                      <a:noFill/>
                    </a:lnR>
                    <a:lnT>
                      <a:noFill/>
                    </a:lnT>
                    <a:lnB>
                      <a:noFill/>
                    </a:lnB>
                  </a:tcPr>
                </a:tc>
                <a:tc>
                  <a:txBody>
                    <a:bodyPr/>
                    <a:lstStyle/>
                    <a:p>
                      <a:pPr algn="ctr" rtl="0" fontAlgn="ctr"/>
                      <a:r>
                        <a:rPr lang="cs-CZ" sz="1000" b="0" i="0" u="none" strike="noStrike">
                          <a:solidFill>
                            <a:srgbClr val="7F7F7F"/>
                          </a:solidFill>
                          <a:effectLst/>
                          <a:latin typeface="Helvetica"/>
                        </a:rPr>
                        <a:t>N=195</a:t>
                      </a:r>
                    </a:p>
                  </a:txBody>
                  <a:tcPr marL="0" marR="0" marT="0" marB="0" anchor="ctr">
                    <a:lnL>
                      <a:noFill/>
                    </a:lnL>
                    <a:lnR>
                      <a:noFill/>
                    </a:lnR>
                    <a:lnT>
                      <a:noFill/>
                    </a:lnT>
                    <a:lnB>
                      <a:noFill/>
                    </a:lnB>
                  </a:tcPr>
                </a:tc>
                <a:tc>
                  <a:txBody>
                    <a:bodyPr/>
                    <a:lstStyle/>
                    <a:p>
                      <a:pPr algn="ctr" rtl="0" fontAlgn="ctr"/>
                      <a:r>
                        <a:rPr lang="cs-CZ" sz="1000" b="0" i="0" u="none" strike="noStrike">
                          <a:solidFill>
                            <a:srgbClr val="7F7F7F"/>
                          </a:solidFill>
                          <a:effectLst/>
                          <a:latin typeface="Helvetica"/>
                        </a:rPr>
                        <a:t>N=205</a:t>
                      </a:r>
                    </a:p>
                  </a:txBody>
                  <a:tcPr marL="0" marR="0" marT="0" marB="0" anchor="ctr">
                    <a:lnL>
                      <a:noFill/>
                    </a:lnL>
                    <a:lnR>
                      <a:noFill/>
                    </a:lnR>
                    <a:lnT>
                      <a:noFill/>
                    </a:lnT>
                    <a:lnB>
                      <a:noFill/>
                    </a:lnB>
                  </a:tcPr>
                </a:tc>
                <a:tc>
                  <a:txBody>
                    <a:bodyPr/>
                    <a:lstStyle/>
                    <a:p>
                      <a:pPr algn="ctr" rtl="0" fontAlgn="ctr"/>
                      <a:r>
                        <a:rPr lang="cs-CZ" sz="1000" b="0" i="0" u="none" strike="noStrike" dirty="0">
                          <a:solidFill>
                            <a:srgbClr val="7F7F7F"/>
                          </a:solidFill>
                          <a:effectLst/>
                          <a:latin typeface="Helvetica"/>
                        </a:rPr>
                        <a:t>N=404</a:t>
                      </a:r>
                    </a:p>
                  </a:txBody>
                  <a:tcPr marL="0" marR="0" marT="0" marB="0" anchor="ctr">
                    <a:lnL>
                      <a:noFill/>
                    </a:lnL>
                    <a:lnR>
                      <a:noFill/>
                    </a:lnR>
                    <a:lnT>
                      <a:noFill/>
                    </a:lnT>
                    <a:lnB>
                      <a:noFill/>
                    </a:lnB>
                  </a:tcPr>
                </a:tc>
              </a:tr>
            </a:tbl>
          </a:graphicData>
        </a:graphic>
      </p:graphicFrame>
      <p:graphicFrame>
        <p:nvGraphicFramePr>
          <p:cNvPr id="16" name="Diagramm 2"/>
          <p:cNvGraphicFramePr>
            <a:graphicFrameLocks/>
          </p:cNvGraphicFramePr>
          <p:nvPr>
            <p:extLst>
              <p:ext uri="{D42A27DB-BD31-4B8C-83A1-F6EECF244321}">
                <p14:modId xmlns:p14="http://schemas.microsoft.com/office/powerpoint/2010/main" val="4289583909"/>
              </p:ext>
            </p:extLst>
          </p:nvPr>
        </p:nvGraphicFramePr>
        <p:xfrm>
          <a:off x="-616945" y="1255924"/>
          <a:ext cx="10003316" cy="4621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55014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42852"/>
            <a:ext cx="9000067"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RADOSŤ Z „MÄKKÉHO DARČEKA“ NAJČASTEJŠIE SPÔSOBÍ BUNDA/KABÁT ALEBO SVETER/</a:t>
            </a:r>
            <a:r>
              <a:rPr lang="sk-SK" sz="1600" b="1" dirty="0" err="1" smtClean="0">
                <a:latin typeface="Arial Narrow" panose="020B0606020202030204" pitchFamily="34" charset="0"/>
                <a:cs typeface="Helvetica"/>
              </a:rPr>
              <a:t>MIKINA</a:t>
            </a:r>
            <a:endParaRPr lang="sk-SK" sz="1600" b="1" dirty="0">
              <a:latin typeface="Arial Narrow" panose="020B0606020202030204" pitchFamily="34" charset="0"/>
              <a:cs typeface="Helvetica"/>
            </a:endParaRPr>
          </a:p>
        </p:txBody>
      </p:sp>
      <p:sp>
        <p:nvSpPr>
          <p:cNvPr id="6" name="TextBox 8"/>
          <p:cNvSpPr txBox="1"/>
          <p:nvPr/>
        </p:nvSpPr>
        <p:spPr>
          <a:xfrm>
            <a:off x="323527" y="5877271"/>
            <a:ext cx="8431005"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Aký</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obsah „</a:t>
            </a:r>
            <a:r>
              <a:rPr lang="cs-CZ" sz="1200" dirty="0" err="1">
                <a:solidFill>
                  <a:schemeClr val="tx1">
                    <a:lumMod val="75000"/>
                    <a:lumOff val="25000"/>
                  </a:schemeClr>
                </a:solidFill>
                <a:latin typeface="Arial Narrow" panose="020B0606020202030204" pitchFamily="34" charset="0"/>
                <a:cs typeface="Helvetica"/>
              </a:rPr>
              <a:t>mäkkého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darčeka</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vám </a:t>
            </a:r>
            <a:r>
              <a:rPr lang="cs-CZ" sz="1200" dirty="0">
                <a:solidFill>
                  <a:schemeClr val="tx1">
                    <a:lumMod val="75000"/>
                    <a:lumOff val="25000"/>
                  </a:schemeClr>
                </a:solidFill>
                <a:latin typeface="Arial Narrow" panose="020B0606020202030204" pitchFamily="34" charset="0"/>
                <a:cs typeface="Helvetica"/>
              </a:rPr>
              <a:t>urobí </a:t>
            </a:r>
            <a:r>
              <a:rPr lang="cs-CZ" sz="1200" dirty="0" err="1">
                <a:solidFill>
                  <a:schemeClr val="tx1">
                    <a:lumMod val="75000"/>
                    <a:lumOff val="25000"/>
                  </a:schemeClr>
                </a:solidFill>
                <a:latin typeface="Arial Narrow" panose="020B0606020202030204" pitchFamily="34" charset="0"/>
                <a:cs typeface="Helvetica"/>
              </a:rPr>
              <a:t>najväčšiu</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radosť</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Najväčšiu radosť z mäkkého darčeka urobí ľuďom rovnako ako v ČR bunda/kabát/sako či sveter/</a:t>
            </a:r>
            <a:r>
              <a:rPr lang="sk-SK" sz="1400" dirty="0" err="1" smtClean="0">
                <a:solidFill>
                  <a:schemeClr val="tx1">
                    <a:lumMod val="75000"/>
                    <a:lumOff val="25000"/>
                  </a:schemeClr>
                </a:solidFill>
                <a:latin typeface="Arial Narrow" panose="020B0606020202030204" pitchFamily="34" charset="0"/>
              </a:rPr>
              <a:t>mikina</a:t>
            </a:r>
            <a:r>
              <a:rPr lang="sk-SK" sz="1400" dirty="0" smtClean="0">
                <a:solidFill>
                  <a:schemeClr val="tx1">
                    <a:lumMod val="75000"/>
                    <a:lumOff val="25000"/>
                  </a:schemeClr>
                </a:solidFill>
                <a:latin typeface="Arial Narrow" panose="020B0606020202030204" pitchFamily="34" charset="0"/>
              </a:rPr>
              <a:t>. Ženám aj sukňa/šaty</a:t>
            </a:r>
            <a:r>
              <a:rPr lang="cs-CZ" sz="1400" dirty="0" smtClean="0">
                <a:solidFill>
                  <a:schemeClr val="tx1">
                    <a:lumMod val="75000"/>
                    <a:lumOff val="25000"/>
                  </a:schemeClr>
                </a:solidFill>
                <a:latin typeface="Arial Narrow" panose="020B0606020202030204" pitchFamily="34" charset="0"/>
              </a:rPr>
              <a:t>.</a:t>
            </a:r>
            <a:endParaRPr lang="cs-CZ" sz="1400" b="1" dirty="0" smtClean="0">
              <a:solidFill>
                <a:schemeClr val="tx1">
                  <a:lumMod val="75000"/>
                  <a:lumOff val="25000"/>
                </a:schemeClr>
              </a:solidFill>
              <a:latin typeface="Arial Narrow" panose="020B0606020202030204" pitchFamily="34" charset="0"/>
            </a:endParaRPr>
          </a:p>
        </p:txBody>
      </p:sp>
      <p:pic>
        <p:nvPicPr>
          <p:cNvPr id="5" name="Obrázek 4"/>
          <p:cNvPicPr>
            <a:picLocks noChangeAspect="1"/>
          </p:cNvPicPr>
          <p:nvPr/>
        </p:nvPicPr>
        <p:blipFill rotWithShape="1">
          <a:blip r:embed="rId3">
            <a:duotone>
              <a:prstClr val="black"/>
              <a:srgbClr val="FEF2E8">
                <a:tint val="45000"/>
                <a:satMod val="400000"/>
              </a:srgbClr>
            </a:duotone>
            <a:extLst>
              <a:ext uri="{28A0092B-C50C-407E-A947-70E740481C1C}">
                <a14:useLocalDpi xmlns:a14="http://schemas.microsoft.com/office/drawing/2010/main" val="0"/>
              </a:ext>
            </a:extLst>
          </a:blip>
          <a:srcRect/>
          <a:stretch/>
        </p:blipFill>
        <p:spPr>
          <a:xfrm>
            <a:off x="8302462" y="702356"/>
            <a:ext cx="546163" cy="546163"/>
          </a:xfrm>
          <a:prstGeom prst="rect">
            <a:avLst/>
          </a:prstGeom>
        </p:spPr>
      </p:pic>
      <p:graphicFrame>
        <p:nvGraphicFramePr>
          <p:cNvPr id="15" name="Tabulka 14"/>
          <p:cNvGraphicFramePr>
            <a:graphicFrameLocks noGrp="1"/>
          </p:cNvGraphicFramePr>
          <p:nvPr>
            <p:extLst>
              <p:ext uri="{D42A27DB-BD31-4B8C-83A1-F6EECF244321}">
                <p14:modId xmlns:p14="http://schemas.microsoft.com/office/powerpoint/2010/main" val="1596635466"/>
              </p:ext>
            </p:extLst>
          </p:nvPr>
        </p:nvGraphicFramePr>
        <p:xfrm>
          <a:off x="1999481" y="1141566"/>
          <a:ext cx="5866563" cy="300074"/>
        </p:xfrm>
        <a:graphic>
          <a:graphicData uri="http://schemas.openxmlformats.org/drawingml/2006/table">
            <a:tbl>
              <a:tblPr/>
              <a:tblGrid>
                <a:gridCol w="1527475"/>
                <a:gridCol w="968849"/>
                <a:gridCol w="1910208"/>
                <a:gridCol w="1460031"/>
              </a:tblGrid>
              <a:tr h="300074">
                <a:tc>
                  <a:txBody>
                    <a:bodyPr/>
                    <a:lstStyle/>
                    <a:p>
                      <a:pPr algn="ctr" fontAlgn="ctr"/>
                      <a:r>
                        <a:rPr lang="cs-CZ" sz="1100" b="1" i="0" u="none" strike="noStrike" dirty="0" err="1">
                          <a:solidFill>
                            <a:srgbClr val="002F5E"/>
                          </a:solidFill>
                          <a:effectLst/>
                          <a:latin typeface="Helvetica"/>
                        </a:rPr>
                        <a:t>Celkom</a:t>
                      </a:r>
                      <a:r>
                        <a:rPr lang="cs-CZ" sz="1100" b="1" i="0" u="none" strike="noStrike" dirty="0">
                          <a:solidFill>
                            <a:srgbClr val="002F5E"/>
                          </a:solidFill>
                          <a:effectLst/>
                          <a:latin typeface="Helvetica"/>
                        </a:rPr>
                        <a:t> 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a:solidFill>
                            <a:srgbClr val="F34E0D"/>
                          </a:solidFill>
                          <a:effectLst/>
                          <a:latin typeface="Helvetica"/>
                        </a:rPr>
                        <a:t>Celkom</a:t>
                      </a:r>
                      <a:r>
                        <a:rPr lang="cs-CZ" sz="1100" b="1" i="0" u="none" strike="noStrike" dirty="0">
                          <a:solidFill>
                            <a:srgbClr val="F34E0D"/>
                          </a:solidFill>
                          <a:effectLst/>
                          <a:latin typeface="Helvetica"/>
                        </a:rPr>
                        <a:t> ČR</a:t>
                      </a:r>
                    </a:p>
                  </a:txBody>
                  <a:tcPr marL="0" marR="0" marT="0" marB="0" anchor="ctr">
                    <a:lnL>
                      <a:noFill/>
                    </a:lnL>
                    <a:lnR>
                      <a:noFill/>
                    </a:lnR>
                    <a:lnT>
                      <a:noFill/>
                    </a:lnT>
                    <a:lnB>
                      <a:noFill/>
                    </a:lnB>
                  </a:tcPr>
                </a:tc>
              </a:tr>
            </a:tbl>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4095657592"/>
              </p:ext>
            </p:extLst>
          </p:nvPr>
        </p:nvGraphicFramePr>
        <p:xfrm>
          <a:off x="1806764" y="5777258"/>
          <a:ext cx="5903824" cy="200025"/>
        </p:xfrm>
        <a:graphic>
          <a:graphicData uri="http://schemas.openxmlformats.org/drawingml/2006/table">
            <a:tbl>
              <a:tblPr/>
              <a:tblGrid>
                <a:gridCol w="1475956"/>
                <a:gridCol w="1475956"/>
                <a:gridCol w="1475956"/>
                <a:gridCol w="1475956"/>
              </a:tblGrid>
              <a:tr h="200025">
                <a:tc>
                  <a:txBody>
                    <a:bodyPr/>
                    <a:lstStyle/>
                    <a:p>
                      <a:pPr algn="ctr" rtl="0" fontAlgn="ctr"/>
                      <a:r>
                        <a:rPr lang="cs-CZ" sz="1000" b="0" i="0" u="none" strike="noStrike" dirty="0" smtClean="0">
                          <a:solidFill>
                            <a:srgbClr val="7F7F7F"/>
                          </a:solidFill>
                          <a:effectLst/>
                          <a:latin typeface="Helvetica"/>
                        </a:rPr>
                        <a:t>N = 400</a:t>
                      </a:r>
                      <a:endParaRPr lang="cs-CZ" sz="10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00" b="0" i="0" u="none" strike="noStrike" dirty="0" smtClean="0">
                          <a:solidFill>
                            <a:srgbClr val="7F7F7F"/>
                          </a:solidFill>
                          <a:effectLst/>
                          <a:latin typeface="Helvetica"/>
                        </a:rPr>
                        <a:t>N = 195</a:t>
                      </a:r>
                      <a:endParaRPr lang="cs-CZ" sz="10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00" b="0" i="0" u="none" strike="noStrike" dirty="0" smtClean="0">
                          <a:solidFill>
                            <a:srgbClr val="7F7F7F"/>
                          </a:solidFill>
                          <a:effectLst/>
                          <a:latin typeface="Helvetica"/>
                        </a:rPr>
                        <a:t>N = 205</a:t>
                      </a:r>
                      <a:endParaRPr lang="cs-CZ" sz="10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00" b="0" i="0" u="none" strike="noStrike" dirty="0" smtClean="0">
                          <a:solidFill>
                            <a:srgbClr val="7F7F7F"/>
                          </a:solidFill>
                          <a:effectLst/>
                          <a:latin typeface="Helvetica"/>
                        </a:rPr>
                        <a:t>N = 404</a:t>
                      </a:r>
                      <a:endParaRPr lang="cs-CZ" sz="10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8" name="Diagramm 2"/>
          <p:cNvGraphicFramePr>
            <a:graphicFrameLocks/>
          </p:cNvGraphicFramePr>
          <p:nvPr>
            <p:extLst>
              <p:ext uri="{D42A27DB-BD31-4B8C-83A1-F6EECF244321}">
                <p14:modId xmlns:p14="http://schemas.microsoft.com/office/powerpoint/2010/main" val="807660883"/>
              </p:ext>
            </p:extLst>
          </p:nvPr>
        </p:nvGraphicFramePr>
        <p:xfrm>
          <a:off x="216655" y="1235273"/>
          <a:ext cx="7998246" cy="4621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03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30306" y="142852"/>
            <a:ext cx="8569761" cy="553998"/>
          </a:xfrm>
          <a:prstGeom prst="rect">
            <a:avLst/>
          </a:prstGeom>
          <a:noFill/>
        </p:spPr>
        <p:txBody>
          <a:bodyPr wrap="square" rtlCol="0">
            <a:spAutoFit/>
          </a:bodyPr>
          <a:lstStyle/>
          <a:p>
            <a:pPr algn="ctr"/>
            <a:r>
              <a:rPr lang="pl-PL" sz="1500" b="1" dirty="0" smtClean="0">
                <a:latin typeface="Arial Narrow" panose="020B0606020202030204" pitchFamily="34" charset="0"/>
                <a:cs typeface="Helvetica"/>
              </a:rPr>
              <a:t>SKLAMANIE Z „MÄKKÉHO DARČEKA“ POTOM ZAŽÍVAME, KEĎ DOSTANEME PONOŽKY ALEBO UTIERKY, ZÁVESY</a:t>
            </a:r>
            <a:endParaRPr lang="pl-PL" sz="1500" b="1" dirty="0">
              <a:latin typeface="Arial Narrow" panose="020B0606020202030204" pitchFamily="34" charset="0"/>
              <a:cs typeface="Helvetica"/>
            </a:endParaRPr>
          </a:p>
        </p:txBody>
      </p:sp>
      <p:sp>
        <p:nvSpPr>
          <p:cNvPr id="6" name="TextBox 8"/>
          <p:cNvSpPr txBox="1"/>
          <p:nvPr/>
        </p:nvSpPr>
        <p:spPr>
          <a:xfrm>
            <a:off x="323527" y="5877271"/>
            <a:ext cx="8431005"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Aký</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obsah „</a:t>
            </a:r>
            <a:r>
              <a:rPr lang="cs-CZ" sz="1200" dirty="0" err="1">
                <a:solidFill>
                  <a:schemeClr val="tx1">
                    <a:lumMod val="75000"/>
                    <a:lumOff val="25000"/>
                  </a:schemeClr>
                </a:solidFill>
                <a:latin typeface="Arial Narrow" panose="020B0606020202030204" pitchFamily="34" charset="0"/>
                <a:cs typeface="Helvetica"/>
              </a:rPr>
              <a:t>mäkkého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darčeka</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vás, naopak, </a:t>
            </a:r>
            <a:r>
              <a:rPr lang="cs-CZ" sz="1200" dirty="0" err="1">
                <a:solidFill>
                  <a:schemeClr val="tx1">
                    <a:lumMod val="75000"/>
                    <a:lumOff val="25000"/>
                  </a:schemeClr>
                </a:solidFill>
                <a:latin typeface="Arial Narrow" panose="020B0606020202030204" pitchFamily="34" charset="0"/>
                <a:cs typeface="Helvetica"/>
              </a:rPr>
              <a:t>skutočne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sklame</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0" name="Content Placeholder 1"/>
          <p:cNvSpPr>
            <a:spLocks noGrp="1"/>
          </p:cNvSpPr>
          <p:nvPr>
            <p:ph idx="1"/>
          </p:nvPr>
        </p:nvSpPr>
        <p:spPr>
          <a:xfrm>
            <a:off x="404802" y="647700"/>
            <a:ext cx="8556318" cy="622835"/>
          </a:xfrm>
        </p:spPr>
        <p:txBody>
          <a:bodyPr>
            <a:noAutofit/>
          </a:bodyPr>
          <a:lstStyle/>
          <a:p>
            <a:r>
              <a:rPr lang="sk-SK" sz="1400" dirty="0" smtClean="0">
                <a:solidFill>
                  <a:schemeClr val="tx1">
                    <a:lumMod val="75000"/>
                    <a:lumOff val="25000"/>
                  </a:schemeClr>
                </a:solidFill>
                <a:latin typeface="Arial Narrow" panose="020B0606020202030204" pitchFamily="34" charset="0"/>
              </a:rPr>
              <a:t>Naopak sklamanie pociťujú tak muži, ako aj ženy hlavne z utierok, záclon/závesov a ponožiek.</a:t>
            </a:r>
            <a:endParaRPr lang="sk-SK" sz="1400" b="1" dirty="0" smtClean="0">
              <a:solidFill>
                <a:schemeClr val="tx1">
                  <a:lumMod val="75000"/>
                  <a:lumOff val="25000"/>
                </a:schemeClr>
              </a:solidFill>
              <a:latin typeface="Arial Narrow" panose="020B0606020202030204" pitchFamily="34" charset="0"/>
            </a:endParaRPr>
          </a:p>
        </p:txBody>
      </p:sp>
      <p:pic>
        <p:nvPicPr>
          <p:cNvPr id="5" name="Obrázek 4"/>
          <p:cNvPicPr>
            <a:picLocks noChangeAspect="1"/>
          </p:cNvPicPr>
          <p:nvPr/>
        </p:nvPicPr>
        <p:blipFill rotWithShape="1">
          <a:blip r:embed="rId3">
            <a:duotone>
              <a:prstClr val="black"/>
              <a:srgbClr val="FEF2E8">
                <a:tint val="45000"/>
                <a:satMod val="400000"/>
              </a:srgbClr>
            </a:duotone>
            <a:extLst>
              <a:ext uri="{28A0092B-C50C-407E-A947-70E740481C1C}">
                <a14:useLocalDpi xmlns:a14="http://schemas.microsoft.com/office/drawing/2010/main" val="0"/>
              </a:ext>
            </a:extLst>
          </a:blip>
          <a:srcRect/>
          <a:stretch/>
        </p:blipFill>
        <p:spPr>
          <a:xfrm>
            <a:off x="8328945" y="479620"/>
            <a:ext cx="546163" cy="546163"/>
          </a:xfrm>
          <a:prstGeom prst="rect">
            <a:avLst/>
          </a:prstGeom>
        </p:spPr>
      </p:pic>
      <p:graphicFrame>
        <p:nvGraphicFramePr>
          <p:cNvPr id="14" name="Tabulka 13"/>
          <p:cNvGraphicFramePr>
            <a:graphicFrameLocks noGrp="1"/>
          </p:cNvGraphicFramePr>
          <p:nvPr>
            <p:extLst>
              <p:ext uri="{D42A27DB-BD31-4B8C-83A1-F6EECF244321}">
                <p14:modId xmlns:p14="http://schemas.microsoft.com/office/powerpoint/2010/main" val="3860329901"/>
              </p:ext>
            </p:extLst>
          </p:nvPr>
        </p:nvGraphicFramePr>
        <p:xfrm>
          <a:off x="1999481" y="1141566"/>
          <a:ext cx="5811479" cy="300074"/>
        </p:xfrm>
        <a:graphic>
          <a:graphicData uri="http://schemas.openxmlformats.org/drawingml/2006/table">
            <a:tbl>
              <a:tblPr/>
              <a:tblGrid>
                <a:gridCol w="1513133"/>
                <a:gridCol w="959752"/>
                <a:gridCol w="1892272"/>
                <a:gridCol w="1446322"/>
              </a:tblGrid>
              <a:tr h="300074">
                <a:tc>
                  <a:txBody>
                    <a:bodyPr/>
                    <a:lstStyle/>
                    <a:p>
                      <a:pPr algn="ctr" fontAlgn="ctr"/>
                      <a:r>
                        <a:rPr lang="cs-CZ" sz="1100" b="1" i="0" u="none" strike="noStrike" dirty="0" err="1">
                          <a:solidFill>
                            <a:srgbClr val="002F5E"/>
                          </a:solidFill>
                          <a:effectLst/>
                          <a:latin typeface="Helvetica"/>
                        </a:rPr>
                        <a:t>Celkom</a:t>
                      </a:r>
                      <a:r>
                        <a:rPr lang="cs-CZ" sz="1100" b="1" i="0" u="none" strike="noStrike" dirty="0">
                          <a:solidFill>
                            <a:srgbClr val="002F5E"/>
                          </a:solidFill>
                          <a:effectLst/>
                          <a:latin typeface="Helvetica"/>
                        </a:rPr>
                        <a:t> 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a:solidFill>
                            <a:srgbClr val="F34E0D"/>
                          </a:solidFill>
                          <a:effectLst/>
                          <a:latin typeface="Helvetica"/>
                        </a:rPr>
                        <a:t>Celkom</a:t>
                      </a:r>
                      <a:r>
                        <a:rPr lang="cs-CZ" sz="1100" b="1" i="0" u="none" strike="noStrike" dirty="0">
                          <a:solidFill>
                            <a:srgbClr val="F34E0D"/>
                          </a:solidFill>
                          <a:effectLst/>
                          <a:latin typeface="Helvetica"/>
                        </a:rPr>
                        <a:t> ČR</a:t>
                      </a:r>
                    </a:p>
                  </a:txBody>
                  <a:tcPr marL="0" marR="0" marT="0" marB="0" anchor="ctr">
                    <a:lnL>
                      <a:noFill/>
                    </a:lnL>
                    <a:lnR>
                      <a:noFill/>
                    </a:lnR>
                    <a:lnT>
                      <a:noFill/>
                    </a:lnT>
                    <a:lnB>
                      <a:noFill/>
                    </a:lnB>
                  </a:tcPr>
                </a:tc>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174241995"/>
              </p:ext>
            </p:extLst>
          </p:nvPr>
        </p:nvGraphicFramePr>
        <p:xfrm>
          <a:off x="1806764" y="5777258"/>
          <a:ext cx="5903824" cy="200025"/>
        </p:xfrm>
        <a:graphic>
          <a:graphicData uri="http://schemas.openxmlformats.org/drawingml/2006/table">
            <a:tbl>
              <a:tblPr/>
              <a:tblGrid>
                <a:gridCol w="1475956"/>
                <a:gridCol w="1475956"/>
                <a:gridCol w="1475956"/>
                <a:gridCol w="1475956"/>
              </a:tblGrid>
              <a:tr h="200025">
                <a:tc>
                  <a:txBody>
                    <a:bodyPr/>
                    <a:lstStyle/>
                    <a:p>
                      <a:pPr algn="ctr" rtl="0" fontAlgn="ctr"/>
                      <a:r>
                        <a:rPr lang="cs-CZ" sz="1000" b="0" i="0" u="none" strike="noStrike" dirty="0">
                          <a:solidFill>
                            <a:srgbClr val="7F7F7F"/>
                          </a:solidFill>
                          <a:effectLst/>
                          <a:latin typeface="Helvetica"/>
                        </a:rPr>
                        <a:t>N=400</a:t>
                      </a:r>
                    </a:p>
                  </a:txBody>
                  <a:tcPr marL="0" marR="0" marT="0" marB="0" anchor="ctr">
                    <a:lnL>
                      <a:noFill/>
                    </a:lnL>
                    <a:lnR>
                      <a:noFill/>
                    </a:lnR>
                    <a:lnT>
                      <a:noFill/>
                    </a:lnT>
                    <a:lnB>
                      <a:noFill/>
                    </a:lnB>
                  </a:tcPr>
                </a:tc>
                <a:tc>
                  <a:txBody>
                    <a:bodyPr/>
                    <a:lstStyle/>
                    <a:p>
                      <a:pPr algn="ctr" rtl="0" fontAlgn="ctr"/>
                      <a:r>
                        <a:rPr lang="cs-CZ" sz="1000" b="0" i="0" u="none" strike="noStrike">
                          <a:solidFill>
                            <a:srgbClr val="7F7F7F"/>
                          </a:solidFill>
                          <a:effectLst/>
                          <a:latin typeface="Helvetica"/>
                        </a:rPr>
                        <a:t>N=195</a:t>
                      </a:r>
                    </a:p>
                  </a:txBody>
                  <a:tcPr marL="0" marR="0" marT="0" marB="0" anchor="ctr">
                    <a:lnL>
                      <a:noFill/>
                    </a:lnL>
                    <a:lnR>
                      <a:noFill/>
                    </a:lnR>
                    <a:lnT>
                      <a:noFill/>
                    </a:lnT>
                    <a:lnB>
                      <a:noFill/>
                    </a:lnB>
                  </a:tcPr>
                </a:tc>
                <a:tc>
                  <a:txBody>
                    <a:bodyPr/>
                    <a:lstStyle/>
                    <a:p>
                      <a:pPr algn="ctr" rtl="0" fontAlgn="ctr"/>
                      <a:r>
                        <a:rPr lang="cs-CZ" sz="1000" b="0" i="0" u="none" strike="noStrike">
                          <a:solidFill>
                            <a:srgbClr val="7F7F7F"/>
                          </a:solidFill>
                          <a:effectLst/>
                          <a:latin typeface="Helvetica"/>
                        </a:rPr>
                        <a:t>N=205</a:t>
                      </a:r>
                    </a:p>
                  </a:txBody>
                  <a:tcPr marL="0" marR="0" marT="0" marB="0" anchor="ctr">
                    <a:lnL>
                      <a:noFill/>
                    </a:lnL>
                    <a:lnR>
                      <a:noFill/>
                    </a:lnR>
                    <a:lnT>
                      <a:noFill/>
                    </a:lnT>
                    <a:lnB>
                      <a:noFill/>
                    </a:lnB>
                  </a:tcPr>
                </a:tc>
                <a:tc>
                  <a:txBody>
                    <a:bodyPr/>
                    <a:lstStyle/>
                    <a:p>
                      <a:pPr algn="ctr" rtl="0" fontAlgn="ctr"/>
                      <a:r>
                        <a:rPr lang="cs-CZ" sz="1000" b="0" i="0" u="none" strike="noStrike" dirty="0">
                          <a:solidFill>
                            <a:srgbClr val="7F7F7F"/>
                          </a:solidFill>
                          <a:effectLst/>
                          <a:latin typeface="Helvetica"/>
                        </a:rPr>
                        <a:t>N=404</a:t>
                      </a:r>
                    </a:p>
                  </a:txBody>
                  <a:tcPr marL="0" marR="0" marT="0" marB="0" anchor="ctr">
                    <a:lnL>
                      <a:noFill/>
                    </a:lnL>
                    <a:lnR>
                      <a:noFill/>
                    </a:lnR>
                    <a:lnT>
                      <a:noFill/>
                    </a:lnT>
                    <a:lnB>
                      <a:noFill/>
                    </a:lnB>
                  </a:tcPr>
                </a:tc>
              </a:tr>
            </a:tbl>
          </a:graphicData>
        </a:graphic>
      </p:graphicFrame>
      <p:graphicFrame>
        <p:nvGraphicFramePr>
          <p:cNvPr id="17" name="Diagramm 2"/>
          <p:cNvGraphicFramePr>
            <a:graphicFrameLocks/>
          </p:cNvGraphicFramePr>
          <p:nvPr>
            <p:extLst>
              <p:ext uri="{D42A27DB-BD31-4B8C-83A1-F6EECF244321}">
                <p14:modId xmlns:p14="http://schemas.microsoft.com/office/powerpoint/2010/main" val="154317631"/>
              </p:ext>
            </p:extLst>
          </p:nvPr>
        </p:nvGraphicFramePr>
        <p:xfrm>
          <a:off x="198303" y="1178806"/>
          <a:ext cx="7976213" cy="46984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8394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490488"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ŽE S VEKOM RASTIE RADOSŤ Z „MÄKKÝCH DARČEKOV“ POTVRDZUJÚ AJ SAMI RESPONDENTI</a:t>
            </a:r>
            <a:endParaRPr lang="sk-SK" sz="1600" b="1" dirty="0">
              <a:solidFill>
                <a:srgbClr val="BD3C36"/>
              </a:solidFill>
              <a:latin typeface="Arial Narrow" panose="020B0606020202030204" pitchFamily="34" charset="0"/>
              <a:cs typeface="Helvetica"/>
            </a:endParaRPr>
          </a:p>
        </p:txBody>
      </p:sp>
      <p:sp>
        <p:nvSpPr>
          <p:cNvPr id="6" name="TextBox 8"/>
          <p:cNvSpPr txBox="1"/>
          <p:nvPr/>
        </p:nvSpPr>
        <p:spPr>
          <a:xfrm>
            <a:off x="323527" y="5877271"/>
            <a:ext cx="8431005"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smtClean="0">
                <a:solidFill>
                  <a:schemeClr val="tx1">
                    <a:lumMod val="75000"/>
                    <a:lumOff val="25000"/>
                  </a:schemeClr>
                </a:solidFill>
                <a:latin typeface="Arial Narrow" panose="020B0606020202030204" pitchFamily="34" charset="0"/>
                <a:cs typeface="Helvetica"/>
              </a:rPr>
              <a:t>Do </a:t>
            </a:r>
            <a:r>
              <a:rPr lang="cs-CZ" sz="1200" dirty="0" err="1">
                <a:solidFill>
                  <a:schemeClr val="tx1">
                    <a:lumMod val="75000"/>
                    <a:lumOff val="25000"/>
                  </a:schemeClr>
                </a:solidFill>
                <a:latin typeface="Arial Narrow" panose="020B0606020202030204" pitchFamily="34" charset="0"/>
                <a:cs typeface="Helvetica"/>
              </a:rPr>
              <a:t>akej</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miery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súhlasíte</a:t>
            </a:r>
            <a:r>
              <a:rPr lang="cs-CZ" sz="1200" dirty="0">
                <a:solidFill>
                  <a:schemeClr val="tx1">
                    <a:lumMod val="75000"/>
                    <a:lumOff val="25000"/>
                  </a:schemeClr>
                </a:solidFill>
                <a:latin typeface="Arial Narrow" panose="020B0606020202030204" pitchFamily="34" charset="0"/>
                <a:cs typeface="Helvetica"/>
              </a:rPr>
              <a:t> s </a:t>
            </a:r>
            <a:r>
              <a:rPr lang="cs-CZ" sz="1200" dirty="0" err="1">
                <a:solidFill>
                  <a:schemeClr val="tx1">
                    <a:lumMod val="75000"/>
                    <a:lumOff val="25000"/>
                  </a:schemeClr>
                </a:solidFill>
                <a:latin typeface="Arial Narrow" panose="020B0606020202030204" pitchFamily="34" charset="0"/>
                <a:cs typeface="Helvetica"/>
              </a:rPr>
              <a:t>nasledujúcimi</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výrokmi</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Z </a:t>
            </a:r>
            <a:r>
              <a:rPr lang="cs-CZ" sz="1200" dirty="0" err="1">
                <a:solidFill>
                  <a:schemeClr val="tx1">
                    <a:lumMod val="75000"/>
                    <a:lumOff val="25000"/>
                  </a:schemeClr>
                </a:solidFill>
                <a:latin typeface="Arial Narrow" panose="020B0606020202030204" pitchFamily="34" charset="0"/>
                <a:cs typeface="Helvetica"/>
              </a:rPr>
              <a:t>mäkkého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darčeka</a:t>
            </a:r>
            <a:r>
              <a:rPr lang="cs-CZ" sz="1200" dirty="0">
                <a:solidFill>
                  <a:schemeClr val="tx1">
                    <a:lumMod val="75000"/>
                    <a:lumOff val="25000"/>
                  </a:schemeClr>
                </a:solidFill>
                <a:latin typeface="Arial Narrow" panose="020B0606020202030204" pitchFamily="34" charset="0"/>
                <a:cs typeface="Helvetica"/>
              </a:rPr>
              <a:t> mám dnes </a:t>
            </a:r>
            <a:r>
              <a:rPr lang="cs-CZ" sz="1200" dirty="0" err="1">
                <a:solidFill>
                  <a:schemeClr val="tx1">
                    <a:lumMod val="75000"/>
                    <a:lumOff val="25000"/>
                  </a:schemeClr>
                </a:solidFill>
                <a:latin typeface="Arial Narrow" panose="020B0606020202030204" pitchFamily="34" charset="0"/>
                <a:cs typeface="Helvetica"/>
              </a:rPr>
              <a:t>väčšiu</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radosť</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než v minulosti</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Rovnako ako v ČR, viac než ¾ Slovákov potvrdzujú, že majú dnes z mäkkých darčekov väčšiu radosť než v minulosti.</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2964138424"/>
              </p:ext>
            </p:extLst>
          </p:nvPr>
        </p:nvGraphicFramePr>
        <p:xfrm>
          <a:off x="914400" y="5624799"/>
          <a:ext cx="5111829" cy="137160"/>
        </p:xfrm>
        <a:graphic>
          <a:graphicData uri="http://schemas.openxmlformats.org/drawingml/2006/table">
            <a:tbl>
              <a:tblPr/>
              <a:tblGrid>
                <a:gridCol w="451649"/>
                <a:gridCol w="1165045"/>
                <a:gridCol w="1165045"/>
                <a:gridCol w="1165045"/>
                <a:gridCol w="1165045"/>
              </a:tblGrid>
              <a:tr h="0">
                <a:tc>
                  <a:txBody>
                    <a:bodyPr/>
                    <a:lstStyle/>
                    <a:p>
                      <a:pPr algn="ctr" fontAlgn="b"/>
                      <a:r>
                        <a:rPr lang="cs-CZ" sz="900" b="1" i="0" u="none" strike="noStrike" dirty="0">
                          <a:solidFill>
                            <a:srgbClr val="FFFFFF"/>
                          </a:solidFill>
                          <a:effectLst/>
                          <a:latin typeface="Helvetica"/>
                        </a:rPr>
                        <a:t>TOP2</a:t>
                      </a:r>
                    </a:p>
                  </a:txBody>
                  <a:tcPr marL="0" marR="0" marT="0" marB="0" anchor="b">
                    <a:lnL>
                      <a:noFill/>
                    </a:lnL>
                    <a:lnR>
                      <a:noFill/>
                    </a:lnR>
                    <a:lnT>
                      <a:noFill/>
                    </a:lnT>
                    <a:lnB>
                      <a:noFill/>
                    </a:lnB>
                    <a:solidFill>
                      <a:srgbClr val="002F5E"/>
                    </a:solidFill>
                  </a:tcPr>
                </a:tc>
                <a:tc>
                  <a:txBody>
                    <a:bodyPr/>
                    <a:lstStyle/>
                    <a:p>
                      <a:pPr algn="ctr" fontAlgn="b"/>
                      <a:r>
                        <a:rPr lang="cs-CZ" sz="900" b="1" i="0" u="none" strike="noStrike" dirty="0">
                          <a:solidFill>
                            <a:srgbClr val="FFFFFF"/>
                          </a:solidFill>
                          <a:effectLst/>
                          <a:latin typeface="Helvetica"/>
                        </a:rPr>
                        <a:t>77</a:t>
                      </a:r>
                    </a:p>
                  </a:txBody>
                  <a:tcPr marL="0" marR="0" marT="0" marB="0" anchor="b">
                    <a:lnL>
                      <a:noFill/>
                    </a:lnL>
                    <a:lnR>
                      <a:noFill/>
                    </a:lnR>
                    <a:lnT>
                      <a:noFill/>
                    </a:lnT>
                    <a:lnB>
                      <a:noFill/>
                    </a:lnB>
                    <a:solidFill>
                      <a:srgbClr val="002F5E"/>
                    </a:solidFill>
                  </a:tcPr>
                </a:tc>
                <a:tc>
                  <a:txBody>
                    <a:bodyPr/>
                    <a:lstStyle/>
                    <a:p>
                      <a:pPr algn="ctr" fontAlgn="b"/>
                      <a:r>
                        <a:rPr lang="cs-CZ" sz="900" b="1" i="0" u="none" strike="noStrike">
                          <a:solidFill>
                            <a:srgbClr val="FFFFFF"/>
                          </a:solidFill>
                          <a:effectLst/>
                          <a:latin typeface="Helvetica"/>
                        </a:rPr>
                        <a:t>72</a:t>
                      </a:r>
                    </a:p>
                  </a:txBody>
                  <a:tcPr marL="0" marR="0" marT="0" marB="0" anchor="b">
                    <a:lnL>
                      <a:noFill/>
                    </a:lnL>
                    <a:lnR>
                      <a:noFill/>
                    </a:lnR>
                    <a:lnT>
                      <a:noFill/>
                    </a:lnT>
                    <a:lnB>
                      <a:noFill/>
                    </a:lnB>
                    <a:solidFill>
                      <a:srgbClr val="002F5E"/>
                    </a:solidFill>
                  </a:tcPr>
                </a:tc>
                <a:tc>
                  <a:txBody>
                    <a:bodyPr/>
                    <a:lstStyle/>
                    <a:p>
                      <a:pPr algn="ctr" fontAlgn="b"/>
                      <a:r>
                        <a:rPr lang="cs-CZ" sz="900" b="1" i="0" u="none" strike="noStrike">
                          <a:solidFill>
                            <a:srgbClr val="FFFFFF"/>
                          </a:solidFill>
                          <a:effectLst/>
                          <a:latin typeface="Helvetica"/>
                        </a:rPr>
                        <a:t>82</a:t>
                      </a:r>
                    </a:p>
                  </a:txBody>
                  <a:tcPr marL="0" marR="0" marT="0" marB="0" anchor="b">
                    <a:lnL>
                      <a:noFill/>
                    </a:lnL>
                    <a:lnR>
                      <a:noFill/>
                    </a:lnR>
                    <a:lnT>
                      <a:noFill/>
                    </a:lnT>
                    <a:lnB>
                      <a:noFill/>
                    </a:lnB>
                    <a:solidFill>
                      <a:srgbClr val="002F5E"/>
                    </a:solidFill>
                  </a:tcPr>
                </a:tc>
                <a:tc>
                  <a:txBody>
                    <a:bodyPr/>
                    <a:lstStyle/>
                    <a:p>
                      <a:pPr algn="ctr" fontAlgn="b"/>
                      <a:r>
                        <a:rPr lang="cs-CZ" sz="900" b="1" i="0" u="none" strike="noStrike" dirty="0">
                          <a:solidFill>
                            <a:srgbClr val="FFFFFF"/>
                          </a:solidFill>
                          <a:effectLst/>
                          <a:latin typeface="Helvetica"/>
                        </a:rPr>
                        <a:t>80</a:t>
                      </a:r>
                    </a:p>
                  </a:txBody>
                  <a:tcPr marL="0" marR="0" marT="0" marB="0" anchor="b">
                    <a:lnL>
                      <a:noFill/>
                    </a:lnL>
                    <a:lnR>
                      <a:noFill/>
                    </a:lnR>
                    <a:lnT>
                      <a:noFill/>
                    </a:lnT>
                    <a:lnB>
                      <a:noFill/>
                    </a:lnB>
                    <a:solidFill>
                      <a:srgbClr val="002F5E"/>
                    </a:solidFill>
                  </a:tcPr>
                </a:tc>
              </a:tr>
            </a:tbl>
          </a:graphicData>
        </a:graphic>
      </p:graphicFrame>
      <p:grpSp>
        <p:nvGrpSpPr>
          <p:cNvPr id="19" name="Skupina 18"/>
          <p:cNvGrpSpPr/>
          <p:nvPr/>
        </p:nvGrpSpPr>
        <p:grpSpPr>
          <a:xfrm>
            <a:off x="1257197" y="1269651"/>
            <a:ext cx="7268592" cy="4296663"/>
            <a:chOff x="0" y="0"/>
            <a:chExt cx="7497536" cy="5742215"/>
          </a:xfrm>
        </p:grpSpPr>
        <p:grpSp>
          <p:nvGrpSpPr>
            <p:cNvPr id="21" name="Skupina 20"/>
            <p:cNvGrpSpPr/>
            <p:nvPr/>
          </p:nvGrpSpPr>
          <p:grpSpPr>
            <a:xfrm>
              <a:off x="0" y="0"/>
              <a:ext cx="7497536" cy="5742215"/>
              <a:chOff x="0" y="0"/>
              <a:chExt cx="8139518" cy="4550323"/>
            </a:xfrm>
          </p:grpSpPr>
          <p:graphicFrame>
            <p:nvGraphicFramePr>
              <p:cNvPr id="23" name="Chart 2"/>
              <p:cNvGraphicFramePr>
                <a:graphicFrameLocks/>
              </p:cNvGraphicFramePr>
              <p:nvPr>
                <p:extLst>
                  <p:ext uri="{D42A27DB-BD31-4B8C-83A1-F6EECF244321}">
                    <p14:modId xmlns:p14="http://schemas.microsoft.com/office/powerpoint/2010/main" val="1181615325"/>
                  </p:ext>
                </p:extLst>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Přímá spojnice 23"/>
              <p:cNvCxnSpPr/>
              <p:nvPr/>
            </p:nvCxnSpPr>
            <p:spPr>
              <a:xfrm>
                <a:off x="1456798" y="211299"/>
                <a:ext cx="0" cy="39082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2" name="Přímá spojnice 21"/>
            <p:cNvCxnSpPr/>
            <p:nvPr/>
          </p:nvCxnSpPr>
          <p:spPr>
            <a:xfrm>
              <a:off x="3677415" y="290254"/>
              <a:ext cx="0" cy="493199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5" name="Tabulka 24"/>
          <p:cNvGraphicFramePr>
            <a:graphicFrameLocks noGrp="1"/>
          </p:cNvGraphicFramePr>
          <p:nvPr>
            <p:extLst>
              <p:ext uri="{D42A27DB-BD31-4B8C-83A1-F6EECF244321}">
                <p14:modId xmlns:p14="http://schemas.microsoft.com/office/powerpoint/2010/main" val="2896279951"/>
              </p:ext>
            </p:extLst>
          </p:nvPr>
        </p:nvGraphicFramePr>
        <p:xfrm>
          <a:off x="1366094" y="5291132"/>
          <a:ext cx="4616068" cy="200025"/>
        </p:xfrm>
        <a:graphic>
          <a:graphicData uri="http://schemas.openxmlformats.org/drawingml/2006/table">
            <a:tbl>
              <a:tblPr/>
              <a:tblGrid>
                <a:gridCol w="1154017"/>
                <a:gridCol w="1154017"/>
                <a:gridCol w="1154017"/>
                <a:gridCol w="1154017"/>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668193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490488" cy="338554"/>
          </a:xfrm>
          <a:prstGeom prst="rect">
            <a:avLst/>
          </a:prstGeom>
          <a:noFill/>
        </p:spPr>
        <p:txBody>
          <a:bodyPr wrap="square" rtlCol="0">
            <a:spAutoFit/>
          </a:bodyPr>
          <a:lstStyle/>
          <a:p>
            <a:pPr algn="ctr"/>
            <a:r>
              <a:rPr lang="pl-PL" sz="1600" b="1" dirty="0" smtClean="0">
                <a:latin typeface="Arial Narrow" panose="020B0606020202030204" pitchFamily="34" charset="0"/>
                <a:cs typeface="Helvetica"/>
              </a:rPr>
              <a:t>„MÄKKÉ DARČEKY“ SÚ DNES TOTIŽ MENEJ NUDNÉ</a:t>
            </a:r>
            <a:endParaRPr lang="pl-PL" sz="1600" b="1" dirty="0">
              <a:solidFill>
                <a:srgbClr val="BD3C36"/>
              </a:solidFill>
              <a:latin typeface="Arial Narrow" panose="020B0606020202030204" pitchFamily="34" charset="0"/>
              <a:cs typeface="Helvetica"/>
            </a:endParaRPr>
          </a:p>
        </p:txBody>
      </p:sp>
      <p:sp>
        <p:nvSpPr>
          <p:cNvPr id="6" name="TextBox 8"/>
          <p:cNvSpPr txBox="1"/>
          <p:nvPr/>
        </p:nvSpPr>
        <p:spPr>
          <a:xfrm>
            <a:off x="323527" y="5877271"/>
            <a:ext cx="8431005"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smtClean="0">
                <a:solidFill>
                  <a:schemeClr val="tx1">
                    <a:lumMod val="75000"/>
                    <a:lumOff val="25000"/>
                  </a:schemeClr>
                </a:solidFill>
                <a:latin typeface="Arial Narrow" panose="020B0606020202030204" pitchFamily="34" charset="0"/>
                <a:cs typeface="Helvetica"/>
              </a:rPr>
              <a:t>Do </a:t>
            </a:r>
            <a:r>
              <a:rPr lang="cs-CZ" sz="1200" dirty="0" err="1">
                <a:solidFill>
                  <a:schemeClr val="tx1">
                    <a:lumMod val="75000"/>
                    <a:lumOff val="25000"/>
                  </a:schemeClr>
                </a:solidFill>
                <a:latin typeface="Arial Narrow" panose="020B0606020202030204" pitchFamily="34" charset="0"/>
                <a:cs typeface="Helvetica"/>
              </a:rPr>
              <a:t>akej</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miery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súhlasíte</a:t>
            </a:r>
            <a:r>
              <a:rPr lang="cs-CZ" sz="1200" dirty="0">
                <a:solidFill>
                  <a:schemeClr val="tx1">
                    <a:lumMod val="75000"/>
                    <a:lumOff val="25000"/>
                  </a:schemeClr>
                </a:solidFill>
                <a:latin typeface="Arial Narrow" panose="020B0606020202030204" pitchFamily="34" charset="0"/>
                <a:cs typeface="Helvetica"/>
              </a:rPr>
              <a:t> s </a:t>
            </a:r>
            <a:r>
              <a:rPr lang="cs-CZ" sz="1200" dirty="0" err="1">
                <a:solidFill>
                  <a:schemeClr val="tx1">
                    <a:lumMod val="75000"/>
                    <a:lumOff val="25000"/>
                  </a:schemeClr>
                </a:solidFill>
                <a:latin typeface="Arial Narrow" panose="020B0606020202030204" pitchFamily="34" charset="0"/>
                <a:cs typeface="Helvetica"/>
              </a:rPr>
              <a:t>nasledujúcimi</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výrokmi</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V </a:t>
            </a:r>
            <a:r>
              <a:rPr lang="cs-CZ" sz="1200" dirty="0" err="1">
                <a:solidFill>
                  <a:schemeClr val="tx1">
                    <a:lumMod val="75000"/>
                    <a:lumOff val="25000"/>
                  </a:schemeClr>
                </a:solidFill>
                <a:latin typeface="Arial Narrow" panose="020B0606020202030204" pitchFamily="34" charset="0"/>
                <a:cs typeface="Helvetica"/>
              </a:rPr>
              <a:t>súčasnosti</a:t>
            </a:r>
            <a:r>
              <a:rPr lang="cs-CZ" sz="1200" dirty="0">
                <a:solidFill>
                  <a:schemeClr val="tx1">
                    <a:lumMod val="75000"/>
                    <a:lumOff val="25000"/>
                  </a:schemeClr>
                </a:solidFill>
                <a:latin typeface="Arial Narrow" panose="020B0606020202030204" pitchFamily="34" charset="0"/>
                <a:cs typeface="Helvetica"/>
              </a:rPr>
              <a:t> sú </a:t>
            </a:r>
            <a:r>
              <a:rPr lang="cs-CZ" sz="1200" dirty="0" err="1">
                <a:solidFill>
                  <a:schemeClr val="tx1">
                    <a:lumMod val="75000"/>
                    <a:lumOff val="25000"/>
                  </a:schemeClr>
                </a:solidFill>
                <a:latin typeface="Arial Narrow" panose="020B0606020202030204" pitchFamily="34" charset="0"/>
                <a:cs typeface="Helvetica"/>
              </a:rPr>
              <a:t>mäkké</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menej</a:t>
            </a:r>
            <a:r>
              <a:rPr lang="cs-CZ" sz="1200" dirty="0">
                <a:solidFill>
                  <a:schemeClr val="tx1">
                    <a:lumMod val="75000"/>
                    <a:lumOff val="25000"/>
                  </a:schemeClr>
                </a:solidFill>
                <a:latin typeface="Arial Narrow" panose="020B0606020202030204" pitchFamily="34" charset="0"/>
                <a:cs typeface="Helvetica"/>
              </a:rPr>
              <a:t> nudné </a:t>
            </a:r>
            <a:r>
              <a:rPr lang="cs-CZ" sz="1200" dirty="0" err="1">
                <a:solidFill>
                  <a:schemeClr val="tx1">
                    <a:lumMod val="75000"/>
                    <a:lumOff val="25000"/>
                  </a:schemeClr>
                </a:solidFill>
                <a:latin typeface="Arial Narrow" panose="020B0606020202030204" pitchFamily="34" charset="0"/>
                <a:cs typeface="Helvetica"/>
              </a:rPr>
              <a:t>ako</a:t>
            </a:r>
            <a:r>
              <a:rPr lang="cs-CZ" sz="1200" dirty="0">
                <a:solidFill>
                  <a:schemeClr val="tx1">
                    <a:lumMod val="75000"/>
                    <a:lumOff val="25000"/>
                  </a:schemeClr>
                </a:solidFill>
                <a:latin typeface="Arial Narrow" panose="020B0606020202030204" pitchFamily="34" charset="0"/>
                <a:cs typeface="Helvetica"/>
              </a:rPr>
              <a:t> v minulosti</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Zdajú sa im menej nudné než v minulosti.</a:t>
            </a:r>
            <a:endParaRPr lang="cs-CZ" sz="1400" b="1" dirty="0" smtClean="0">
              <a:solidFill>
                <a:schemeClr val="tx1">
                  <a:lumMod val="75000"/>
                  <a:lumOff val="25000"/>
                </a:schemeClr>
              </a:solidFill>
              <a:latin typeface="Arial Narrow" panose="020B0606020202030204" pitchFamily="34" charset="0"/>
            </a:endParaRPr>
          </a:p>
        </p:txBody>
      </p:sp>
      <p:graphicFrame>
        <p:nvGraphicFramePr>
          <p:cNvPr id="22" name="Tabulka 21"/>
          <p:cNvGraphicFramePr>
            <a:graphicFrameLocks noGrp="1"/>
          </p:cNvGraphicFramePr>
          <p:nvPr>
            <p:extLst>
              <p:ext uri="{D42A27DB-BD31-4B8C-83A1-F6EECF244321}">
                <p14:modId xmlns:p14="http://schemas.microsoft.com/office/powerpoint/2010/main" val="2081381940"/>
              </p:ext>
            </p:extLst>
          </p:nvPr>
        </p:nvGraphicFramePr>
        <p:xfrm>
          <a:off x="925416" y="5613782"/>
          <a:ext cx="5100812" cy="137160"/>
        </p:xfrm>
        <a:graphic>
          <a:graphicData uri="http://schemas.openxmlformats.org/drawingml/2006/table">
            <a:tbl>
              <a:tblPr/>
              <a:tblGrid>
                <a:gridCol w="440632"/>
                <a:gridCol w="1165045"/>
                <a:gridCol w="1165045"/>
                <a:gridCol w="1165045"/>
                <a:gridCol w="1165045"/>
              </a:tblGrid>
              <a:tr h="0">
                <a:tc>
                  <a:txBody>
                    <a:bodyPr/>
                    <a:lstStyle/>
                    <a:p>
                      <a:pPr algn="ctr" fontAlgn="b"/>
                      <a:r>
                        <a:rPr lang="cs-CZ" sz="900" b="1" i="0" u="none" strike="noStrike" dirty="0">
                          <a:solidFill>
                            <a:srgbClr val="FFFFFF"/>
                          </a:solidFill>
                          <a:effectLst/>
                          <a:latin typeface="Helvetica"/>
                        </a:rPr>
                        <a:t>TOP2</a:t>
                      </a:r>
                    </a:p>
                  </a:txBody>
                  <a:tcPr marL="0" marR="0" marT="0" marB="0" anchor="b">
                    <a:lnL>
                      <a:noFill/>
                    </a:lnL>
                    <a:lnR>
                      <a:noFill/>
                    </a:lnR>
                    <a:lnT>
                      <a:noFill/>
                    </a:lnT>
                    <a:lnB>
                      <a:noFill/>
                    </a:lnB>
                    <a:solidFill>
                      <a:srgbClr val="002F5E"/>
                    </a:solidFill>
                  </a:tcPr>
                </a:tc>
                <a:tc>
                  <a:txBody>
                    <a:bodyPr/>
                    <a:lstStyle/>
                    <a:p>
                      <a:pPr algn="ctr" fontAlgn="b"/>
                      <a:r>
                        <a:rPr lang="cs-CZ" sz="900" b="1" i="0" u="none" strike="noStrike" dirty="0">
                          <a:solidFill>
                            <a:srgbClr val="FFFFFF"/>
                          </a:solidFill>
                          <a:effectLst/>
                          <a:latin typeface="Helvetica"/>
                        </a:rPr>
                        <a:t>75</a:t>
                      </a:r>
                    </a:p>
                  </a:txBody>
                  <a:tcPr marL="0" marR="0" marT="0" marB="0" anchor="b">
                    <a:lnL>
                      <a:noFill/>
                    </a:lnL>
                    <a:lnR>
                      <a:noFill/>
                    </a:lnR>
                    <a:lnT>
                      <a:noFill/>
                    </a:lnT>
                    <a:lnB>
                      <a:noFill/>
                    </a:lnB>
                    <a:solidFill>
                      <a:srgbClr val="002F5E"/>
                    </a:solidFill>
                  </a:tcPr>
                </a:tc>
                <a:tc>
                  <a:txBody>
                    <a:bodyPr/>
                    <a:lstStyle/>
                    <a:p>
                      <a:pPr algn="ctr" fontAlgn="b"/>
                      <a:r>
                        <a:rPr lang="cs-CZ" sz="900" b="1" i="0" u="none" strike="noStrike">
                          <a:solidFill>
                            <a:srgbClr val="FFFFFF"/>
                          </a:solidFill>
                          <a:effectLst/>
                          <a:latin typeface="Helvetica"/>
                        </a:rPr>
                        <a:t>69</a:t>
                      </a:r>
                    </a:p>
                  </a:txBody>
                  <a:tcPr marL="0" marR="0" marT="0" marB="0" anchor="b">
                    <a:lnL>
                      <a:noFill/>
                    </a:lnL>
                    <a:lnR>
                      <a:noFill/>
                    </a:lnR>
                    <a:lnT>
                      <a:noFill/>
                    </a:lnT>
                    <a:lnB>
                      <a:noFill/>
                    </a:lnB>
                    <a:solidFill>
                      <a:srgbClr val="002F5E"/>
                    </a:solidFill>
                  </a:tcPr>
                </a:tc>
                <a:tc>
                  <a:txBody>
                    <a:bodyPr/>
                    <a:lstStyle/>
                    <a:p>
                      <a:pPr algn="ctr" fontAlgn="b"/>
                      <a:r>
                        <a:rPr lang="cs-CZ" sz="900" b="1" i="0" u="none" strike="noStrike">
                          <a:solidFill>
                            <a:srgbClr val="FFFFFF"/>
                          </a:solidFill>
                          <a:effectLst/>
                          <a:latin typeface="Helvetica"/>
                        </a:rPr>
                        <a:t>82</a:t>
                      </a:r>
                    </a:p>
                  </a:txBody>
                  <a:tcPr marL="0" marR="0" marT="0" marB="0" anchor="b">
                    <a:lnL>
                      <a:noFill/>
                    </a:lnL>
                    <a:lnR>
                      <a:noFill/>
                    </a:lnR>
                    <a:lnT>
                      <a:noFill/>
                    </a:lnT>
                    <a:lnB>
                      <a:noFill/>
                    </a:lnB>
                    <a:solidFill>
                      <a:srgbClr val="002F5E"/>
                    </a:solidFill>
                  </a:tcPr>
                </a:tc>
                <a:tc>
                  <a:txBody>
                    <a:bodyPr/>
                    <a:lstStyle/>
                    <a:p>
                      <a:pPr algn="ctr" fontAlgn="b"/>
                      <a:r>
                        <a:rPr lang="cs-CZ" sz="900" b="1" i="0" u="none" strike="noStrike" dirty="0">
                          <a:solidFill>
                            <a:srgbClr val="FFFFFF"/>
                          </a:solidFill>
                          <a:effectLst/>
                          <a:latin typeface="Helvetica"/>
                        </a:rPr>
                        <a:t>79</a:t>
                      </a:r>
                    </a:p>
                  </a:txBody>
                  <a:tcPr marL="0" marR="0" marT="0" marB="0" anchor="b">
                    <a:lnL>
                      <a:noFill/>
                    </a:lnL>
                    <a:lnR>
                      <a:noFill/>
                    </a:lnR>
                    <a:lnT>
                      <a:noFill/>
                    </a:lnT>
                    <a:lnB>
                      <a:noFill/>
                    </a:lnB>
                    <a:solidFill>
                      <a:srgbClr val="002F5E"/>
                    </a:solidFill>
                  </a:tcPr>
                </a:tc>
              </a:tr>
            </a:tbl>
          </a:graphicData>
        </a:graphic>
      </p:graphicFrame>
      <p:graphicFrame>
        <p:nvGraphicFramePr>
          <p:cNvPr id="23" name="Tabulka 22"/>
          <p:cNvGraphicFramePr>
            <a:graphicFrameLocks noGrp="1"/>
          </p:cNvGraphicFramePr>
          <p:nvPr>
            <p:extLst>
              <p:ext uri="{D42A27DB-BD31-4B8C-83A1-F6EECF244321}">
                <p14:modId xmlns:p14="http://schemas.microsoft.com/office/powerpoint/2010/main" val="2525758391"/>
              </p:ext>
            </p:extLst>
          </p:nvPr>
        </p:nvGraphicFramePr>
        <p:xfrm>
          <a:off x="1366094" y="5291132"/>
          <a:ext cx="4616068" cy="200025"/>
        </p:xfrm>
        <a:graphic>
          <a:graphicData uri="http://schemas.openxmlformats.org/drawingml/2006/table">
            <a:tbl>
              <a:tblPr/>
              <a:tblGrid>
                <a:gridCol w="1154017"/>
                <a:gridCol w="1154017"/>
                <a:gridCol w="1154017"/>
                <a:gridCol w="1154017"/>
              </a:tblGrid>
              <a:tr h="200025">
                <a:tc>
                  <a:txBody>
                    <a:bodyPr/>
                    <a:lstStyle/>
                    <a:p>
                      <a:pPr algn="ctr" rtl="0" fontAlgn="ctr"/>
                      <a:r>
                        <a:rPr lang="cs-CZ" sz="900" b="0" i="0" u="none" strike="noStrike" dirty="0">
                          <a:solidFill>
                            <a:srgbClr val="7F7F7F"/>
                          </a:solidFill>
                          <a:effectLst/>
                          <a:latin typeface="Helvetica"/>
                        </a:rPr>
                        <a:t>N=400</a:t>
                      </a:r>
                    </a:p>
                  </a:txBody>
                  <a:tcPr marL="0" marR="0" marT="0" marB="0" anchor="ctr">
                    <a:lnL>
                      <a:noFill/>
                    </a:lnL>
                    <a:lnR>
                      <a:noFill/>
                    </a:lnR>
                    <a:lnT>
                      <a:noFill/>
                    </a:lnT>
                    <a:lnB>
                      <a:noFill/>
                    </a:lnB>
                  </a:tcPr>
                </a:tc>
                <a:tc>
                  <a:txBody>
                    <a:bodyPr/>
                    <a:lstStyle/>
                    <a:p>
                      <a:pPr algn="ctr" rtl="0" fontAlgn="ctr"/>
                      <a:r>
                        <a:rPr lang="cs-CZ" sz="900" b="0" i="0" u="none" strike="noStrike">
                          <a:solidFill>
                            <a:srgbClr val="7F7F7F"/>
                          </a:solidFill>
                          <a:effectLst/>
                          <a:latin typeface="Helvetica"/>
                        </a:rPr>
                        <a:t>N=195</a:t>
                      </a:r>
                    </a:p>
                  </a:txBody>
                  <a:tcPr marL="0" marR="0" marT="0" marB="0" anchor="ctr">
                    <a:lnL>
                      <a:noFill/>
                    </a:lnL>
                    <a:lnR>
                      <a:noFill/>
                    </a:lnR>
                    <a:lnT>
                      <a:noFill/>
                    </a:lnT>
                    <a:lnB>
                      <a:noFill/>
                    </a:lnB>
                  </a:tcPr>
                </a:tc>
                <a:tc>
                  <a:txBody>
                    <a:bodyPr/>
                    <a:lstStyle/>
                    <a:p>
                      <a:pPr algn="ctr" rtl="0" fontAlgn="ctr"/>
                      <a:r>
                        <a:rPr lang="cs-CZ" sz="900" b="0" i="0" u="none" strike="noStrike">
                          <a:solidFill>
                            <a:srgbClr val="7F7F7F"/>
                          </a:solidFill>
                          <a:effectLst/>
                          <a:latin typeface="Helvetica"/>
                        </a:rPr>
                        <a:t>N=205</a:t>
                      </a:r>
                    </a:p>
                  </a:txBody>
                  <a:tcPr marL="0" marR="0" marT="0" marB="0" anchor="ctr">
                    <a:lnL>
                      <a:noFill/>
                    </a:lnL>
                    <a:lnR>
                      <a:noFill/>
                    </a:lnR>
                    <a:lnT>
                      <a:noFill/>
                    </a:lnT>
                    <a:lnB>
                      <a:noFill/>
                    </a:lnB>
                  </a:tcPr>
                </a:tc>
                <a:tc>
                  <a:txBody>
                    <a:bodyPr/>
                    <a:lstStyle/>
                    <a:p>
                      <a:pPr algn="ctr" rtl="0" fontAlgn="ctr"/>
                      <a:r>
                        <a:rPr lang="cs-CZ" sz="900" b="0" i="0" u="none" strike="noStrike" dirty="0">
                          <a:solidFill>
                            <a:srgbClr val="7F7F7F"/>
                          </a:solidFill>
                          <a:effectLst/>
                          <a:latin typeface="Helvetica"/>
                        </a:rPr>
                        <a:t>N=404</a:t>
                      </a:r>
                    </a:p>
                  </a:txBody>
                  <a:tcPr marL="0" marR="0" marT="0" marB="0" anchor="ctr">
                    <a:lnL>
                      <a:noFill/>
                    </a:lnL>
                    <a:lnR>
                      <a:noFill/>
                    </a:lnR>
                    <a:lnT>
                      <a:noFill/>
                    </a:lnT>
                    <a:lnB>
                      <a:noFill/>
                    </a:lnB>
                  </a:tcPr>
                </a:tc>
              </a:tr>
            </a:tbl>
          </a:graphicData>
        </a:graphic>
      </p:graphicFrame>
      <p:grpSp>
        <p:nvGrpSpPr>
          <p:cNvPr id="24" name="Skupina 23"/>
          <p:cNvGrpSpPr/>
          <p:nvPr/>
        </p:nvGrpSpPr>
        <p:grpSpPr>
          <a:xfrm>
            <a:off x="1230697" y="1260829"/>
            <a:ext cx="7268592" cy="4296663"/>
            <a:chOff x="0" y="0"/>
            <a:chExt cx="7497536" cy="5742215"/>
          </a:xfrm>
        </p:grpSpPr>
        <p:grpSp>
          <p:nvGrpSpPr>
            <p:cNvPr id="25" name="Skupina 24"/>
            <p:cNvGrpSpPr/>
            <p:nvPr/>
          </p:nvGrpSpPr>
          <p:grpSpPr>
            <a:xfrm>
              <a:off x="0" y="0"/>
              <a:ext cx="7497536" cy="5742215"/>
              <a:chOff x="0" y="0"/>
              <a:chExt cx="8139518" cy="4550323"/>
            </a:xfrm>
          </p:grpSpPr>
          <p:graphicFrame>
            <p:nvGraphicFramePr>
              <p:cNvPr id="27" name="Chart 2"/>
              <p:cNvGraphicFramePr>
                <a:graphicFrameLocks/>
              </p:cNvGraphicFramePr>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Přímá spojnice 27"/>
              <p:cNvCxnSpPr/>
              <p:nvPr/>
            </p:nvCxnSpPr>
            <p:spPr>
              <a:xfrm>
                <a:off x="1456798" y="211299"/>
                <a:ext cx="0" cy="39082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26" name="Přímá spojnice 25"/>
            <p:cNvCxnSpPr/>
            <p:nvPr/>
          </p:nvCxnSpPr>
          <p:spPr>
            <a:xfrm>
              <a:off x="3677415" y="290254"/>
              <a:ext cx="0" cy="493199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6007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sk-SK" sz="4400" b="0" dirty="0" smtClean="0">
                <a:solidFill>
                  <a:srgbClr val="BD3C36"/>
                </a:solidFill>
                <a:latin typeface="Arial Narrow" panose="020B0606020202030204" pitchFamily="34" charset="0"/>
              </a:rPr>
              <a:t>Darčeky, ktoré dávame</a:t>
            </a:r>
            <a:endParaRPr lang="sk-SK"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324030932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Skupina 13"/>
          <p:cNvGrpSpPr/>
          <p:nvPr/>
        </p:nvGrpSpPr>
        <p:grpSpPr>
          <a:xfrm>
            <a:off x="323528" y="878915"/>
            <a:ext cx="9611709" cy="5226166"/>
            <a:chOff x="0" y="0"/>
            <a:chExt cx="28136823" cy="5572930"/>
          </a:xfrm>
        </p:grpSpPr>
        <p:graphicFrame>
          <p:nvGraphicFramePr>
            <p:cNvPr id="15" name="Chart 2"/>
            <p:cNvGraphicFramePr>
              <a:graphicFrameLocks/>
            </p:cNvGraphicFramePr>
            <p:nvPr>
              <p:extLst>
                <p:ext uri="{D42A27DB-BD31-4B8C-83A1-F6EECF244321}">
                  <p14:modId xmlns:p14="http://schemas.microsoft.com/office/powerpoint/2010/main" val="479280232"/>
                </p:ext>
              </p:extLst>
            </p:nvPr>
          </p:nvGraphicFramePr>
          <p:xfrm>
            <a:off x="0" y="0"/>
            <a:ext cx="28136823" cy="5295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2"/>
            <p:cNvGraphicFramePr>
              <a:graphicFrameLocks/>
            </p:cNvGraphicFramePr>
            <p:nvPr/>
          </p:nvGraphicFramePr>
          <p:xfrm>
            <a:off x="17782720" y="277833"/>
            <a:ext cx="6344112" cy="52950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
            <p:cNvGraphicFramePr>
              <a:graphicFrameLocks/>
            </p:cNvGraphicFramePr>
            <p:nvPr/>
          </p:nvGraphicFramePr>
          <p:xfrm>
            <a:off x="14760797" y="265428"/>
            <a:ext cx="6344112" cy="52950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
            <p:cNvGraphicFramePr>
              <a:graphicFrameLocks/>
            </p:cNvGraphicFramePr>
            <p:nvPr/>
          </p:nvGraphicFramePr>
          <p:xfrm>
            <a:off x="11730036" y="264281"/>
            <a:ext cx="6344111" cy="5295097"/>
          </p:xfrm>
          <a:graphic>
            <a:graphicData uri="http://schemas.openxmlformats.org/drawingml/2006/chart">
              <c:chart xmlns:c="http://schemas.openxmlformats.org/drawingml/2006/chart" xmlns:r="http://schemas.openxmlformats.org/officeDocument/2006/relationships" r:id="rId6"/>
            </a:graphicData>
          </a:graphic>
        </p:graphicFrame>
      </p:gr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59 % ZAŤOV A NEVIEST OBDAROVÁVA SVOKRU</a:t>
            </a:r>
            <a:endParaRPr lang="sk-SK" sz="1600" b="1" i="1" dirty="0">
              <a:latin typeface="Arial Narrow" panose="020B0606020202030204" pitchFamily="34" charset="0"/>
              <a:cs typeface="Helvetica"/>
            </a:endParaRPr>
          </a:p>
        </p:txBody>
      </p:sp>
      <p:sp>
        <p:nvSpPr>
          <p:cNvPr id="6" name="TextBox 8"/>
          <p:cNvSpPr txBox="1"/>
          <p:nvPr/>
        </p:nvSpPr>
        <p:spPr>
          <a:xfrm>
            <a:off x="323528" y="5874249"/>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smtClean="0">
                <a:solidFill>
                  <a:schemeClr val="tx1">
                    <a:lumMod val="75000"/>
                    <a:lumOff val="25000"/>
                  </a:schemeClr>
                </a:solidFill>
                <a:latin typeface="Arial Narrow" panose="020B0606020202030204" pitchFamily="34" charset="0"/>
                <a:cs typeface="Helvetica"/>
              </a:rPr>
              <a:t>Komu </a:t>
            </a:r>
            <a:r>
              <a:rPr lang="cs-CZ" sz="1200" dirty="0" err="1">
                <a:solidFill>
                  <a:schemeClr val="tx1">
                    <a:lumMod val="75000"/>
                    <a:lumOff val="25000"/>
                  </a:schemeClr>
                </a:solidFill>
                <a:latin typeface="Arial Narrow" panose="020B0606020202030204" pitchFamily="34" charset="0"/>
                <a:cs typeface="Helvetica"/>
              </a:rPr>
              <a:t>vlastne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dávate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 na </a:t>
            </a:r>
            <a:r>
              <a:rPr lang="cs-CZ" sz="1200" dirty="0" err="1">
                <a:solidFill>
                  <a:schemeClr val="tx1">
                    <a:lumMod val="75000"/>
                    <a:lumOff val="25000"/>
                  </a:schemeClr>
                </a:solidFill>
                <a:latin typeface="Arial Narrow" panose="020B0606020202030204" pitchFamily="34" charset="0"/>
                <a:cs typeface="Helvetica"/>
              </a:rPr>
              <a:t>Vianoce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Ak</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danú</a:t>
            </a:r>
            <a:r>
              <a:rPr lang="cs-CZ" sz="1200" dirty="0">
                <a:solidFill>
                  <a:schemeClr val="tx1">
                    <a:lumMod val="75000"/>
                    <a:lumOff val="25000"/>
                  </a:schemeClr>
                </a:solidFill>
                <a:latin typeface="Arial Narrow" panose="020B0606020202030204" pitchFamily="34" charset="0"/>
                <a:cs typeface="Helvetica"/>
              </a:rPr>
              <a:t> osobu nemáte v okruhu </a:t>
            </a:r>
            <a:r>
              <a:rPr lang="cs-CZ" sz="1200" dirty="0" err="1">
                <a:solidFill>
                  <a:schemeClr val="tx1">
                    <a:lumMod val="75000"/>
                    <a:lumOff val="25000"/>
                  </a:schemeClr>
                </a:solidFill>
                <a:latin typeface="Arial Narrow" panose="020B0606020202030204" pitchFamily="34" charset="0"/>
                <a:cs typeface="Helvetica"/>
              </a:rPr>
              <a:t>príbuzných</a:t>
            </a:r>
            <a:r>
              <a:rPr lang="cs-CZ" sz="1200" dirty="0">
                <a:solidFill>
                  <a:schemeClr val="tx1">
                    <a:lumMod val="75000"/>
                    <a:lumOff val="25000"/>
                  </a:schemeClr>
                </a:solidFill>
                <a:latin typeface="Arial Narrow" panose="020B0606020202030204" pitchFamily="34" charset="0"/>
                <a:cs typeface="Helvetica"/>
              </a:rPr>
              <a:t>, uveďte „Nemám“.</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1"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Najviac ľudí dáva darčeky partnerovi a mame, a pokiaľ majú deti, tak tiež im.</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3433353133"/>
              </p:ext>
            </p:extLst>
          </p:nvPr>
        </p:nvGraphicFramePr>
        <p:xfrm>
          <a:off x="3756751" y="5774236"/>
          <a:ext cx="4153360" cy="200025"/>
        </p:xfrm>
        <a:graphic>
          <a:graphicData uri="http://schemas.openxmlformats.org/drawingml/2006/table">
            <a:tbl>
              <a:tblPr/>
              <a:tblGrid>
                <a:gridCol w="1038340"/>
                <a:gridCol w="1038340"/>
                <a:gridCol w="1038340"/>
                <a:gridCol w="1038340"/>
              </a:tblGrid>
              <a:tr h="200025">
                <a:tc>
                  <a:txBody>
                    <a:bodyPr/>
                    <a:lstStyle/>
                    <a:p>
                      <a:pPr algn="ctr" rtl="0" fontAlgn="ctr"/>
                      <a:r>
                        <a:rPr lang="cs-CZ" sz="900" b="0" i="0" u="none" strike="noStrike" dirty="0" smtClean="0">
                          <a:solidFill>
                            <a:srgbClr val="7F7F7F"/>
                          </a:solidFill>
                          <a:effectLst/>
                          <a:latin typeface="Helvetica"/>
                        </a:rPr>
                        <a:t>N=400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a:solidFill>
                            <a:srgbClr val="7F7F7F"/>
                          </a:solidFill>
                          <a:effectLst/>
                          <a:latin typeface="Helvetica"/>
                        </a:rPr>
                        <a:t>N=205</a:t>
                      </a: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4195585123"/>
              </p:ext>
            </p:extLst>
          </p:nvPr>
        </p:nvGraphicFramePr>
        <p:xfrm>
          <a:off x="3748362" y="955371"/>
          <a:ext cx="4183782" cy="200025"/>
        </p:xfrm>
        <a:graphic>
          <a:graphicData uri="http://schemas.openxmlformats.org/drawingml/2006/table">
            <a:tbl>
              <a:tblPr/>
              <a:tblGrid>
                <a:gridCol w="988895"/>
                <a:gridCol w="749143"/>
                <a:gridCol w="1322024"/>
                <a:gridCol w="1123720"/>
              </a:tblGrid>
              <a:tr h="200025">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SR</a:t>
                      </a:r>
                      <a:endParaRPr lang="cs-CZ" sz="1100" b="1" i="0" u="none" strike="noStrike" dirty="0">
                        <a:solidFill>
                          <a:srgbClr val="002F5E"/>
                        </a:solidFill>
                        <a:effectLst/>
                        <a:latin typeface="Helvetica"/>
                      </a:endParaRPr>
                    </a:p>
                  </a:txBody>
                  <a:tcPr marL="0" marR="0" marT="0" marB="0" anchor="ctr">
                    <a:lnL>
                      <a:noFill/>
                    </a:lnL>
                    <a:lnR>
                      <a:noFill/>
                    </a:lnR>
                    <a:lnT>
                      <a:noFill/>
                    </a:lnT>
                    <a:lnB>
                      <a:noFill/>
                    </a:lnB>
                  </a:tcPr>
                </a:tc>
                <a:tc>
                  <a:txBody>
                    <a:bodyPr/>
                    <a:lstStyle/>
                    <a:p>
                      <a:pPr algn="ctr" fontAlgn="ctr"/>
                      <a:r>
                        <a:rPr lang="cs-CZ" sz="1100" b="1" i="0" u="none" strike="noStrike" dirty="0" smtClean="0">
                          <a:solidFill>
                            <a:srgbClr val="7391AD"/>
                          </a:solidFill>
                          <a:effectLst/>
                          <a:latin typeface="Helvetica"/>
                        </a:rPr>
                        <a:t>Muži</a:t>
                      </a:r>
                      <a:endParaRPr lang="cs-CZ" sz="1100" b="1" i="0" u="none" strike="noStrike" dirty="0">
                        <a:solidFill>
                          <a:srgbClr val="7391AD"/>
                        </a:solidFill>
                        <a:effectLst/>
                        <a:latin typeface="Helvetica"/>
                      </a:endParaRPr>
                    </a:p>
                  </a:txBody>
                  <a:tcPr marL="0" marR="0" marT="0" marB="0" anchor="ctr">
                    <a:lnL>
                      <a:noFill/>
                    </a:lnL>
                    <a:lnR>
                      <a:noFill/>
                    </a:lnR>
                    <a:lnT>
                      <a:noFill/>
                    </a:lnT>
                    <a:lnB>
                      <a:noFill/>
                    </a:lnB>
                  </a:tcPr>
                </a:tc>
                <a:tc>
                  <a:txBody>
                    <a:bodyPr/>
                    <a:lstStyle/>
                    <a:p>
                      <a:pPr algn="ctr" fontAlgn="ctr"/>
                      <a:r>
                        <a:rPr lang="cs-CZ" sz="1100" b="1" i="0" u="none" strike="noStrike" dirty="0" smtClean="0">
                          <a:solidFill>
                            <a:srgbClr val="7391AD"/>
                          </a:solidFill>
                          <a:effectLst/>
                          <a:latin typeface="Helvetica"/>
                        </a:rPr>
                        <a:t>Ženy</a:t>
                      </a:r>
                      <a:endParaRPr lang="cs-CZ" sz="1100" b="1" i="0" u="none" strike="noStrike" dirty="0">
                        <a:solidFill>
                          <a:srgbClr val="7391AD"/>
                        </a:solidFill>
                        <a:effectLst/>
                        <a:latin typeface="Helvetica"/>
                      </a:endParaRP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ČR</a:t>
                      </a:r>
                      <a:endParaRPr lang="cs-CZ" sz="1100" b="1" i="0" u="none" strike="noStrike" dirty="0">
                        <a:solidFill>
                          <a:srgbClr val="F34E0D"/>
                        </a:solidFill>
                        <a:effectLst/>
                        <a:latin typeface="Helvetica"/>
                      </a:endParaRPr>
                    </a:p>
                  </a:txBody>
                  <a:tcPr marL="0" marR="0" marT="0" marB="0" anchor="ctr">
                    <a:lnL>
                      <a:noFill/>
                    </a:lnL>
                    <a:lnR>
                      <a:noFill/>
                    </a:lnR>
                    <a:lnT>
                      <a:noFill/>
                    </a:lnT>
                    <a:lnB>
                      <a:noFill/>
                    </a:lnB>
                  </a:tcPr>
                </a:tc>
              </a:tr>
            </a:tbl>
          </a:graphicData>
        </a:graphic>
      </p:graphicFrame>
      <p:sp>
        <p:nvSpPr>
          <p:cNvPr id="21" name="Obdélník 20"/>
          <p:cNvSpPr/>
          <p:nvPr/>
        </p:nvSpPr>
        <p:spPr>
          <a:xfrm>
            <a:off x="1415166" y="5874249"/>
            <a:ext cx="2087431" cy="230832"/>
          </a:xfrm>
          <a:prstGeom prst="rect">
            <a:avLst/>
          </a:prstGeom>
        </p:spPr>
        <p:txBody>
          <a:bodyPr wrap="none">
            <a:spAutoFit/>
          </a:bodyPr>
          <a:lstStyle/>
          <a:p>
            <a:r>
              <a:rPr lang="cs-CZ" sz="900" i="1" dirty="0" smtClean="0">
                <a:solidFill>
                  <a:srgbClr val="EF4F1D"/>
                </a:solidFill>
                <a:latin typeface="Arial Narrow" panose="020B0606020202030204" pitchFamily="34" charset="0"/>
                <a:cs typeface="Helvetica"/>
              </a:rPr>
              <a:t>*</a:t>
            </a:r>
            <a:r>
              <a:rPr lang="pt-BR" sz="900" i="1" dirty="0" smtClean="0">
                <a:solidFill>
                  <a:srgbClr val="EF4F1D"/>
                </a:solidFill>
                <a:latin typeface="Arial Narrow" panose="020B0606020202030204" pitchFamily="34" charset="0"/>
                <a:cs typeface="Helvetica"/>
              </a:rPr>
              <a:t> </a:t>
            </a:r>
            <a:r>
              <a:rPr lang="pt-BR" sz="900" i="1" dirty="0">
                <a:solidFill>
                  <a:srgbClr val="EF4F1D"/>
                </a:solidFill>
                <a:latin typeface="Arial Narrow" panose="020B0606020202030204" pitchFamily="34" charset="0"/>
                <a:cs typeface="Helvetica"/>
              </a:rPr>
              <a:t>Zoradené podľa odpovede </a:t>
            </a:r>
            <a:r>
              <a:rPr lang="sk-SK" sz="900" i="1" dirty="0" smtClean="0">
                <a:solidFill>
                  <a:srgbClr val="EF4F1D"/>
                </a:solidFill>
                <a:latin typeface="Arial Narrow" panose="020B0606020202030204" pitchFamily="34" charset="0"/>
                <a:cs typeface="Helvetica"/>
              </a:rPr>
              <a:t>„</a:t>
            </a:r>
            <a:r>
              <a:rPr lang="pt-BR" sz="900" i="1" dirty="0" smtClean="0">
                <a:solidFill>
                  <a:srgbClr val="EF4F1D"/>
                </a:solidFill>
                <a:latin typeface="Arial Narrow" panose="020B0606020202030204" pitchFamily="34" charset="0"/>
                <a:cs typeface="Helvetica"/>
              </a:rPr>
              <a:t>dávam darček</a:t>
            </a:r>
            <a:r>
              <a:rPr lang="sk-SK" sz="900" i="1" dirty="0" smtClean="0">
                <a:solidFill>
                  <a:srgbClr val="EF4F1D"/>
                </a:solidFill>
                <a:latin typeface="Arial Narrow" panose="020B0606020202030204" pitchFamily="34" charset="0"/>
                <a:cs typeface="Helvetica"/>
              </a:rPr>
              <a:t>“</a:t>
            </a:r>
            <a:endParaRPr lang="cs-CZ" sz="900" i="1" dirty="0">
              <a:solidFill>
                <a:srgbClr val="EF4F1D"/>
              </a:solidFill>
            </a:endParaRPr>
          </a:p>
        </p:txBody>
      </p:sp>
    </p:spTree>
    <p:extLst>
      <p:ext uri="{BB962C8B-B14F-4D97-AF65-F5344CB8AC3E}">
        <p14:creationId xmlns:p14="http://schemas.microsoft.com/office/powerpoint/2010/main" val="908191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877" y="1669201"/>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cs-CZ" sz="4400" b="0" dirty="0" err="1" smtClean="0">
                <a:solidFill>
                  <a:srgbClr val="BD3C36"/>
                </a:solidFill>
                <a:latin typeface="Arial Narrow" panose="020B0606020202030204" pitchFamily="34" charset="0"/>
              </a:rPr>
              <a:t>Ako</a:t>
            </a:r>
            <a:r>
              <a:rPr lang="cs-CZ" sz="4400" b="0" dirty="0" smtClean="0">
                <a:solidFill>
                  <a:srgbClr val="BD3C36"/>
                </a:solidFill>
                <a:latin typeface="Arial Narrow" panose="020B0606020202030204" pitchFamily="34" charset="0"/>
              </a:rPr>
              <a:t> </a:t>
            </a:r>
            <a:r>
              <a:rPr lang="cs-CZ" sz="4400" b="0" dirty="0" err="1" smtClean="0">
                <a:solidFill>
                  <a:srgbClr val="BD3C36"/>
                </a:solidFill>
                <a:latin typeface="Arial Narrow" panose="020B0606020202030204" pitchFamily="34" charset="0"/>
              </a:rPr>
              <a:t>Fashion</a:t>
            </a:r>
            <a:r>
              <a:rPr lang="cs-CZ" sz="4400" b="0" dirty="0" smtClean="0">
                <a:solidFill>
                  <a:srgbClr val="BD3C36"/>
                </a:solidFill>
                <a:latin typeface="Arial Narrow" panose="020B0606020202030204" pitchFamily="34" charset="0"/>
              </a:rPr>
              <a:t> Report vzniká</a:t>
            </a:r>
            <a:endParaRPr lang="en-AU" sz="4400" b="0" dirty="0">
              <a:solidFill>
                <a:srgbClr val="BD3C36"/>
              </a:solidFill>
              <a:latin typeface="Arial Narrow" panose="020B0606020202030204" pitchFamily="34" charset="0"/>
              <a:ea typeface="+mn-ea"/>
            </a:endParaRPr>
          </a:p>
        </p:txBody>
      </p:sp>
    </p:spTree>
    <p:extLst>
      <p:ext uri="{BB962C8B-B14F-4D97-AF65-F5344CB8AC3E}">
        <p14:creationId xmlns:p14="http://schemas.microsoft.com/office/powerpoint/2010/main" val="545701689"/>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177221"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A PRÁVE SVOKRE A SVOKROVI DÁVAME DARČEKY IBA Z POVINNOSTI</a:t>
            </a:r>
            <a:endParaRPr lang="sk-SK" sz="1600" b="1"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Dobre, a ruku na srdce, dávate niekomu z týchto osôb darček tak trochu z povinnosti, pretože sa to od </a:t>
            </a:r>
            <a:r>
              <a:rPr lang="sk-SK" sz="1200" dirty="0" smtClean="0">
                <a:solidFill>
                  <a:schemeClr val="tx1">
                    <a:lumMod val="75000"/>
                    <a:lumOff val="25000"/>
                  </a:schemeClr>
                </a:solidFill>
                <a:latin typeface="Arial Narrow" panose="020B0606020202030204" pitchFamily="34" charset="0"/>
                <a:cs typeface="Helvetica"/>
              </a:rPr>
              <a:t>v</a:t>
            </a:r>
            <a:r>
              <a:rPr lang="it-IT" sz="1200" dirty="0" smtClean="0">
                <a:solidFill>
                  <a:schemeClr val="tx1">
                    <a:lumMod val="75000"/>
                    <a:lumOff val="25000"/>
                  </a:schemeClr>
                </a:solidFill>
                <a:latin typeface="Arial Narrow" panose="020B0606020202030204" pitchFamily="34" charset="0"/>
                <a:cs typeface="Helvetica"/>
              </a:rPr>
              <a:t>ás </a:t>
            </a:r>
            <a:r>
              <a:rPr lang="it-IT" sz="1200" dirty="0">
                <a:solidFill>
                  <a:schemeClr val="tx1">
                    <a:lumMod val="75000"/>
                    <a:lumOff val="25000"/>
                  </a:schemeClr>
                </a:solidFill>
                <a:latin typeface="Arial Narrow" panose="020B0606020202030204" pitchFamily="34" charset="0"/>
                <a:cs typeface="Helvetica"/>
              </a:rPr>
              <a:t>čaká, než že by </a:t>
            </a:r>
            <a:r>
              <a:rPr lang="sk-SK" sz="1200" dirty="0" smtClean="0">
                <a:solidFill>
                  <a:schemeClr val="tx1">
                    <a:lumMod val="75000"/>
                    <a:lumOff val="25000"/>
                  </a:schemeClr>
                </a:solidFill>
                <a:latin typeface="Arial Narrow" panose="020B0606020202030204" pitchFamily="34" charset="0"/>
                <a:cs typeface="Helvetica"/>
              </a:rPr>
              <a:t>v</a:t>
            </a:r>
            <a:r>
              <a:rPr lang="it-IT" sz="1200" dirty="0" smtClean="0">
                <a:solidFill>
                  <a:schemeClr val="tx1">
                    <a:lumMod val="75000"/>
                    <a:lumOff val="25000"/>
                  </a:schemeClr>
                </a:solidFill>
                <a:latin typeface="Arial Narrow" panose="020B0606020202030204" pitchFamily="34" charset="0"/>
                <a:cs typeface="Helvetica"/>
              </a:rPr>
              <a:t>ás </a:t>
            </a:r>
            <a:r>
              <a:rPr lang="it-IT" sz="1200" dirty="0">
                <a:solidFill>
                  <a:schemeClr val="tx1">
                    <a:lumMod val="75000"/>
                    <a:lumOff val="25000"/>
                  </a:schemeClr>
                </a:solidFill>
                <a:latin typeface="Arial Narrow" panose="020B0606020202030204" pitchFamily="34" charset="0"/>
                <a:cs typeface="Helvetica"/>
              </a:rPr>
              <a:t>hrial pocit, že má daná osoba radosť</a:t>
            </a:r>
            <a:r>
              <a:rPr lang="it-IT" sz="1200" dirty="0" smtClean="0">
                <a:solidFill>
                  <a:schemeClr val="tx1">
                    <a:lumMod val="75000"/>
                    <a:lumOff val="25000"/>
                  </a:schemeClr>
                </a:solidFill>
                <a:latin typeface="Arial Narrow" panose="020B0606020202030204" pitchFamily="34" charset="0"/>
                <a:cs typeface="Helvetica"/>
              </a:rPr>
              <a:t>?</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Tí</a:t>
            </a:r>
            <a:r>
              <a:rPr lang="cs-CZ" sz="1200" dirty="0">
                <a:solidFill>
                  <a:schemeClr val="tx1">
                    <a:lumMod val="75000"/>
                    <a:lumOff val="25000"/>
                  </a:schemeClr>
                </a:solidFill>
                <a:latin typeface="Arial Narrow" panose="020B0606020202030204" pitchFamily="34" charset="0"/>
                <a:cs typeface="Helvetica"/>
              </a:rPr>
              <a:t> respondenti, </a:t>
            </a:r>
            <a:r>
              <a:rPr lang="cs-CZ" sz="1200" dirty="0" err="1">
                <a:solidFill>
                  <a:schemeClr val="tx1">
                    <a:lumMod val="75000"/>
                    <a:lumOff val="25000"/>
                  </a:schemeClr>
                </a:solidFill>
                <a:latin typeface="Arial Narrow" panose="020B0606020202030204" pitchFamily="34" charset="0"/>
                <a:cs typeface="Helvetica"/>
              </a:rPr>
              <a:t>ktorí</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dávajú</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danej</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osobe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spomenutej</a:t>
            </a:r>
            <a:r>
              <a:rPr lang="cs-CZ" sz="1200" dirty="0">
                <a:solidFill>
                  <a:schemeClr val="tx1">
                    <a:lumMod val="75000"/>
                    <a:lumOff val="25000"/>
                  </a:schemeClr>
                </a:solidFill>
                <a:latin typeface="Arial Narrow" panose="020B0606020202030204" pitchFamily="34" charset="0"/>
                <a:cs typeface="Helvetica"/>
              </a:rPr>
              <a:t> v </a:t>
            </a:r>
            <a:r>
              <a:rPr lang="cs-CZ" sz="1200" dirty="0" err="1" smtClean="0">
                <a:solidFill>
                  <a:schemeClr val="tx1">
                    <a:lumMod val="75000"/>
                    <a:lumOff val="25000"/>
                  </a:schemeClr>
                </a:solidFill>
                <a:latin typeface="Arial Narrow" panose="020B0606020202030204" pitchFamily="34" charset="0"/>
                <a:cs typeface="Helvetica"/>
              </a:rPr>
              <a:t>predchádzajúcej</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otázke</a:t>
            </a:r>
            <a:r>
              <a:rPr lang="cs-CZ" sz="1200" dirty="0">
                <a:solidFill>
                  <a:schemeClr val="tx1">
                    <a:lumMod val="75000"/>
                    <a:lumOff val="25000"/>
                  </a:schemeClr>
                </a:solidFill>
                <a:latin typeface="Arial Narrow" panose="020B0606020202030204" pitchFamily="34" charset="0"/>
                <a:cs typeface="Helvetica"/>
              </a:rPr>
              <a:t> (N = </a:t>
            </a:r>
            <a:r>
              <a:rPr lang="cs-CZ" sz="1200" dirty="0" err="1">
                <a:solidFill>
                  <a:schemeClr val="tx1">
                    <a:lumMod val="75000"/>
                    <a:lumOff val="25000"/>
                  </a:schemeClr>
                </a:solidFill>
                <a:latin typeface="Arial Narrow" panose="020B0606020202030204" pitchFamily="34" charset="0"/>
                <a:cs typeface="Helvetica"/>
              </a:rPr>
              <a:t>rôzne</a:t>
            </a:r>
            <a:r>
              <a:rPr lang="cs-CZ" sz="1200" dirty="0">
                <a:solidFill>
                  <a:schemeClr val="tx1">
                    <a:lumMod val="75000"/>
                    <a:lumOff val="25000"/>
                  </a:schemeClr>
                </a:solidFill>
                <a:latin typeface="Arial Narrow" panose="020B0606020202030204" pitchFamily="34" charset="0"/>
                <a:cs typeface="Helvetica"/>
              </a:rPr>
              <a:t>).</a:t>
            </a: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Väčšina ľudí (60 %) dáva všetky svoje darčeky rada. Z povinnosti dávajú ľudia najčastejšie darčeky rodičom svojho partnera – týka sa to až tretiny z nich. Často neradi ľudia dávajú tiež darčeky nevlastnej matke/otcovi a kolegom v práci.</a:t>
            </a:r>
          </a:p>
        </p:txBody>
      </p:sp>
      <p:graphicFrame>
        <p:nvGraphicFramePr>
          <p:cNvPr id="7" name="Diagramm 2"/>
          <p:cNvGraphicFramePr>
            <a:graphicFrameLocks/>
          </p:cNvGraphicFramePr>
          <p:nvPr>
            <p:extLst>
              <p:ext uri="{D42A27DB-BD31-4B8C-83A1-F6EECF244321}">
                <p14:modId xmlns:p14="http://schemas.microsoft.com/office/powerpoint/2010/main" val="1448782158"/>
              </p:ext>
            </p:extLst>
          </p:nvPr>
        </p:nvGraphicFramePr>
        <p:xfrm>
          <a:off x="509579" y="1360103"/>
          <a:ext cx="8311562" cy="46163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892022458"/>
              </p:ext>
            </p:extLst>
          </p:nvPr>
        </p:nvGraphicFramePr>
        <p:xfrm>
          <a:off x="3605141" y="1186726"/>
          <a:ext cx="4624458" cy="200025"/>
        </p:xfrm>
        <a:graphic>
          <a:graphicData uri="http://schemas.openxmlformats.org/drawingml/2006/table">
            <a:tbl>
              <a:tblPr/>
              <a:tblGrid>
                <a:gridCol w="1093055"/>
                <a:gridCol w="828050"/>
                <a:gridCol w="1461272"/>
                <a:gridCol w="1242081"/>
              </a:tblGrid>
              <a:tr h="200025">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SR</a:t>
                      </a:r>
                      <a:endParaRPr lang="cs-CZ" sz="1100" b="1" i="0" u="none" strike="noStrike" dirty="0">
                        <a:solidFill>
                          <a:srgbClr val="002F5E"/>
                        </a:solidFill>
                        <a:effectLst/>
                        <a:latin typeface="Helvetica"/>
                      </a:endParaRPr>
                    </a:p>
                  </a:txBody>
                  <a:tcPr marL="0" marR="0" marT="0" marB="0" anchor="ctr">
                    <a:lnL>
                      <a:noFill/>
                    </a:lnL>
                    <a:lnR>
                      <a:noFill/>
                    </a:lnR>
                    <a:lnT>
                      <a:noFill/>
                    </a:lnT>
                    <a:lnB>
                      <a:noFill/>
                    </a:lnB>
                  </a:tcPr>
                </a:tc>
                <a:tc>
                  <a:txBody>
                    <a:bodyPr/>
                    <a:lstStyle/>
                    <a:p>
                      <a:pPr algn="ctr" fontAlgn="ctr"/>
                      <a:r>
                        <a:rPr lang="cs-CZ" sz="1100" b="1" i="0" u="none" strike="noStrike" dirty="0" smtClean="0">
                          <a:solidFill>
                            <a:srgbClr val="7391AD"/>
                          </a:solidFill>
                          <a:effectLst/>
                          <a:latin typeface="Helvetica"/>
                        </a:rPr>
                        <a:t>Muži</a:t>
                      </a:r>
                      <a:endParaRPr lang="cs-CZ" sz="1100" b="1" i="0" u="none" strike="noStrike" dirty="0">
                        <a:solidFill>
                          <a:srgbClr val="7391AD"/>
                        </a:solidFill>
                        <a:effectLst/>
                        <a:latin typeface="Helvetica"/>
                      </a:endParaRPr>
                    </a:p>
                  </a:txBody>
                  <a:tcPr marL="0" marR="0" marT="0" marB="0" anchor="ctr">
                    <a:lnL>
                      <a:noFill/>
                    </a:lnL>
                    <a:lnR>
                      <a:noFill/>
                    </a:lnR>
                    <a:lnT>
                      <a:noFill/>
                    </a:lnT>
                    <a:lnB>
                      <a:noFill/>
                    </a:lnB>
                  </a:tcPr>
                </a:tc>
                <a:tc>
                  <a:txBody>
                    <a:bodyPr/>
                    <a:lstStyle/>
                    <a:p>
                      <a:pPr algn="ctr" fontAlgn="ctr"/>
                      <a:r>
                        <a:rPr lang="cs-CZ" sz="1100" b="1" i="0" u="none" strike="noStrike" dirty="0" smtClean="0">
                          <a:solidFill>
                            <a:srgbClr val="7391AD"/>
                          </a:solidFill>
                          <a:effectLst/>
                          <a:latin typeface="Helvetica"/>
                        </a:rPr>
                        <a:t>Ženy</a:t>
                      </a:r>
                      <a:endParaRPr lang="cs-CZ" sz="1100" b="1" i="0" u="none" strike="noStrike" dirty="0">
                        <a:solidFill>
                          <a:srgbClr val="7391AD"/>
                        </a:solidFill>
                        <a:effectLst/>
                        <a:latin typeface="Helvetica"/>
                      </a:endParaRP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ČR</a:t>
                      </a:r>
                      <a:endParaRPr lang="cs-CZ" sz="1100" b="1" i="0" u="none" strike="noStrike" dirty="0">
                        <a:solidFill>
                          <a:srgbClr val="F34E0D"/>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3488728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af 10"/>
          <p:cNvGraphicFramePr>
            <a:graphicFrameLocks/>
          </p:cNvGraphicFramePr>
          <p:nvPr>
            <p:extLst>
              <p:ext uri="{D42A27DB-BD31-4B8C-83A1-F6EECF244321}">
                <p14:modId xmlns:p14="http://schemas.microsoft.com/office/powerpoint/2010/main" val="2241010262"/>
              </p:ext>
            </p:extLst>
          </p:nvPr>
        </p:nvGraphicFramePr>
        <p:xfrm>
          <a:off x="122403" y="719676"/>
          <a:ext cx="10123714" cy="538842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9579" y="142852"/>
            <a:ext cx="8177221"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PÄTINA RODIČOV JE OCHOTNÁ MINÚŤ NA DARČEKY PRE DETI 150 EUR</a:t>
            </a:r>
            <a:endParaRPr lang="sk-SK" sz="1600" b="1" i="1" dirty="0">
              <a:solidFill>
                <a:srgbClr val="EF4F1D"/>
              </a:solidFill>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Koľko ste maximálne ochotný</a:t>
            </a:r>
            <a:r>
              <a:rPr lang="it-IT" sz="1200" dirty="0" smtClean="0">
                <a:solidFill>
                  <a:schemeClr val="tx1">
                    <a:lumMod val="75000"/>
                    <a:lumOff val="25000"/>
                  </a:schemeClr>
                </a:solidFill>
                <a:latin typeface="Arial Narrow" panose="020B0606020202030204" pitchFamily="34" charset="0"/>
                <a:cs typeface="Helvetica"/>
              </a:rPr>
              <a:t>/</a:t>
            </a:r>
            <a:r>
              <a:rPr lang="sk-SK" sz="1200" dirty="0" smtClean="0">
                <a:solidFill>
                  <a:schemeClr val="tx1">
                    <a:lumMod val="75000"/>
                    <a:lumOff val="25000"/>
                  </a:schemeClr>
                </a:solidFill>
                <a:latin typeface="Arial Narrow" panose="020B0606020202030204" pitchFamily="34" charset="0"/>
                <a:cs typeface="Helvetica"/>
              </a:rPr>
              <a:t>-</a:t>
            </a:r>
            <a:r>
              <a:rPr lang="it-IT" sz="1200" dirty="0" smtClean="0">
                <a:solidFill>
                  <a:schemeClr val="tx1">
                    <a:lumMod val="75000"/>
                    <a:lumOff val="25000"/>
                  </a:schemeClr>
                </a:solidFill>
                <a:latin typeface="Arial Narrow" panose="020B0606020202030204" pitchFamily="34" charset="0"/>
                <a:cs typeface="Helvetica"/>
              </a:rPr>
              <a:t>á </a:t>
            </a:r>
            <a:r>
              <a:rPr lang="sk-SK" sz="1200" dirty="0" smtClean="0">
                <a:solidFill>
                  <a:schemeClr val="tx1">
                    <a:lumMod val="75000"/>
                    <a:lumOff val="25000"/>
                  </a:schemeClr>
                </a:solidFill>
                <a:latin typeface="Arial Narrow" panose="020B0606020202030204" pitchFamily="34" charset="0"/>
                <a:cs typeface="Helvetica"/>
              </a:rPr>
              <a:t>minúť n</a:t>
            </a:r>
            <a:r>
              <a:rPr lang="it-IT" sz="1200" dirty="0" smtClean="0">
                <a:solidFill>
                  <a:schemeClr val="tx1">
                    <a:lumMod val="75000"/>
                    <a:lumOff val="25000"/>
                  </a:schemeClr>
                </a:solidFill>
                <a:latin typeface="Arial Narrow" panose="020B0606020202030204" pitchFamily="34" charset="0"/>
                <a:cs typeface="Helvetica"/>
              </a:rPr>
              <a:t>a </a:t>
            </a:r>
            <a:r>
              <a:rPr lang="it-IT" sz="1200" dirty="0">
                <a:solidFill>
                  <a:schemeClr val="tx1">
                    <a:lumMod val="75000"/>
                    <a:lumOff val="25000"/>
                  </a:schemeClr>
                </a:solidFill>
                <a:latin typeface="Arial Narrow" panose="020B0606020202030204" pitchFamily="34" charset="0"/>
                <a:cs typeface="Helvetica"/>
              </a:rPr>
              <a:t>darček </a:t>
            </a:r>
            <a:r>
              <a:rPr lang="it-IT" sz="1200" dirty="0" smtClean="0">
                <a:solidFill>
                  <a:schemeClr val="tx1">
                    <a:lumMod val="75000"/>
                    <a:lumOff val="25000"/>
                  </a:schemeClr>
                </a:solidFill>
                <a:latin typeface="Arial Narrow" panose="020B0606020202030204" pitchFamily="34" charset="0"/>
                <a:cs typeface="Helvetica"/>
              </a:rPr>
              <a:t>pre…</a:t>
            </a: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a:solidFill>
                  <a:schemeClr val="tx1">
                    <a:lumMod val="75000"/>
                    <a:lumOff val="25000"/>
                  </a:schemeClr>
                </a:solidFill>
                <a:latin typeface="Arial Narrow" panose="020B0606020202030204" pitchFamily="34" charset="0"/>
                <a:cs typeface="Helvetica"/>
              </a:rPr>
              <a:t>Tí</a:t>
            </a:r>
            <a:r>
              <a:rPr lang="cs-CZ" sz="1200" dirty="0">
                <a:solidFill>
                  <a:schemeClr val="tx1">
                    <a:lumMod val="75000"/>
                    <a:lumOff val="25000"/>
                  </a:schemeClr>
                </a:solidFill>
                <a:latin typeface="Arial Narrow" panose="020B0606020202030204" pitchFamily="34" charset="0"/>
                <a:cs typeface="Helvetica"/>
              </a:rPr>
              <a:t> respondenti, </a:t>
            </a:r>
            <a:r>
              <a:rPr lang="cs-CZ" sz="1200" dirty="0" err="1">
                <a:solidFill>
                  <a:schemeClr val="tx1">
                    <a:lumMod val="75000"/>
                    <a:lumOff val="25000"/>
                  </a:schemeClr>
                </a:solidFill>
                <a:latin typeface="Arial Narrow" panose="020B0606020202030204" pitchFamily="34" charset="0"/>
                <a:cs typeface="Helvetica"/>
              </a:rPr>
              <a:t>ktorí</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dávajú</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danej</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osobe</a:t>
            </a:r>
            <a:r>
              <a:rPr lang="cs-CZ" sz="1200" dirty="0">
                <a:solidFill>
                  <a:schemeClr val="tx1">
                    <a:lumMod val="75000"/>
                    <a:lumOff val="25000"/>
                  </a:schemeClr>
                </a:solidFill>
                <a:latin typeface="Arial Narrow" panose="020B0606020202030204" pitchFamily="34" charset="0"/>
                <a:cs typeface="Helvetica"/>
              </a:rPr>
              <a:t>.</a:t>
            </a: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Najviac sú ľudia ochotní minúť na partnera a deti. Až potom nasledujú ostatní príbuzní. Najmenej potom na kolegov a kamarátov, s ktorými nie sú v kontakte. 19 % rodičov je ochotných minúť na darčeky pre deti 150 eur.</a:t>
            </a:r>
            <a:endParaRPr lang="sk-SK" sz="1400" b="1" dirty="0" smtClean="0">
              <a:solidFill>
                <a:schemeClr val="tx1">
                  <a:lumMod val="75000"/>
                  <a:lumOff val="25000"/>
                </a:schemeClr>
              </a:solidFill>
              <a:latin typeface="Arial Narrow" panose="020B0606020202030204" pitchFamily="34" charset="0"/>
            </a:endParaRPr>
          </a:p>
        </p:txBody>
      </p:sp>
      <p:cxnSp>
        <p:nvCxnSpPr>
          <p:cNvPr id="3" name="Přímá spojnice 2"/>
          <p:cNvCxnSpPr/>
          <p:nvPr/>
        </p:nvCxnSpPr>
        <p:spPr>
          <a:xfrm>
            <a:off x="558800" y="3232150"/>
            <a:ext cx="7048500" cy="0"/>
          </a:xfrm>
          <a:prstGeom prst="line">
            <a:avLst/>
          </a:prstGeom>
          <a:ln w="19050">
            <a:solidFill>
              <a:srgbClr val="DD8356"/>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333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9579" y="142852"/>
            <a:ext cx="8177221"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ZA DARČEKY PRE PARTNERA SÚ V PRIEMERE ĽUDIA OCHOTNÍ MINÚŤ 108 EUR, PRE DETI 78 EUR</a:t>
            </a:r>
            <a:endParaRPr lang="sk-SK" sz="1600" b="1" i="1" dirty="0">
              <a:solidFill>
                <a:srgbClr val="EF4F1D"/>
              </a:solidFill>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Koľko ste maximálne ochotný</a:t>
            </a:r>
            <a:r>
              <a:rPr lang="it-IT" sz="1200" dirty="0" smtClean="0">
                <a:solidFill>
                  <a:schemeClr val="tx1">
                    <a:lumMod val="75000"/>
                    <a:lumOff val="25000"/>
                  </a:schemeClr>
                </a:solidFill>
                <a:latin typeface="Arial Narrow" panose="020B0606020202030204" pitchFamily="34" charset="0"/>
                <a:cs typeface="Helvetica"/>
              </a:rPr>
              <a:t>/</a:t>
            </a:r>
            <a:r>
              <a:rPr lang="sk-SK" sz="1200" dirty="0" smtClean="0">
                <a:solidFill>
                  <a:schemeClr val="tx1">
                    <a:lumMod val="75000"/>
                    <a:lumOff val="25000"/>
                  </a:schemeClr>
                </a:solidFill>
                <a:latin typeface="Arial Narrow" panose="020B0606020202030204" pitchFamily="34" charset="0"/>
                <a:cs typeface="Helvetica"/>
              </a:rPr>
              <a:t>-</a:t>
            </a:r>
            <a:r>
              <a:rPr lang="it-IT" sz="1200" dirty="0" smtClean="0">
                <a:solidFill>
                  <a:schemeClr val="tx1">
                    <a:lumMod val="75000"/>
                    <a:lumOff val="25000"/>
                  </a:schemeClr>
                </a:solidFill>
                <a:latin typeface="Arial Narrow" panose="020B0606020202030204" pitchFamily="34" charset="0"/>
                <a:cs typeface="Helvetica"/>
              </a:rPr>
              <a:t>á </a:t>
            </a:r>
            <a:r>
              <a:rPr lang="sk-SK" sz="1200" dirty="0" smtClean="0">
                <a:solidFill>
                  <a:schemeClr val="tx1">
                    <a:lumMod val="75000"/>
                    <a:lumOff val="25000"/>
                  </a:schemeClr>
                </a:solidFill>
                <a:latin typeface="Arial Narrow" panose="020B0606020202030204" pitchFamily="34" charset="0"/>
                <a:cs typeface="Helvetica"/>
              </a:rPr>
              <a:t>minúť n</a:t>
            </a:r>
            <a:r>
              <a:rPr lang="it-IT" sz="1200" dirty="0" smtClean="0">
                <a:solidFill>
                  <a:schemeClr val="tx1">
                    <a:lumMod val="75000"/>
                    <a:lumOff val="25000"/>
                  </a:schemeClr>
                </a:solidFill>
                <a:latin typeface="Arial Narrow" panose="020B0606020202030204" pitchFamily="34" charset="0"/>
                <a:cs typeface="Helvetica"/>
              </a:rPr>
              <a:t>a </a:t>
            </a:r>
            <a:r>
              <a:rPr lang="it-IT" sz="1200" dirty="0">
                <a:solidFill>
                  <a:schemeClr val="tx1">
                    <a:lumMod val="75000"/>
                    <a:lumOff val="25000"/>
                  </a:schemeClr>
                </a:solidFill>
                <a:latin typeface="Arial Narrow" panose="020B0606020202030204" pitchFamily="34" charset="0"/>
                <a:cs typeface="Helvetica"/>
              </a:rPr>
              <a:t>darček </a:t>
            </a:r>
            <a:r>
              <a:rPr lang="it-IT" sz="1200" dirty="0" smtClean="0">
                <a:solidFill>
                  <a:schemeClr val="tx1">
                    <a:lumMod val="75000"/>
                    <a:lumOff val="25000"/>
                  </a:schemeClr>
                </a:solidFill>
                <a:latin typeface="Arial Narrow" panose="020B0606020202030204" pitchFamily="34" charset="0"/>
                <a:cs typeface="Helvetica"/>
              </a:rPr>
              <a:t>pre…</a:t>
            </a:r>
            <a:endParaRPr lang="cs-CZ" sz="1200" dirty="0">
              <a:solidFill>
                <a:schemeClr val="tx1">
                  <a:lumMod val="75000"/>
                  <a:lumOff val="25000"/>
                </a:schemeClr>
              </a:solidFill>
              <a:latin typeface="Arial Narrow" panose="020B0606020202030204" pitchFamily="34" charset="0"/>
              <a:cs typeface="Helvetica"/>
            </a:endParaRPr>
          </a:p>
          <a:p>
            <a:pPr algn="ctr"/>
            <a:r>
              <a:rPr lang="cs-CZ" sz="1200" dirty="0" err="1">
                <a:solidFill>
                  <a:schemeClr val="tx1">
                    <a:lumMod val="75000"/>
                    <a:lumOff val="25000"/>
                  </a:schemeClr>
                </a:solidFill>
                <a:latin typeface="Arial Narrow" panose="020B0606020202030204" pitchFamily="34" charset="0"/>
                <a:cs typeface="Helvetica"/>
              </a:rPr>
              <a:t>Tí</a:t>
            </a:r>
            <a:r>
              <a:rPr lang="cs-CZ" sz="1200" dirty="0">
                <a:solidFill>
                  <a:schemeClr val="tx1">
                    <a:lumMod val="75000"/>
                    <a:lumOff val="25000"/>
                  </a:schemeClr>
                </a:solidFill>
                <a:latin typeface="Arial Narrow" panose="020B0606020202030204" pitchFamily="34" charset="0"/>
                <a:cs typeface="Helvetica"/>
              </a:rPr>
              <a:t> respondenti, </a:t>
            </a:r>
            <a:r>
              <a:rPr lang="cs-CZ" sz="1200" dirty="0" err="1">
                <a:solidFill>
                  <a:schemeClr val="tx1">
                    <a:lumMod val="75000"/>
                    <a:lumOff val="25000"/>
                  </a:schemeClr>
                </a:solidFill>
                <a:latin typeface="Arial Narrow" panose="020B0606020202030204" pitchFamily="34" charset="0"/>
                <a:cs typeface="Helvetica"/>
              </a:rPr>
              <a:t>ktorí</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dávajú</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 aspoň jednej </a:t>
            </a:r>
            <a:r>
              <a:rPr lang="cs-CZ" sz="1200" dirty="0" err="1">
                <a:solidFill>
                  <a:schemeClr val="tx1">
                    <a:lumMod val="75000"/>
                    <a:lumOff val="25000"/>
                  </a:schemeClr>
                </a:solidFill>
                <a:latin typeface="Arial Narrow" panose="020B0606020202030204" pitchFamily="34" charset="0"/>
                <a:cs typeface="Helvetica"/>
              </a:rPr>
              <a:t>osobe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spomenutej</a:t>
            </a:r>
            <a:r>
              <a:rPr lang="cs-CZ" sz="1200" dirty="0">
                <a:solidFill>
                  <a:schemeClr val="tx1">
                    <a:lumMod val="75000"/>
                    <a:lumOff val="25000"/>
                  </a:schemeClr>
                </a:solidFill>
                <a:latin typeface="Arial Narrow" panose="020B0606020202030204" pitchFamily="34" charset="0"/>
                <a:cs typeface="Helvetica"/>
              </a:rPr>
              <a:t> v </a:t>
            </a:r>
            <a:r>
              <a:rPr lang="cs-CZ" sz="1200" dirty="0" err="1">
                <a:solidFill>
                  <a:schemeClr val="tx1">
                    <a:lumMod val="75000"/>
                    <a:lumOff val="25000"/>
                  </a:schemeClr>
                </a:solidFill>
                <a:latin typeface="Arial Narrow" panose="020B0606020202030204" pitchFamily="34" charset="0"/>
                <a:cs typeface="Helvetica"/>
              </a:rPr>
              <a:t>predch</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otázke</a:t>
            </a:r>
            <a:r>
              <a:rPr lang="cs-CZ" sz="1200" dirty="0" smtClean="0">
                <a:solidFill>
                  <a:schemeClr val="tx1">
                    <a:lumMod val="75000"/>
                    <a:lumOff val="25000"/>
                  </a:schemeClr>
                </a:solidFill>
                <a:latin typeface="Arial Narrow" panose="020B0606020202030204" pitchFamily="34" charset="0"/>
                <a:cs typeface="Helvetica"/>
              </a:rPr>
              <a:t>.</a:t>
            </a:r>
            <a:endParaRPr lang="cs-CZ" sz="1200" dirty="0">
              <a:solidFill>
                <a:schemeClr val="tx1">
                  <a:lumMod val="75000"/>
                  <a:lumOff val="25000"/>
                </a:schemeClr>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V ČR oproti tomu ľudia viac míňajú na deti než na partnera. Muži sú všeobecne ochotní minúť na darčeky väčšie sumy než ženy.</a:t>
            </a:r>
          </a:p>
        </p:txBody>
      </p:sp>
      <p:graphicFrame>
        <p:nvGraphicFramePr>
          <p:cNvPr id="14" name="Tabulka 13"/>
          <p:cNvGraphicFramePr>
            <a:graphicFrameLocks noGrp="1"/>
          </p:cNvGraphicFramePr>
          <p:nvPr>
            <p:extLst>
              <p:ext uri="{D42A27DB-BD31-4B8C-83A1-F6EECF244321}">
                <p14:modId xmlns:p14="http://schemas.microsoft.com/office/powerpoint/2010/main" val="160873849"/>
              </p:ext>
            </p:extLst>
          </p:nvPr>
        </p:nvGraphicFramePr>
        <p:xfrm>
          <a:off x="3690566" y="5417814"/>
          <a:ext cx="4219544" cy="200025"/>
        </p:xfrm>
        <a:graphic>
          <a:graphicData uri="http://schemas.openxmlformats.org/drawingml/2006/table">
            <a:tbl>
              <a:tblPr/>
              <a:tblGrid>
                <a:gridCol w="1054886"/>
                <a:gridCol w="1054886"/>
                <a:gridCol w="1054886"/>
                <a:gridCol w="1054886"/>
              </a:tblGrid>
              <a:tr h="200025">
                <a:tc>
                  <a:txBody>
                    <a:bodyPr/>
                    <a:lstStyle/>
                    <a:p>
                      <a:pPr algn="ctr" rtl="0" fontAlgn="ctr"/>
                      <a:r>
                        <a:rPr lang="cs-CZ" sz="900" b="0" i="0" u="none" strike="noStrike" dirty="0" smtClean="0">
                          <a:solidFill>
                            <a:srgbClr val="7F7F7F"/>
                          </a:solidFill>
                          <a:effectLst/>
                          <a:latin typeface="Helvetica"/>
                        </a:rPr>
                        <a:t>N = 383</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183</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396</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pic>
        <p:nvPicPr>
          <p:cNvPr id="10244"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185" y="1751280"/>
            <a:ext cx="6838926" cy="3666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387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23528" y="5259184"/>
            <a:ext cx="4233485" cy="276999"/>
          </a:xfrm>
          <a:prstGeom prst="rect">
            <a:avLst/>
          </a:prstGeom>
          <a:noFill/>
        </p:spPr>
        <p:txBody>
          <a:bodyPr wrap="square" rtlCol="0">
            <a:spAutoFit/>
          </a:bodyPr>
          <a:lstStyle/>
          <a:p>
            <a:pPr algn="ctr"/>
            <a:r>
              <a:rPr lang="pl-PL" sz="1200" dirty="0" smtClean="0">
                <a:solidFill>
                  <a:schemeClr val="tx1">
                    <a:lumMod val="75000"/>
                    <a:lumOff val="25000"/>
                  </a:schemeClr>
                </a:solidFill>
                <a:latin typeface="Arial Narrow" panose="020B0606020202030204" pitchFamily="34" charset="0"/>
                <a:cs typeface="Helvetica"/>
              </a:rPr>
              <a:t>A </a:t>
            </a:r>
            <a:r>
              <a:rPr lang="pl-PL" sz="1200" dirty="0">
                <a:solidFill>
                  <a:schemeClr val="tx1">
                    <a:lumMod val="75000"/>
                    <a:lumOff val="25000"/>
                  </a:schemeClr>
                </a:solidFill>
                <a:latin typeface="Arial Narrow" panose="020B0606020202030204" pitchFamily="34" charset="0"/>
                <a:cs typeface="Helvetica"/>
              </a:rPr>
              <a:t>koľko </a:t>
            </a:r>
            <a:r>
              <a:rPr lang="pl-PL" sz="1200" dirty="0" smtClean="0">
                <a:solidFill>
                  <a:schemeClr val="tx1">
                    <a:lumMod val="75000"/>
                    <a:lumOff val="25000"/>
                  </a:schemeClr>
                </a:solidFill>
                <a:latin typeface="Arial Narrow" panose="020B0606020202030204" pitchFamily="34" charset="0"/>
                <a:cs typeface="Helvetica"/>
              </a:rPr>
              <a:t>darčekov na Vianoce </a:t>
            </a:r>
            <a:r>
              <a:rPr lang="pl-PL" sz="1200" dirty="0">
                <a:solidFill>
                  <a:schemeClr val="tx1">
                    <a:lumMod val="75000"/>
                    <a:lumOff val="25000"/>
                  </a:schemeClr>
                </a:solidFill>
                <a:latin typeface="Arial Narrow" panose="020B0606020202030204" pitchFamily="34" charset="0"/>
                <a:cs typeface="Helvetica"/>
              </a:rPr>
              <a:t>obvykle kupujete?</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33 % DARČEKOV SA DNES KUPUJE NA INTERNETE</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739198" cy="398597"/>
          </a:xfrm>
        </p:spPr>
        <p:txBody>
          <a:bodyPr>
            <a:noAutofit/>
          </a:bodyPr>
          <a:lstStyle/>
          <a:p>
            <a:r>
              <a:rPr lang="sk-SK" sz="1400" dirty="0" smtClean="0">
                <a:solidFill>
                  <a:schemeClr val="tx1">
                    <a:lumMod val="75000"/>
                    <a:lumOff val="25000"/>
                  </a:schemeClr>
                </a:solidFill>
                <a:latin typeface="Arial Narrow" panose="020B0606020202030204" pitchFamily="34" charset="0"/>
              </a:rPr>
              <a:t>Priemerne kupujú ľudia 9 darčekov, najčastejšie potom 10. Na internete nakúpia ľudia zhruba tretinu darčekov (26 % z tých, ktorí nakupujú darčeky, nenakupuje na internete darčeky vôbec). Ženy kupujú o niečo viac darčekov než muži.</a:t>
            </a:r>
            <a:endParaRPr lang="sk-SK" sz="1400" b="1" dirty="0" smtClean="0">
              <a:solidFill>
                <a:schemeClr val="tx1">
                  <a:lumMod val="75000"/>
                  <a:lumOff val="25000"/>
                </a:schemeClr>
              </a:solidFill>
              <a:latin typeface="Arial Narrow" panose="020B0606020202030204" pitchFamily="34" charset="0"/>
            </a:endParaRPr>
          </a:p>
        </p:txBody>
      </p:sp>
      <p:sp>
        <p:nvSpPr>
          <p:cNvPr id="21" name="TextBox 8"/>
          <p:cNvSpPr txBox="1"/>
          <p:nvPr/>
        </p:nvSpPr>
        <p:spPr>
          <a:xfrm>
            <a:off x="4769837" y="5259184"/>
            <a:ext cx="3834611" cy="461665"/>
          </a:xfrm>
          <a:prstGeom prst="rect">
            <a:avLst/>
          </a:prstGeom>
          <a:noFill/>
        </p:spPr>
        <p:txBody>
          <a:bodyPr wrap="square" rtlCol="0">
            <a:spAutoFit/>
          </a:bodyPr>
          <a:lstStyle/>
          <a:p>
            <a:pPr algn="ctr"/>
            <a:r>
              <a:rPr lang="cs-CZ" sz="1200" dirty="0" err="1">
                <a:solidFill>
                  <a:schemeClr val="tx1">
                    <a:lumMod val="75000"/>
                    <a:lumOff val="25000"/>
                  </a:schemeClr>
                </a:solidFill>
                <a:latin typeface="Arial Narrow" panose="020B0606020202030204" pitchFamily="34" charset="0"/>
                <a:cs typeface="Helvetica"/>
              </a:rPr>
              <a:t>Uviedli</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ste</a:t>
            </a:r>
            <a:r>
              <a:rPr lang="cs-CZ" sz="1200" dirty="0">
                <a:solidFill>
                  <a:schemeClr val="tx1">
                    <a:lumMod val="75000"/>
                    <a:lumOff val="25000"/>
                  </a:schemeClr>
                </a:solidFill>
                <a:latin typeface="Arial Narrow" panose="020B0606020202030204" pitchFamily="34" charset="0"/>
                <a:cs typeface="Helvetica"/>
              </a:rPr>
              <a:t>, že kupujete </a:t>
            </a:r>
            <a:r>
              <a:rPr lang="cs-CZ" sz="1200" dirty="0" smtClean="0">
                <a:solidFill>
                  <a:schemeClr val="tx1">
                    <a:lumMod val="75000"/>
                    <a:lumOff val="25000"/>
                  </a:schemeClr>
                </a:solidFill>
                <a:latin typeface="Arial Narrow" panose="020B0606020202030204" pitchFamily="34" charset="0"/>
                <a:cs typeface="Helvetica"/>
              </a:rPr>
              <a:t>obvykle…, </a:t>
            </a:r>
            <a:r>
              <a:rPr lang="cs-CZ" sz="1200" dirty="0" err="1">
                <a:solidFill>
                  <a:schemeClr val="tx1">
                    <a:lumMod val="75000"/>
                    <a:lumOff val="25000"/>
                  </a:schemeClr>
                </a:solidFill>
                <a:latin typeface="Arial Narrow" panose="020B0606020202030204" pitchFamily="34" charset="0"/>
                <a:cs typeface="Helvetica"/>
              </a:rPr>
              <a:t>skúste</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si, prosím, </a:t>
            </a:r>
            <a:r>
              <a:rPr lang="cs-CZ" sz="1200" dirty="0" err="1">
                <a:solidFill>
                  <a:schemeClr val="tx1">
                    <a:lumMod val="75000"/>
                    <a:lumOff val="25000"/>
                  </a:schemeClr>
                </a:solidFill>
                <a:latin typeface="Arial Narrow" panose="020B0606020202030204" pitchFamily="34" charset="0"/>
                <a:cs typeface="Helvetica"/>
              </a:rPr>
              <a:t>spomenúť</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koľko</a:t>
            </a:r>
            <a:r>
              <a:rPr lang="cs-CZ" sz="1200" dirty="0">
                <a:solidFill>
                  <a:schemeClr val="tx1">
                    <a:lumMod val="75000"/>
                    <a:lumOff val="25000"/>
                  </a:schemeClr>
                </a:solidFill>
                <a:latin typeface="Arial Narrow" panose="020B0606020202030204" pitchFamily="34" charset="0"/>
                <a:cs typeface="Helvetica"/>
              </a:rPr>
              <a:t> z nich </a:t>
            </a:r>
            <a:r>
              <a:rPr lang="cs-CZ" sz="1200" dirty="0" err="1">
                <a:solidFill>
                  <a:schemeClr val="tx1">
                    <a:lumMod val="75000"/>
                    <a:lumOff val="25000"/>
                  </a:schemeClr>
                </a:solidFill>
                <a:latin typeface="Arial Narrow" panose="020B0606020202030204" pitchFamily="34" charset="0"/>
                <a:cs typeface="Helvetica"/>
              </a:rPr>
              <a:t>ste</a:t>
            </a:r>
            <a:r>
              <a:rPr lang="cs-CZ" sz="1200" dirty="0">
                <a:solidFill>
                  <a:schemeClr val="tx1">
                    <a:lumMod val="75000"/>
                    <a:lumOff val="25000"/>
                  </a:schemeClr>
                </a:solidFill>
                <a:latin typeface="Arial Narrow" panose="020B0606020202030204" pitchFamily="34" charset="0"/>
                <a:cs typeface="Helvetica"/>
              </a:rPr>
              <a:t> minulý rok </a:t>
            </a:r>
            <a:r>
              <a:rPr lang="cs-CZ" sz="1200" dirty="0" err="1">
                <a:solidFill>
                  <a:schemeClr val="tx1">
                    <a:lumMod val="75000"/>
                    <a:lumOff val="25000"/>
                  </a:schemeClr>
                </a:solidFill>
                <a:latin typeface="Arial Narrow" panose="020B0606020202030204" pitchFamily="34" charset="0"/>
                <a:cs typeface="Helvetica"/>
              </a:rPr>
              <a:t>kúpili</a:t>
            </a:r>
            <a:r>
              <a:rPr lang="cs-CZ" sz="1200" dirty="0">
                <a:solidFill>
                  <a:schemeClr val="tx1">
                    <a:lumMod val="75000"/>
                    <a:lumOff val="25000"/>
                  </a:schemeClr>
                </a:solidFill>
                <a:latin typeface="Arial Narrow" panose="020B0606020202030204" pitchFamily="34" charset="0"/>
                <a:cs typeface="Helvetica"/>
              </a:rPr>
              <a:t> na internete?</a:t>
            </a:r>
            <a:endParaRPr lang="cs-CZ" sz="1200" dirty="0" smtClean="0">
              <a:solidFill>
                <a:schemeClr val="tx1">
                  <a:lumMod val="75000"/>
                  <a:lumOff val="25000"/>
                </a:schemeClr>
              </a:solidFill>
              <a:latin typeface="Arial Narrow" panose="020B0606020202030204" pitchFamily="34" charset="0"/>
              <a:cs typeface="Helvetica"/>
            </a:endParaRPr>
          </a:p>
        </p:txBody>
      </p:sp>
      <p:graphicFrame>
        <p:nvGraphicFramePr>
          <p:cNvPr id="5" name="Tabulka 4"/>
          <p:cNvGraphicFramePr>
            <a:graphicFrameLocks noGrp="1"/>
          </p:cNvGraphicFramePr>
          <p:nvPr>
            <p:extLst>
              <p:ext uri="{D42A27DB-BD31-4B8C-83A1-F6EECF244321}">
                <p14:modId xmlns:p14="http://schemas.microsoft.com/office/powerpoint/2010/main" val="675481280"/>
              </p:ext>
            </p:extLst>
          </p:nvPr>
        </p:nvGraphicFramePr>
        <p:xfrm>
          <a:off x="1092304" y="2293036"/>
          <a:ext cx="2760308" cy="2488286"/>
        </p:xfrm>
        <a:graphic>
          <a:graphicData uri="http://schemas.openxmlformats.org/drawingml/2006/table">
            <a:tbl>
              <a:tblPr/>
              <a:tblGrid>
                <a:gridCol w="1084608"/>
                <a:gridCol w="837850"/>
                <a:gridCol w="837850"/>
              </a:tblGrid>
              <a:tr h="760310">
                <a:tc>
                  <a:txBody>
                    <a:bodyPr/>
                    <a:lstStyle/>
                    <a:p>
                      <a:pPr algn="l" fontAlgn="ctr"/>
                      <a:r>
                        <a:rPr lang="cs-CZ" sz="1100" b="0" i="0" u="none" strike="noStrike" dirty="0">
                          <a:solidFill>
                            <a:srgbClr val="000000"/>
                          </a:solidFill>
                          <a:effectLst/>
                          <a:latin typeface="Helvetica"/>
                        </a:rPr>
                        <a:t> </a:t>
                      </a: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Priemer</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Najčastejšia</a:t>
                      </a:r>
                      <a:r>
                        <a:rPr lang="cs-CZ" sz="1100" b="0" i="0" u="none" strike="noStrike" dirty="0" smtClean="0">
                          <a:solidFill>
                            <a:srgbClr val="000000"/>
                          </a:solidFill>
                          <a:effectLst/>
                          <a:latin typeface="Helvetica"/>
                        </a:rPr>
                        <a:t> </a:t>
                      </a:r>
                      <a:r>
                        <a:rPr lang="cs-CZ" sz="1100" b="0" i="0" u="none" strike="noStrike" dirty="0" err="1" smtClean="0">
                          <a:solidFill>
                            <a:srgbClr val="000000"/>
                          </a:solidFill>
                          <a:effectLst/>
                          <a:latin typeface="Helvetica"/>
                        </a:rPr>
                        <a:t>odpoveď</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r>
              <a:tr h="431994">
                <a:tc>
                  <a:txBody>
                    <a:bodyPr/>
                    <a:lstStyle/>
                    <a:p>
                      <a:pPr algn="l" fontAlgn="ctr"/>
                      <a:r>
                        <a:rPr lang="cs-CZ" sz="1100" b="1" i="0" u="none" strike="noStrike" dirty="0" err="1" smtClean="0">
                          <a:solidFill>
                            <a:srgbClr val="000000"/>
                          </a:solidFill>
                          <a:effectLst/>
                          <a:latin typeface="Helvetica"/>
                        </a:rPr>
                        <a:t>Celkovo</a:t>
                      </a:r>
                      <a:r>
                        <a:rPr lang="cs-CZ" sz="1100" b="1" i="0" u="none" strike="noStrike" baseline="0" dirty="0" smtClean="0">
                          <a:solidFill>
                            <a:srgbClr val="000000"/>
                          </a:solidFill>
                          <a:effectLst/>
                          <a:latin typeface="Helvetica"/>
                        </a:rPr>
                        <a:t> SR</a:t>
                      </a:r>
                      <a:endParaRPr lang="cs-CZ" sz="1100" b="1" i="0" u="none" strike="noStrike" dirty="0">
                        <a:solidFill>
                          <a:srgbClr val="000000"/>
                        </a:solidFill>
                        <a:effectLst/>
                        <a:latin typeface="Helvetica"/>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9</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10</a:t>
                      </a:r>
                    </a:p>
                  </a:txBody>
                  <a:tcPr marL="0" marR="0" marT="0" marB="0" anchor="ctr">
                    <a:lnL>
                      <a:noFill/>
                    </a:lnL>
                    <a:lnR>
                      <a:noFill/>
                    </a:lnR>
                    <a:lnT>
                      <a:noFill/>
                    </a:lnT>
                    <a:lnB>
                      <a:noFill/>
                    </a:lnB>
                    <a:noFill/>
                  </a:tcPr>
                </a:tc>
              </a:tr>
              <a:tr h="431994">
                <a:tc>
                  <a:txBody>
                    <a:bodyPr/>
                    <a:lstStyle/>
                    <a:p>
                      <a:pPr algn="l" fontAlgn="ctr"/>
                      <a:r>
                        <a:rPr lang="cs-CZ" sz="1100" b="1" i="0" u="none" strike="noStrike" dirty="0">
                          <a:solidFill>
                            <a:srgbClr val="000000"/>
                          </a:solidFill>
                          <a:effectLst/>
                          <a:latin typeface="Helvetica"/>
                        </a:rPr>
                        <a:t>Muž</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7</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a:solidFill>
                            <a:srgbClr val="000000"/>
                          </a:solidFill>
                          <a:effectLst/>
                          <a:latin typeface="Helvetica"/>
                        </a:rPr>
                        <a:t>10</a:t>
                      </a:r>
                    </a:p>
                  </a:txBody>
                  <a:tcPr marL="0" marR="0" marT="0" marB="0" anchor="ctr">
                    <a:lnL>
                      <a:noFill/>
                    </a:lnL>
                    <a:lnR>
                      <a:noFill/>
                    </a:lnR>
                    <a:lnT>
                      <a:noFill/>
                    </a:lnT>
                    <a:lnB>
                      <a:noFill/>
                    </a:lnB>
                    <a:noFill/>
                  </a:tcPr>
                </a:tc>
              </a:tr>
              <a:tr h="431994">
                <a:tc>
                  <a:txBody>
                    <a:bodyPr/>
                    <a:lstStyle/>
                    <a:p>
                      <a:pPr algn="l" fontAlgn="ctr"/>
                      <a:r>
                        <a:rPr lang="cs-CZ" sz="1100" b="1" i="0" u="none" strike="noStrike" dirty="0">
                          <a:solidFill>
                            <a:srgbClr val="000000"/>
                          </a:solidFill>
                          <a:effectLst/>
                          <a:latin typeface="Helvetica"/>
                        </a:rPr>
                        <a:t>Žena</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10</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10</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431994">
                <a:tc>
                  <a:txBody>
                    <a:bodyPr/>
                    <a:lstStyle/>
                    <a:p>
                      <a:pPr algn="l" fontAlgn="ctr"/>
                      <a:r>
                        <a:rPr lang="cs-CZ" sz="1100" b="1" i="0" u="none" strike="noStrike" dirty="0" err="1" smtClean="0">
                          <a:solidFill>
                            <a:srgbClr val="000000"/>
                          </a:solidFill>
                          <a:effectLst/>
                          <a:latin typeface="Helvetica"/>
                        </a:rPr>
                        <a:t>Celkovo</a:t>
                      </a:r>
                      <a:r>
                        <a:rPr lang="cs-CZ" sz="1100" b="1" i="0" u="none" strike="noStrike" dirty="0" smtClean="0">
                          <a:solidFill>
                            <a:srgbClr val="000000"/>
                          </a:solidFill>
                          <a:effectLst/>
                          <a:latin typeface="Helvetica"/>
                        </a:rPr>
                        <a:t> ČR</a:t>
                      </a:r>
                      <a:endParaRPr lang="cs-CZ" sz="1100" b="1" i="0" u="none" strike="noStrike" dirty="0">
                        <a:solidFill>
                          <a:srgbClr val="000000"/>
                        </a:solidFill>
                        <a:effectLst/>
                        <a:latin typeface="Helvetica"/>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Helvetica"/>
                        </a:rPr>
                        <a:t>11</a:t>
                      </a: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10</a:t>
                      </a:r>
                    </a:p>
                  </a:txBody>
                  <a:tcPr marL="0" marR="0" marT="0" marB="0" anchor="ctr">
                    <a:lnL>
                      <a:noFill/>
                    </a:lnL>
                    <a:lnR>
                      <a:noFill/>
                    </a:lnR>
                    <a:lnT>
                      <a:noFill/>
                    </a:lnT>
                    <a:lnB>
                      <a:noFill/>
                    </a:lnB>
                    <a:noFill/>
                  </a:tcPr>
                </a:tc>
              </a:tr>
            </a:tbl>
          </a:graphicData>
        </a:graphic>
      </p:graphicFrame>
      <p:graphicFrame>
        <p:nvGraphicFramePr>
          <p:cNvPr id="14" name="Tabulka 13"/>
          <p:cNvGraphicFramePr>
            <a:graphicFrameLocks noGrp="1"/>
          </p:cNvGraphicFramePr>
          <p:nvPr>
            <p:extLst>
              <p:ext uri="{D42A27DB-BD31-4B8C-83A1-F6EECF244321}">
                <p14:modId xmlns:p14="http://schemas.microsoft.com/office/powerpoint/2010/main" val="1142744377"/>
              </p:ext>
            </p:extLst>
          </p:nvPr>
        </p:nvGraphicFramePr>
        <p:xfrm>
          <a:off x="5035301" y="2290692"/>
          <a:ext cx="2760308" cy="2488286"/>
        </p:xfrm>
        <a:graphic>
          <a:graphicData uri="http://schemas.openxmlformats.org/drawingml/2006/table">
            <a:tbl>
              <a:tblPr/>
              <a:tblGrid>
                <a:gridCol w="1084608"/>
                <a:gridCol w="837850"/>
                <a:gridCol w="837850"/>
              </a:tblGrid>
              <a:tr h="760310">
                <a:tc>
                  <a:txBody>
                    <a:bodyPr/>
                    <a:lstStyle/>
                    <a:p>
                      <a:pPr algn="l" fontAlgn="ctr"/>
                      <a:r>
                        <a:rPr lang="cs-CZ" sz="1100" b="0" i="0" u="none" strike="noStrike" dirty="0">
                          <a:solidFill>
                            <a:srgbClr val="000000"/>
                          </a:solidFill>
                          <a:effectLst/>
                          <a:latin typeface="Helvetica"/>
                        </a:rPr>
                        <a:t> </a:t>
                      </a: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Priemer</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Najčastejšia</a:t>
                      </a:r>
                      <a:r>
                        <a:rPr lang="cs-CZ" sz="1100" b="0" i="0" u="none" strike="noStrike" dirty="0" smtClean="0">
                          <a:solidFill>
                            <a:srgbClr val="000000"/>
                          </a:solidFill>
                          <a:effectLst/>
                          <a:latin typeface="Helvetica"/>
                        </a:rPr>
                        <a:t> </a:t>
                      </a:r>
                      <a:r>
                        <a:rPr lang="cs-CZ" sz="1100" b="0" i="0" u="none" strike="noStrike" dirty="0" err="1" smtClean="0">
                          <a:solidFill>
                            <a:srgbClr val="000000"/>
                          </a:solidFill>
                          <a:effectLst/>
                          <a:latin typeface="Helvetica"/>
                        </a:rPr>
                        <a:t>odpoveď</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r>
              <a:tr h="431994">
                <a:tc>
                  <a:txBody>
                    <a:bodyPr/>
                    <a:lstStyle/>
                    <a:p>
                      <a:pPr algn="l" fontAlgn="ctr"/>
                      <a:r>
                        <a:rPr lang="cs-CZ" sz="1100" b="1" i="0" u="none" strike="noStrike" dirty="0" err="1" smtClean="0">
                          <a:solidFill>
                            <a:srgbClr val="000000"/>
                          </a:solidFill>
                          <a:effectLst/>
                          <a:latin typeface="Helvetica"/>
                        </a:rPr>
                        <a:t>Celkovo</a:t>
                      </a:r>
                      <a:r>
                        <a:rPr lang="cs-CZ" sz="1100" b="1" i="0" u="none" strike="noStrike" baseline="0" dirty="0" smtClean="0">
                          <a:solidFill>
                            <a:srgbClr val="000000"/>
                          </a:solidFill>
                          <a:effectLst/>
                          <a:latin typeface="Helvetica"/>
                        </a:rPr>
                        <a:t> SR</a:t>
                      </a:r>
                      <a:endParaRPr lang="cs-CZ" sz="1100" b="1" i="0" u="none" strike="noStrike" dirty="0">
                        <a:solidFill>
                          <a:srgbClr val="000000"/>
                        </a:solidFill>
                        <a:effectLst/>
                        <a:latin typeface="Helvetica"/>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3</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0</a:t>
                      </a:r>
                    </a:p>
                  </a:txBody>
                  <a:tcPr marL="0" marR="0" marT="0" marB="0" anchor="ctr">
                    <a:lnL>
                      <a:noFill/>
                    </a:lnL>
                    <a:lnR>
                      <a:noFill/>
                    </a:lnR>
                    <a:lnT>
                      <a:noFill/>
                    </a:lnT>
                    <a:lnB>
                      <a:noFill/>
                    </a:lnB>
                    <a:noFill/>
                  </a:tcPr>
                </a:tc>
              </a:tr>
              <a:tr h="431994">
                <a:tc>
                  <a:txBody>
                    <a:bodyPr/>
                    <a:lstStyle/>
                    <a:p>
                      <a:pPr algn="l" fontAlgn="ctr"/>
                      <a:r>
                        <a:rPr lang="cs-CZ" sz="1100" b="1" i="0" u="none" strike="noStrike" dirty="0">
                          <a:solidFill>
                            <a:srgbClr val="000000"/>
                          </a:solidFill>
                          <a:effectLst/>
                          <a:latin typeface="Helvetica"/>
                        </a:rPr>
                        <a:t>Muž</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3</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0</a:t>
                      </a:r>
                    </a:p>
                  </a:txBody>
                  <a:tcPr marL="0" marR="0" marT="0" marB="0" anchor="ctr">
                    <a:lnL>
                      <a:noFill/>
                    </a:lnL>
                    <a:lnR>
                      <a:noFill/>
                    </a:lnR>
                    <a:lnT>
                      <a:noFill/>
                    </a:lnT>
                    <a:lnB>
                      <a:noFill/>
                    </a:lnB>
                    <a:noFill/>
                  </a:tcPr>
                </a:tc>
              </a:tr>
              <a:tr h="431994">
                <a:tc>
                  <a:txBody>
                    <a:bodyPr/>
                    <a:lstStyle/>
                    <a:p>
                      <a:pPr algn="l" fontAlgn="ctr"/>
                      <a:r>
                        <a:rPr lang="cs-CZ" sz="1100" b="1" i="0" u="none" strike="noStrike" dirty="0">
                          <a:solidFill>
                            <a:srgbClr val="000000"/>
                          </a:solidFill>
                          <a:effectLst/>
                          <a:latin typeface="Helvetica"/>
                        </a:rPr>
                        <a:t>Žena</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4</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0</a:t>
                      </a:r>
                    </a:p>
                  </a:txBody>
                  <a:tcPr marL="0" marR="0" marT="0" marB="0" anchor="ctr">
                    <a:lnL>
                      <a:noFill/>
                    </a:lnL>
                    <a:lnR>
                      <a:noFill/>
                    </a:lnR>
                    <a:lnT>
                      <a:noFill/>
                    </a:lnT>
                    <a:lnB>
                      <a:noFill/>
                    </a:lnB>
                    <a:noFill/>
                  </a:tcPr>
                </a:tc>
              </a:tr>
              <a:tr h="431994">
                <a:tc>
                  <a:txBody>
                    <a:bodyPr/>
                    <a:lstStyle/>
                    <a:p>
                      <a:pPr algn="l" fontAlgn="ctr"/>
                      <a:r>
                        <a:rPr lang="cs-CZ" sz="1100" b="1" i="0" u="none" strike="noStrike" dirty="0" err="1" smtClean="0">
                          <a:solidFill>
                            <a:srgbClr val="000000"/>
                          </a:solidFill>
                          <a:effectLst/>
                          <a:latin typeface="Helvetica"/>
                        </a:rPr>
                        <a:t>Celkovo</a:t>
                      </a:r>
                      <a:r>
                        <a:rPr lang="cs-CZ" sz="1100" b="1" i="0" u="none" strike="noStrike" dirty="0" smtClean="0">
                          <a:solidFill>
                            <a:srgbClr val="000000"/>
                          </a:solidFill>
                          <a:effectLst/>
                          <a:latin typeface="Helvetica"/>
                        </a:rPr>
                        <a:t> ČR</a:t>
                      </a:r>
                      <a:endParaRPr lang="cs-CZ" sz="1100" b="1" i="0" u="none" strike="noStrike" dirty="0">
                        <a:solidFill>
                          <a:srgbClr val="000000"/>
                        </a:solidFill>
                        <a:effectLst/>
                        <a:latin typeface="Helvetica"/>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Helvetica"/>
                        </a:rPr>
                        <a:t>5</a:t>
                      </a: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0</a:t>
                      </a:r>
                    </a:p>
                  </a:txBody>
                  <a:tcPr marL="0" marR="0" marT="0" marB="0" anchor="ctr">
                    <a:lnL>
                      <a:noFill/>
                    </a:lnL>
                    <a:lnR>
                      <a:noFill/>
                    </a:lnR>
                    <a:lnT>
                      <a:noFill/>
                    </a:lnT>
                    <a:lnB>
                      <a:noFill/>
                    </a:lnB>
                    <a:noFill/>
                  </a:tcPr>
                </a:tc>
              </a:tr>
            </a:tbl>
          </a:graphicData>
        </a:graphic>
      </p:graphicFrame>
      <p:graphicFrame>
        <p:nvGraphicFramePr>
          <p:cNvPr id="15" name="Tabulka 14"/>
          <p:cNvGraphicFramePr>
            <a:graphicFrameLocks noGrp="1"/>
          </p:cNvGraphicFramePr>
          <p:nvPr>
            <p:extLst>
              <p:ext uri="{D42A27DB-BD31-4B8C-83A1-F6EECF244321}">
                <p14:modId xmlns:p14="http://schemas.microsoft.com/office/powerpoint/2010/main" val="2513591060"/>
              </p:ext>
            </p:extLst>
          </p:nvPr>
        </p:nvGraphicFramePr>
        <p:xfrm>
          <a:off x="8325048" y="2945314"/>
          <a:ext cx="558800" cy="1728200"/>
        </p:xfrm>
        <a:graphic>
          <a:graphicData uri="http://schemas.openxmlformats.org/drawingml/2006/table">
            <a:tbl>
              <a:tblPr/>
              <a:tblGrid>
                <a:gridCol w="558800"/>
              </a:tblGrid>
              <a:tr h="432050">
                <a:tc>
                  <a:txBody>
                    <a:bodyPr/>
                    <a:lstStyle/>
                    <a:p>
                      <a:pPr algn="l"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432050">
                <a:tc>
                  <a:txBody>
                    <a:bodyPr/>
                    <a:lstStyle/>
                    <a:p>
                      <a:pPr algn="l"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432050">
                <a:tc>
                  <a:txBody>
                    <a:bodyPr/>
                    <a:lstStyle/>
                    <a:p>
                      <a:pPr algn="l"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432050">
                <a:tc>
                  <a:txBody>
                    <a:bodyPr/>
                    <a:lstStyle/>
                    <a:p>
                      <a:pPr algn="l"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
        <p:nvSpPr>
          <p:cNvPr id="11" name="TextBox 8"/>
          <p:cNvSpPr txBox="1"/>
          <p:nvPr/>
        </p:nvSpPr>
        <p:spPr>
          <a:xfrm>
            <a:off x="1022651" y="1919753"/>
            <a:ext cx="2728745" cy="307777"/>
          </a:xfrm>
          <a:prstGeom prst="rect">
            <a:avLst/>
          </a:prstGeom>
          <a:noFill/>
        </p:spPr>
        <p:txBody>
          <a:bodyPr wrap="square" rtlCol="0">
            <a:spAutoFit/>
          </a:bodyPr>
          <a:lstStyle/>
          <a:p>
            <a:r>
              <a:rPr lang="cs-CZ" sz="1400" dirty="0" smtClean="0">
                <a:solidFill>
                  <a:schemeClr val="tx1">
                    <a:lumMod val="75000"/>
                    <a:lumOff val="25000"/>
                  </a:schemeClr>
                </a:solidFill>
                <a:latin typeface="Arial Narrow" panose="020B0606020202030204" pitchFamily="34" charset="0"/>
                <a:cs typeface="Helvetica"/>
              </a:rPr>
              <a:t>Počet </a:t>
            </a:r>
            <a:r>
              <a:rPr lang="cs-CZ" sz="1400" dirty="0" err="1">
                <a:solidFill>
                  <a:schemeClr val="tx1">
                    <a:lumMod val="75000"/>
                    <a:lumOff val="25000"/>
                  </a:schemeClr>
                </a:solidFill>
                <a:latin typeface="Arial Narrow" panose="020B0606020202030204" pitchFamily="34" charset="0"/>
                <a:cs typeface="Helvetica"/>
              </a:rPr>
              <a:t>nakúpených</a:t>
            </a:r>
            <a:r>
              <a:rPr lang="cs-CZ" sz="1400" dirty="0">
                <a:solidFill>
                  <a:schemeClr val="tx1">
                    <a:lumMod val="75000"/>
                    <a:lumOff val="25000"/>
                  </a:schemeClr>
                </a:solidFill>
                <a:latin typeface="Arial Narrow" panose="020B0606020202030204" pitchFamily="34" charset="0"/>
                <a:cs typeface="Helvetica"/>
              </a:rPr>
              <a:t> </a:t>
            </a:r>
            <a:r>
              <a:rPr lang="cs-CZ" sz="1400" dirty="0" err="1">
                <a:solidFill>
                  <a:schemeClr val="tx1">
                    <a:lumMod val="75000"/>
                    <a:lumOff val="25000"/>
                  </a:schemeClr>
                </a:solidFill>
                <a:latin typeface="Arial Narrow" panose="020B0606020202030204" pitchFamily="34" charset="0"/>
                <a:cs typeface="Helvetica"/>
              </a:rPr>
              <a:t>darčekov</a:t>
            </a:r>
            <a:r>
              <a:rPr lang="cs-CZ" sz="1400" dirty="0">
                <a:solidFill>
                  <a:schemeClr val="tx1">
                    <a:lumMod val="75000"/>
                    <a:lumOff val="25000"/>
                  </a:schemeClr>
                </a:solidFill>
                <a:latin typeface="Arial Narrow" panose="020B0606020202030204" pitchFamily="34" charset="0"/>
                <a:cs typeface="Helvetica"/>
              </a:rPr>
              <a:t> </a:t>
            </a:r>
            <a:r>
              <a:rPr lang="cs-CZ" sz="1400" dirty="0" err="1" smtClean="0">
                <a:solidFill>
                  <a:schemeClr val="tx1">
                    <a:lumMod val="75000"/>
                    <a:lumOff val="25000"/>
                  </a:schemeClr>
                </a:solidFill>
                <a:latin typeface="Arial Narrow" panose="020B0606020202030204" pitchFamily="34" charset="0"/>
                <a:cs typeface="Helvetica"/>
              </a:rPr>
              <a:t>celkovo</a:t>
            </a:r>
            <a:endParaRPr lang="cs-CZ" sz="1400" dirty="0" smtClean="0">
              <a:solidFill>
                <a:schemeClr val="tx1">
                  <a:lumMod val="75000"/>
                  <a:lumOff val="25000"/>
                </a:schemeClr>
              </a:solidFill>
              <a:latin typeface="Arial Narrow" panose="020B0606020202030204" pitchFamily="34" charset="0"/>
              <a:cs typeface="Helvetica"/>
            </a:endParaRPr>
          </a:p>
        </p:txBody>
      </p:sp>
      <p:sp>
        <p:nvSpPr>
          <p:cNvPr id="12" name="TextBox 8"/>
          <p:cNvSpPr txBox="1"/>
          <p:nvPr/>
        </p:nvSpPr>
        <p:spPr>
          <a:xfrm>
            <a:off x="4943746" y="1919753"/>
            <a:ext cx="3065516" cy="307777"/>
          </a:xfrm>
          <a:prstGeom prst="rect">
            <a:avLst/>
          </a:prstGeom>
          <a:noFill/>
        </p:spPr>
        <p:txBody>
          <a:bodyPr wrap="square" rtlCol="0">
            <a:spAutoFit/>
          </a:bodyPr>
          <a:lstStyle/>
          <a:p>
            <a:r>
              <a:rPr lang="cs-CZ" sz="1400" dirty="0">
                <a:solidFill>
                  <a:schemeClr val="tx1">
                    <a:lumMod val="75000"/>
                    <a:lumOff val="25000"/>
                  </a:schemeClr>
                </a:solidFill>
                <a:latin typeface="Arial Narrow" panose="020B0606020202030204" pitchFamily="34" charset="0"/>
                <a:cs typeface="Helvetica"/>
              </a:rPr>
              <a:t>Počet </a:t>
            </a:r>
            <a:r>
              <a:rPr lang="cs-CZ" sz="1400" dirty="0" err="1">
                <a:solidFill>
                  <a:schemeClr val="tx1">
                    <a:lumMod val="75000"/>
                    <a:lumOff val="25000"/>
                  </a:schemeClr>
                </a:solidFill>
                <a:latin typeface="Arial Narrow" panose="020B0606020202030204" pitchFamily="34" charset="0"/>
                <a:cs typeface="Helvetica"/>
              </a:rPr>
              <a:t>nakúpených</a:t>
            </a:r>
            <a:r>
              <a:rPr lang="cs-CZ" sz="1400" dirty="0">
                <a:solidFill>
                  <a:schemeClr val="tx1">
                    <a:lumMod val="75000"/>
                    <a:lumOff val="25000"/>
                  </a:schemeClr>
                </a:solidFill>
                <a:latin typeface="Arial Narrow" panose="020B0606020202030204" pitchFamily="34" charset="0"/>
                <a:cs typeface="Helvetica"/>
              </a:rPr>
              <a:t> </a:t>
            </a:r>
            <a:r>
              <a:rPr lang="cs-CZ" sz="1400" dirty="0" err="1">
                <a:solidFill>
                  <a:schemeClr val="tx1">
                    <a:lumMod val="75000"/>
                    <a:lumOff val="25000"/>
                  </a:schemeClr>
                </a:solidFill>
                <a:latin typeface="Arial Narrow" panose="020B0606020202030204" pitchFamily="34" charset="0"/>
                <a:cs typeface="Helvetica"/>
              </a:rPr>
              <a:t>darčekov</a:t>
            </a:r>
            <a:r>
              <a:rPr lang="cs-CZ" sz="1400" dirty="0">
                <a:solidFill>
                  <a:schemeClr val="tx1">
                    <a:lumMod val="75000"/>
                    <a:lumOff val="25000"/>
                  </a:schemeClr>
                </a:solidFill>
                <a:latin typeface="Arial Narrow" panose="020B0606020202030204" pitchFamily="34" charset="0"/>
                <a:cs typeface="Helvetica"/>
              </a:rPr>
              <a:t> na internete</a:t>
            </a:r>
            <a:endParaRPr lang="cs-CZ" sz="1400" dirty="0" smtClean="0">
              <a:solidFill>
                <a:schemeClr val="tx1">
                  <a:lumMod val="75000"/>
                  <a:lumOff val="25000"/>
                </a:schemeClr>
              </a:solidFill>
              <a:latin typeface="Arial Narrow" panose="020B0606020202030204" pitchFamily="34" charset="0"/>
              <a:cs typeface="Helvetica"/>
            </a:endParaRPr>
          </a:p>
        </p:txBody>
      </p:sp>
    </p:spTree>
    <p:extLst>
      <p:ext uri="{BB962C8B-B14F-4D97-AF65-F5344CB8AC3E}">
        <p14:creationId xmlns:p14="http://schemas.microsoft.com/office/powerpoint/2010/main" val="2591327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8"/>
          <p:cNvSpPr txBox="1"/>
          <p:nvPr/>
        </p:nvSpPr>
        <p:spPr>
          <a:xfrm>
            <a:off x="4769837" y="5022672"/>
            <a:ext cx="3469288" cy="461665"/>
          </a:xfrm>
          <a:prstGeom prst="rect">
            <a:avLst/>
          </a:prstGeom>
          <a:noFill/>
        </p:spPr>
        <p:txBody>
          <a:bodyPr wrap="square" rtlCol="0">
            <a:spAutoFit/>
          </a:bodyPr>
          <a:lstStyle/>
          <a:p>
            <a:pPr algn="ctr"/>
            <a:r>
              <a:rPr lang="it-IT" sz="1200" dirty="0">
                <a:solidFill>
                  <a:schemeClr val="tx1">
                    <a:lumMod val="75000"/>
                    <a:lumOff val="25000"/>
                  </a:schemeClr>
                </a:solidFill>
                <a:latin typeface="Arial Narrow" panose="020B0606020202030204" pitchFamily="34" charset="0"/>
                <a:cs typeface="Helvetica"/>
              </a:rPr>
              <a:t>Koľko hodín z toho strávite výberom a nákupom darčekov v obchodoch, teda mimo nákupov </a:t>
            </a:r>
            <a:r>
              <a:rPr lang="it-IT" sz="1200" dirty="0" smtClean="0">
                <a:solidFill>
                  <a:schemeClr val="tx1">
                    <a:lumMod val="75000"/>
                    <a:lumOff val="25000"/>
                  </a:schemeClr>
                </a:solidFill>
                <a:latin typeface="Arial Narrow" panose="020B0606020202030204" pitchFamily="34" charset="0"/>
                <a:cs typeface="Helvetica"/>
              </a:rPr>
              <a:t>on</a:t>
            </a:r>
            <a:r>
              <a:rPr lang="sk-SK" sz="1200" dirty="0" smtClean="0">
                <a:solidFill>
                  <a:schemeClr val="tx1">
                    <a:lumMod val="75000"/>
                    <a:lumOff val="25000"/>
                  </a:schemeClr>
                </a:solidFill>
                <a:latin typeface="Arial Narrow" panose="020B0606020202030204" pitchFamily="34" charset="0"/>
                <a:cs typeface="Helvetica"/>
              </a:rPr>
              <a:t>-</a:t>
            </a:r>
            <a:r>
              <a:rPr lang="it-IT" sz="1200" dirty="0" smtClean="0">
                <a:solidFill>
                  <a:schemeClr val="tx1">
                    <a:lumMod val="75000"/>
                    <a:lumOff val="25000"/>
                  </a:schemeClr>
                </a:solidFill>
                <a:latin typeface="Arial Narrow" panose="020B0606020202030204" pitchFamily="34" charset="0"/>
                <a:cs typeface="Helvetica"/>
              </a:rPr>
              <a:t>line</a:t>
            </a:r>
            <a:r>
              <a:rPr lang="it-IT" sz="1200" dirty="0">
                <a:solidFill>
                  <a:schemeClr val="tx1">
                    <a:lumMod val="75000"/>
                    <a:lumOff val="25000"/>
                  </a:schemeClr>
                </a:solidFill>
                <a:latin typeface="Arial Narrow" panose="020B0606020202030204" pitchFamily="34" charset="0"/>
                <a:cs typeface="Helvetica"/>
              </a:rPr>
              <a:t>? </a:t>
            </a:r>
            <a:r>
              <a:rPr lang="sk-SK" sz="1200" dirty="0" smtClean="0">
                <a:solidFill>
                  <a:schemeClr val="tx1">
                    <a:lumMod val="75000"/>
                    <a:lumOff val="25000"/>
                  </a:schemeClr>
                </a:solidFill>
                <a:latin typeface="Arial Narrow" panose="020B0606020202030204" pitchFamily="34" charset="0"/>
                <a:cs typeface="Helvetica"/>
              </a:rPr>
              <a:t>H</a:t>
            </a:r>
            <a:r>
              <a:rPr lang="it-IT" sz="1200" dirty="0" smtClean="0">
                <a:solidFill>
                  <a:schemeClr val="tx1">
                    <a:lumMod val="75000"/>
                    <a:lumOff val="25000"/>
                  </a:schemeClr>
                </a:solidFill>
                <a:latin typeface="Arial Narrow" panose="020B0606020202030204" pitchFamily="34" charset="0"/>
                <a:cs typeface="Helvetica"/>
              </a:rPr>
              <a:t>odín</a:t>
            </a:r>
            <a:r>
              <a:rPr lang="it-IT"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6" name="TextBox 8"/>
          <p:cNvSpPr txBox="1"/>
          <p:nvPr/>
        </p:nvSpPr>
        <p:spPr>
          <a:xfrm>
            <a:off x="323528" y="5022672"/>
            <a:ext cx="4233485" cy="461665"/>
          </a:xfrm>
          <a:prstGeom prst="rect">
            <a:avLst/>
          </a:prstGeom>
          <a:noFill/>
        </p:spPr>
        <p:txBody>
          <a:bodyPr wrap="square" rtlCol="0">
            <a:spAutoFit/>
          </a:bodyPr>
          <a:lstStyle/>
          <a:p>
            <a:pPr algn="ctr"/>
            <a:r>
              <a:rPr lang="it-IT" sz="1200" dirty="0" smtClean="0">
                <a:solidFill>
                  <a:schemeClr val="tx1">
                    <a:lumMod val="75000"/>
                    <a:lumOff val="25000"/>
                  </a:schemeClr>
                </a:solidFill>
                <a:latin typeface="Arial Narrow" panose="020B0606020202030204" pitchFamily="34" charset="0"/>
                <a:cs typeface="Helvetica"/>
              </a:rPr>
              <a:t>Skúste</a:t>
            </a:r>
            <a:r>
              <a:rPr lang="sk-SK" sz="1200" dirty="0" smtClean="0">
                <a:solidFill>
                  <a:schemeClr val="tx1">
                    <a:lumMod val="75000"/>
                    <a:lumOff val="25000"/>
                  </a:schemeClr>
                </a:solidFill>
                <a:latin typeface="Arial Narrow" panose="020B0606020202030204" pitchFamily="34" charset="0"/>
                <a:cs typeface="Helvetica"/>
              </a:rPr>
              <a:t>, </a:t>
            </a:r>
            <a:r>
              <a:rPr lang="it-IT" sz="1200" dirty="0" smtClean="0">
                <a:solidFill>
                  <a:schemeClr val="tx1">
                    <a:lumMod val="75000"/>
                    <a:lumOff val="25000"/>
                  </a:schemeClr>
                </a:solidFill>
                <a:latin typeface="Arial Narrow" panose="020B0606020202030204" pitchFamily="34" charset="0"/>
                <a:cs typeface="Helvetica"/>
              </a:rPr>
              <a:t>prosím</a:t>
            </a:r>
            <a:r>
              <a:rPr lang="sk-SK" sz="1200" dirty="0" smtClean="0">
                <a:solidFill>
                  <a:schemeClr val="tx1">
                    <a:lumMod val="75000"/>
                    <a:lumOff val="25000"/>
                  </a:schemeClr>
                </a:solidFill>
                <a:latin typeface="Arial Narrow" panose="020B0606020202030204" pitchFamily="34" charset="0"/>
                <a:cs typeface="Helvetica"/>
              </a:rPr>
              <a:t>,</a:t>
            </a:r>
            <a:r>
              <a:rPr lang="it-IT" sz="1200" dirty="0" smtClean="0">
                <a:solidFill>
                  <a:schemeClr val="tx1">
                    <a:lumMod val="75000"/>
                    <a:lumOff val="25000"/>
                  </a:schemeClr>
                </a:solidFill>
                <a:latin typeface="Arial Narrow" panose="020B0606020202030204" pitchFamily="34" charset="0"/>
                <a:cs typeface="Helvetica"/>
              </a:rPr>
              <a:t> </a:t>
            </a:r>
            <a:r>
              <a:rPr lang="it-IT" sz="1200" dirty="0">
                <a:solidFill>
                  <a:schemeClr val="tx1">
                    <a:lumMod val="75000"/>
                    <a:lumOff val="25000"/>
                  </a:schemeClr>
                </a:solidFill>
                <a:latin typeface="Arial Narrow" panose="020B0606020202030204" pitchFamily="34" charset="0"/>
                <a:cs typeface="Helvetica"/>
              </a:rPr>
              <a:t>odhadnúť, koľko hodín strávite výberom a nákupom vianočných darčekov? Hodín:</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584775"/>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A ROVNAKÝ PODIEL Z ČASU VENOVANÉHO NÁKUPU DARČEKOV ZABERÁ RESPONDENTOM AJ NÁKUP ON-LINE</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395177" y="748282"/>
            <a:ext cx="8739198" cy="398597"/>
          </a:xfrm>
        </p:spPr>
        <p:txBody>
          <a:bodyPr>
            <a:noAutofit/>
          </a:bodyPr>
          <a:lstStyle/>
          <a:p>
            <a:r>
              <a:rPr lang="sk-SK" sz="1400" dirty="0" smtClean="0">
                <a:solidFill>
                  <a:schemeClr val="tx1">
                    <a:lumMod val="75000"/>
                    <a:lumOff val="25000"/>
                  </a:schemeClr>
                </a:solidFill>
                <a:latin typeface="Arial Narrow" panose="020B0606020202030204" pitchFamily="34" charset="0"/>
              </a:rPr>
              <a:t>Priemerne strávia ľudia nakupovaním darčekov okolo 14 hodín (viac než 2/3 z toho strávia fyzicky v obchodoch), najčastejšie potom okolo 10. Ženy venujú nakupovaniu vianočných darčekov priemerne o dvakrát toľko času než muži, čo môže súvisieť aj s tým, že kupujú viac darčekov.</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11" name="Tabulka 10"/>
          <p:cNvGraphicFramePr>
            <a:graphicFrameLocks noGrp="1"/>
          </p:cNvGraphicFramePr>
          <p:nvPr>
            <p:extLst>
              <p:ext uri="{D42A27DB-BD31-4B8C-83A1-F6EECF244321}">
                <p14:modId xmlns:p14="http://schemas.microsoft.com/office/powerpoint/2010/main" val="3807607309"/>
              </p:ext>
            </p:extLst>
          </p:nvPr>
        </p:nvGraphicFramePr>
        <p:xfrm>
          <a:off x="1148521" y="2293035"/>
          <a:ext cx="2760308" cy="2543369"/>
        </p:xfrm>
        <a:graphic>
          <a:graphicData uri="http://schemas.openxmlformats.org/drawingml/2006/table">
            <a:tbl>
              <a:tblPr/>
              <a:tblGrid>
                <a:gridCol w="1084608"/>
                <a:gridCol w="837850"/>
                <a:gridCol w="837850"/>
              </a:tblGrid>
              <a:tr h="777141">
                <a:tc>
                  <a:txBody>
                    <a:bodyPr/>
                    <a:lstStyle/>
                    <a:p>
                      <a:pPr algn="l" fontAlgn="ctr"/>
                      <a:r>
                        <a:rPr lang="cs-CZ" sz="1100" b="0" i="0" u="none" strike="noStrike" dirty="0">
                          <a:solidFill>
                            <a:srgbClr val="000000"/>
                          </a:solidFill>
                          <a:effectLst/>
                          <a:latin typeface="Helvetica"/>
                        </a:rPr>
                        <a:t> </a:t>
                      </a: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Priemer</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Najčastejšia</a:t>
                      </a:r>
                      <a:r>
                        <a:rPr lang="cs-CZ" sz="1100" b="0" i="0" u="none" strike="noStrike" dirty="0" smtClean="0">
                          <a:solidFill>
                            <a:srgbClr val="000000"/>
                          </a:solidFill>
                          <a:effectLst/>
                          <a:latin typeface="Helvetica"/>
                        </a:rPr>
                        <a:t> </a:t>
                      </a:r>
                      <a:r>
                        <a:rPr lang="cs-CZ" sz="1100" b="0" i="0" u="none" strike="noStrike" dirty="0" err="1" smtClean="0">
                          <a:solidFill>
                            <a:srgbClr val="000000"/>
                          </a:solidFill>
                          <a:effectLst/>
                          <a:latin typeface="Helvetica"/>
                        </a:rPr>
                        <a:t>odpoveď</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r>
              <a:tr h="441557">
                <a:tc>
                  <a:txBody>
                    <a:bodyPr/>
                    <a:lstStyle/>
                    <a:p>
                      <a:pPr algn="l" fontAlgn="ctr"/>
                      <a:r>
                        <a:rPr lang="cs-CZ" sz="1100" b="1" i="0" u="none" strike="noStrike" dirty="0" err="1" smtClean="0">
                          <a:solidFill>
                            <a:srgbClr val="000000"/>
                          </a:solidFill>
                          <a:effectLst/>
                          <a:latin typeface="Helvetica"/>
                        </a:rPr>
                        <a:t>Celkovo</a:t>
                      </a:r>
                      <a:r>
                        <a:rPr lang="cs-CZ" sz="1100" b="1" i="0" u="none" strike="noStrike" baseline="0" dirty="0" smtClean="0">
                          <a:solidFill>
                            <a:srgbClr val="000000"/>
                          </a:solidFill>
                          <a:effectLst/>
                          <a:latin typeface="Helvetica"/>
                        </a:rPr>
                        <a:t> SR</a:t>
                      </a:r>
                      <a:endParaRPr lang="cs-CZ" sz="1100" b="1" i="0" u="none" strike="noStrike" dirty="0">
                        <a:solidFill>
                          <a:srgbClr val="000000"/>
                        </a:solidFill>
                        <a:effectLst/>
                        <a:latin typeface="Helvetica"/>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14</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10</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441557">
                <a:tc>
                  <a:txBody>
                    <a:bodyPr/>
                    <a:lstStyle/>
                    <a:p>
                      <a:pPr algn="l" fontAlgn="ctr"/>
                      <a:r>
                        <a:rPr lang="cs-CZ" sz="1100" b="1" i="0" u="none" strike="noStrike" dirty="0">
                          <a:solidFill>
                            <a:srgbClr val="000000"/>
                          </a:solidFill>
                          <a:effectLst/>
                          <a:latin typeface="Helvetica"/>
                        </a:rPr>
                        <a:t>Muž</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9</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1</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441557">
                <a:tc>
                  <a:txBody>
                    <a:bodyPr/>
                    <a:lstStyle/>
                    <a:p>
                      <a:pPr algn="l" fontAlgn="ctr"/>
                      <a:r>
                        <a:rPr lang="cs-CZ" sz="1100" b="1" i="0" u="none" strike="noStrike" dirty="0">
                          <a:solidFill>
                            <a:srgbClr val="000000"/>
                          </a:solidFill>
                          <a:effectLst/>
                          <a:latin typeface="Helvetica"/>
                        </a:rPr>
                        <a:t>Žena</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Helvetica"/>
                        </a:rPr>
                        <a:t>18</a:t>
                      </a: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10</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441557">
                <a:tc>
                  <a:txBody>
                    <a:bodyPr/>
                    <a:lstStyle/>
                    <a:p>
                      <a:pPr algn="l" fontAlgn="ctr"/>
                      <a:r>
                        <a:rPr lang="cs-CZ" sz="1100" b="1" i="0" u="none" strike="noStrike" dirty="0" err="1" smtClean="0">
                          <a:solidFill>
                            <a:srgbClr val="000000"/>
                          </a:solidFill>
                          <a:effectLst/>
                          <a:latin typeface="Helvetica"/>
                        </a:rPr>
                        <a:t>Celkovo</a:t>
                      </a:r>
                      <a:r>
                        <a:rPr lang="cs-CZ" sz="1100" b="1" i="0" u="none" strike="noStrike" dirty="0" smtClean="0">
                          <a:solidFill>
                            <a:srgbClr val="000000"/>
                          </a:solidFill>
                          <a:effectLst/>
                          <a:latin typeface="Helvetica"/>
                        </a:rPr>
                        <a:t> ČR</a:t>
                      </a:r>
                      <a:endParaRPr lang="cs-CZ" sz="1100" b="1" i="0" u="none" strike="noStrike" dirty="0">
                        <a:solidFill>
                          <a:srgbClr val="000000"/>
                        </a:solidFill>
                        <a:effectLst/>
                        <a:latin typeface="Helvetica"/>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Helvetica"/>
                        </a:rPr>
                        <a:t>15</a:t>
                      </a: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5</a:t>
                      </a:r>
                    </a:p>
                  </a:txBody>
                  <a:tcPr marL="0" marR="0" marT="0" marB="0" anchor="ctr">
                    <a:lnL>
                      <a:noFill/>
                    </a:lnL>
                    <a:lnR>
                      <a:noFill/>
                    </a:lnR>
                    <a:lnT>
                      <a:noFill/>
                    </a:lnT>
                    <a:lnB>
                      <a:noFill/>
                    </a:lnB>
                    <a:noFill/>
                  </a:tcPr>
                </a:tc>
              </a:tr>
            </a:tbl>
          </a:graphicData>
        </a:graphic>
      </p:graphicFrame>
      <p:graphicFrame>
        <p:nvGraphicFramePr>
          <p:cNvPr id="12" name="Tabulka 11"/>
          <p:cNvGraphicFramePr>
            <a:graphicFrameLocks noGrp="1"/>
          </p:cNvGraphicFramePr>
          <p:nvPr>
            <p:extLst>
              <p:ext uri="{D42A27DB-BD31-4B8C-83A1-F6EECF244321}">
                <p14:modId xmlns:p14="http://schemas.microsoft.com/office/powerpoint/2010/main" val="2833470502"/>
              </p:ext>
            </p:extLst>
          </p:nvPr>
        </p:nvGraphicFramePr>
        <p:xfrm>
          <a:off x="4876358" y="2290691"/>
          <a:ext cx="2760308" cy="2543369"/>
        </p:xfrm>
        <a:graphic>
          <a:graphicData uri="http://schemas.openxmlformats.org/drawingml/2006/table">
            <a:tbl>
              <a:tblPr/>
              <a:tblGrid>
                <a:gridCol w="1084608"/>
                <a:gridCol w="837850"/>
                <a:gridCol w="837850"/>
              </a:tblGrid>
              <a:tr h="777141">
                <a:tc>
                  <a:txBody>
                    <a:bodyPr/>
                    <a:lstStyle/>
                    <a:p>
                      <a:pPr algn="l" fontAlgn="ctr"/>
                      <a:r>
                        <a:rPr lang="cs-CZ" sz="1100" b="0" i="0" u="none" strike="noStrike" dirty="0">
                          <a:solidFill>
                            <a:srgbClr val="000000"/>
                          </a:solidFill>
                          <a:effectLst/>
                          <a:latin typeface="Helvetica"/>
                        </a:rPr>
                        <a:t> </a:t>
                      </a: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Priemer</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Najčastejšia</a:t>
                      </a:r>
                      <a:r>
                        <a:rPr lang="cs-CZ" sz="1100" b="0" i="0" u="none" strike="noStrike" dirty="0" smtClean="0">
                          <a:solidFill>
                            <a:srgbClr val="000000"/>
                          </a:solidFill>
                          <a:effectLst/>
                          <a:latin typeface="Helvetica"/>
                        </a:rPr>
                        <a:t> </a:t>
                      </a:r>
                      <a:r>
                        <a:rPr lang="cs-CZ" sz="1100" b="0" i="0" u="none" strike="noStrike" dirty="0" err="1" smtClean="0">
                          <a:solidFill>
                            <a:srgbClr val="000000"/>
                          </a:solidFill>
                          <a:effectLst/>
                          <a:latin typeface="Helvetica"/>
                        </a:rPr>
                        <a:t>odpoveď</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r>
              <a:tr h="441557">
                <a:tc>
                  <a:txBody>
                    <a:bodyPr/>
                    <a:lstStyle/>
                    <a:p>
                      <a:pPr algn="l" fontAlgn="ctr"/>
                      <a:r>
                        <a:rPr lang="cs-CZ" sz="1100" b="1" i="0" u="none" strike="noStrike" dirty="0" err="1" smtClean="0">
                          <a:solidFill>
                            <a:srgbClr val="000000"/>
                          </a:solidFill>
                          <a:effectLst/>
                          <a:latin typeface="Helvetica"/>
                        </a:rPr>
                        <a:t>Celkovo</a:t>
                      </a:r>
                      <a:r>
                        <a:rPr lang="cs-CZ" sz="1100" b="1" i="0" u="none" strike="noStrike" baseline="0" dirty="0" smtClean="0">
                          <a:solidFill>
                            <a:srgbClr val="000000"/>
                          </a:solidFill>
                          <a:effectLst/>
                          <a:latin typeface="Helvetica"/>
                        </a:rPr>
                        <a:t> SR</a:t>
                      </a:r>
                      <a:endParaRPr lang="cs-CZ" sz="1100" b="1" i="0" u="none" strike="noStrike" dirty="0">
                        <a:solidFill>
                          <a:srgbClr val="000000"/>
                        </a:solidFill>
                        <a:effectLst/>
                        <a:latin typeface="Helvetica"/>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9</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2</a:t>
                      </a:r>
                    </a:p>
                  </a:txBody>
                  <a:tcPr marL="0" marR="0" marT="0" marB="0" anchor="ctr">
                    <a:lnL>
                      <a:noFill/>
                    </a:lnL>
                    <a:lnR>
                      <a:noFill/>
                    </a:lnR>
                    <a:lnT>
                      <a:noFill/>
                    </a:lnT>
                    <a:lnB>
                      <a:noFill/>
                    </a:lnB>
                    <a:noFill/>
                  </a:tcPr>
                </a:tc>
              </a:tr>
              <a:tr h="441557">
                <a:tc>
                  <a:txBody>
                    <a:bodyPr/>
                    <a:lstStyle/>
                    <a:p>
                      <a:pPr algn="l" fontAlgn="ctr"/>
                      <a:r>
                        <a:rPr lang="cs-CZ" sz="1100" b="1" i="0" u="none" strike="noStrike" dirty="0">
                          <a:solidFill>
                            <a:srgbClr val="000000"/>
                          </a:solidFill>
                          <a:effectLst/>
                          <a:latin typeface="Helvetica"/>
                        </a:rPr>
                        <a:t>Muž</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6</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a:solidFill>
                            <a:srgbClr val="000000"/>
                          </a:solidFill>
                          <a:effectLst/>
                          <a:latin typeface="Helvetica"/>
                        </a:rPr>
                        <a:t>1</a:t>
                      </a:r>
                    </a:p>
                  </a:txBody>
                  <a:tcPr marL="0" marR="0" marT="0" marB="0" anchor="ctr">
                    <a:lnL>
                      <a:noFill/>
                    </a:lnL>
                    <a:lnR>
                      <a:noFill/>
                    </a:lnR>
                    <a:lnT>
                      <a:noFill/>
                    </a:lnT>
                    <a:lnB>
                      <a:noFill/>
                    </a:lnB>
                    <a:noFill/>
                  </a:tcPr>
                </a:tc>
              </a:tr>
              <a:tr h="441557">
                <a:tc>
                  <a:txBody>
                    <a:bodyPr/>
                    <a:lstStyle/>
                    <a:p>
                      <a:pPr algn="l" fontAlgn="ctr"/>
                      <a:r>
                        <a:rPr lang="cs-CZ" sz="1100" b="1" i="0" u="none" strike="noStrike" dirty="0">
                          <a:solidFill>
                            <a:srgbClr val="000000"/>
                          </a:solidFill>
                          <a:effectLst/>
                          <a:latin typeface="Helvetica"/>
                        </a:rPr>
                        <a:t>Žena</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12</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a:solidFill>
                            <a:srgbClr val="000000"/>
                          </a:solidFill>
                          <a:effectLst/>
                          <a:latin typeface="Helvetica"/>
                        </a:rPr>
                        <a:t>2</a:t>
                      </a:r>
                    </a:p>
                  </a:txBody>
                  <a:tcPr marL="0" marR="0" marT="0" marB="0" anchor="ctr">
                    <a:lnL>
                      <a:noFill/>
                    </a:lnL>
                    <a:lnR>
                      <a:noFill/>
                    </a:lnR>
                    <a:lnT>
                      <a:noFill/>
                    </a:lnT>
                    <a:lnB>
                      <a:noFill/>
                    </a:lnB>
                    <a:noFill/>
                  </a:tcPr>
                </a:tc>
              </a:tr>
              <a:tr h="441557">
                <a:tc>
                  <a:txBody>
                    <a:bodyPr/>
                    <a:lstStyle/>
                    <a:p>
                      <a:pPr algn="l" fontAlgn="ctr"/>
                      <a:r>
                        <a:rPr lang="cs-CZ" sz="1100" b="1" i="0" u="none" strike="noStrike" dirty="0" err="1" smtClean="0">
                          <a:solidFill>
                            <a:srgbClr val="000000"/>
                          </a:solidFill>
                          <a:effectLst/>
                          <a:latin typeface="Helvetica"/>
                        </a:rPr>
                        <a:t>Celkovo</a:t>
                      </a:r>
                      <a:r>
                        <a:rPr lang="cs-CZ" sz="1100" b="1" i="0" u="none" strike="noStrike" dirty="0" smtClean="0">
                          <a:solidFill>
                            <a:srgbClr val="000000"/>
                          </a:solidFill>
                          <a:effectLst/>
                          <a:latin typeface="Helvetica"/>
                        </a:rPr>
                        <a:t> ČR</a:t>
                      </a:r>
                      <a:endParaRPr lang="cs-CZ" sz="1100" b="1" i="0" u="none" strike="noStrike" dirty="0">
                        <a:solidFill>
                          <a:srgbClr val="000000"/>
                        </a:solidFill>
                        <a:effectLst/>
                        <a:latin typeface="Helvetica"/>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a:solidFill>
                            <a:srgbClr val="000000"/>
                          </a:solidFill>
                          <a:effectLst/>
                          <a:latin typeface="Helvetica"/>
                        </a:rPr>
                        <a:t>8</a:t>
                      </a: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2</a:t>
                      </a:r>
                    </a:p>
                  </a:txBody>
                  <a:tcPr marL="0" marR="0" marT="0" marB="0" anchor="ctr">
                    <a:lnL>
                      <a:noFill/>
                    </a:lnL>
                    <a:lnR>
                      <a:noFill/>
                    </a:lnR>
                    <a:lnT>
                      <a:noFill/>
                    </a:lnT>
                    <a:lnB>
                      <a:noFill/>
                    </a:lnB>
                    <a:noFill/>
                  </a:tcPr>
                </a:tc>
              </a:tr>
            </a:tbl>
          </a:graphicData>
        </a:graphic>
      </p:graphicFrame>
      <p:graphicFrame>
        <p:nvGraphicFramePr>
          <p:cNvPr id="3" name="Tabulka 2"/>
          <p:cNvGraphicFramePr>
            <a:graphicFrameLocks noGrp="1"/>
          </p:cNvGraphicFramePr>
          <p:nvPr>
            <p:extLst>
              <p:ext uri="{D42A27DB-BD31-4B8C-83A1-F6EECF244321}">
                <p14:modId xmlns:p14="http://schemas.microsoft.com/office/powerpoint/2010/main" val="373056189"/>
              </p:ext>
            </p:extLst>
          </p:nvPr>
        </p:nvGraphicFramePr>
        <p:xfrm>
          <a:off x="8325048" y="2945314"/>
          <a:ext cx="558800" cy="1766456"/>
        </p:xfrm>
        <a:graphic>
          <a:graphicData uri="http://schemas.openxmlformats.org/drawingml/2006/table">
            <a:tbl>
              <a:tblPr/>
              <a:tblGrid>
                <a:gridCol w="558800"/>
              </a:tblGrid>
              <a:tr h="441614">
                <a:tc>
                  <a:txBody>
                    <a:bodyPr/>
                    <a:lstStyle/>
                    <a:p>
                      <a:pPr algn="l"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441614">
                <a:tc>
                  <a:txBody>
                    <a:bodyPr/>
                    <a:lstStyle/>
                    <a:p>
                      <a:pPr algn="l"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441614">
                <a:tc>
                  <a:txBody>
                    <a:bodyPr/>
                    <a:lstStyle/>
                    <a:p>
                      <a:pPr algn="l"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441614">
                <a:tc>
                  <a:txBody>
                    <a:bodyPr/>
                    <a:lstStyle/>
                    <a:p>
                      <a:pPr algn="l"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
        <p:nvSpPr>
          <p:cNvPr id="13" name="TextBox 8"/>
          <p:cNvSpPr txBox="1"/>
          <p:nvPr/>
        </p:nvSpPr>
        <p:spPr>
          <a:xfrm>
            <a:off x="1099770" y="1919753"/>
            <a:ext cx="2728745" cy="307777"/>
          </a:xfrm>
          <a:prstGeom prst="rect">
            <a:avLst/>
          </a:prstGeom>
          <a:noFill/>
        </p:spPr>
        <p:txBody>
          <a:bodyPr wrap="square" rtlCol="0">
            <a:spAutoFit/>
          </a:bodyPr>
          <a:lstStyle/>
          <a:p>
            <a:r>
              <a:rPr lang="cs-CZ" sz="1400" dirty="0">
                <a:solidFill>
                  <a:schemeClr val="tx1">
                    <a:lumMod val="75000"/>
                    <a:lumOff val="25000"/>
                  </a:schemeClr>
                </a:solidFill>
                <a:latin typeface="Arial Narrow" panose="020B0606020202030204" pitchFamily="34" charset="0"/>
                <a:cs typeface="Helvetica"/>
              </a:rPr>
              <a:t>Čas </a:t>
            </a:r>
            <a:r>
              <a:rPr lang="sk-SK" sz="1400" dirty="0" smtClean="0">
                <a:solidFill>
                  <a:schemeClr val="tx1">
                    <a:lumMod val="75000"/>
                    <a:lumOff val="25000"/>
                  </a:schemeClr>
                </a:solidFill>
                <a:latin typeface="Arial Narrow" panose="020B0606020202030204" pitchFamily="34" charset="0"/>
                <a:cs typeface="Helvetica"/>
              </a:rPr>
              <a:t>strávený nákupom darčekov</a:t>
            </a:r>
          </a:p>
        </p:txBody>
      </p:sp>
      <p:sp>
        <p:nvSpPr>
          <p:cNvPr id="14" name="TextBox 8"/>
          <p:cNvSpPr txBox="1"/>
          <p:nvPr/>
        </p:nvSpPr>
        <p:spPr>
          <a:xfrm>
            <a:off x="4856046" y="1911554"/>
            <a:ext cx="3296870" cy="307777"/>
          </a:xfrm>
          <a:prstGeom prst="rect">
            <a:avLst/>
          </a:prstGeom>
          <a:noFill/>
        </p:spPr>
        <p:txBody>
          <a:bodyPr wrap="square" rtlCol="0">
            <a:spAutoFit/>
          </a:bodyPr>
          <a:lstStyle/>
          <a:p>
            <a:r>
              <a:rPr lang="cs-CZ" sz="1400" dirty="0">
                <a:solidFill>
                  <a:schemeClr val="tx1">
                    <a:lumMod val="75000"/>
                    <a:lumOff val="25000"/>
                  </a:schemeClr>
                </a:solidFill>
                <a:latin typeface="Arial Narrow" panose="020B0606020202030204" pitchFamily="34" charset="0"/>
                <a:cs typeface="Helvetica"/>
              </a:rPr>
              <a:t>Čas strávený </a:t>
            </a:r>
            <a:r>
              <a:rPr lang="sk-SK" sz="1400" dirty="0" smtClean="0">
                <a:solidFill>
                  <a:schemeClr val="tx1">
                    <a:lumMod val="75000"/>
                    <a:lumOff val="25000"/>
                  </a:schemeClr>
                </a:solidFill>
                <a:latin typeface="Arial Narrow" panose="020B0606020202030204" pitchFamily="34" charset="0"/>
                <a:cs typeface="Helvetica"/>
              </a:rPr>
              <a:t>nákupom darčekov </a:t>
            </a:r>
            <a:r>
              <a:rPr lang="cs-CZ" sz="1400" dirty="0" smtClean="0">
                <a:solidFill>
                  <a:schemeClr val="tx1">
                    <a:lumMod val="75000"/>
                    <a:lumOff val="25000"/>
                  </a:schemeClr>
                </a:solidFill>
                <a:latin typeface="Arial Narrow" panose="020B0606020202030204" pitchFamily="34" charset="0"/>
                <a:cs typeface="Helvetica"/>
              </a:rPr>
              <a:t>off-line</a:t>
            </a:r>
            <a:endParaRPr lang="cs-CZ" sz="1400" dirty="0">
              <a:solidFill>
                <a:schemeClr val="tx1">
                  <a:lumMod val="75000"/>
                  <a:lumOff val="25000"/>
                </a:schemeClr>
              </a:solidFill>
              <a:latin typeface="Arial Narrow" panose="020B0606020202030204" pitchFamily="34" charset="0"/>
              <a:cs typeface="Helvetica"/>
            </a:endParaRPr>
          </a:p>
        </p:txBody>
      </p:sp>
    </p:spTree>
    <p:extLst>
      <p:ext uri="{BB962C8B-B14F-4D97-AF65-F5344CB8AC3E}">
        <p14:creationId xmlns:p14="http://schemas.microsoft.com/office/powerpoint/2010/main" val="139927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2"/>
          <p:cNvGraphicFramePr>
            <a:graphicFrameLocks/>
          </p:cNvGraphicFramePr>
          <p:nvPr>
            <p:extLst>
              <p:ext uri="{D42A27DB-BD31-4B8C-83A1-F6EECF244321}">
                <p14:modId xmlns:p14="http://schemas.microsoft.com/office/powerpoint/2010/main" val="1130020109"/>
              </p:ext>
            </p:extLst>
          </p:nvPr>
        </p:nvGraphicFramePr>
        <p:xfrm>
          <a:off x="403054" y="1101686"/>
          <a:ext cx="7782478" cy="5006417"/>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DESATINA ĽUDÍ MYSLÍ NA DARČEKY NA VIANOCE CELÝ ROK</a:t>
            </a:r>
            <a:endParaRPr lang="sk-SK" sz="1600" b="1" i="1" dirty="0">
              <a:latin typeface="Arial Narrow" panose="020B0606020202030204" pitchFamily="34" charset="0"/>
              <a:cs typeface="Helvetica"/>
            </a:endParaRPr>
          </a:p>
        </p:txBody>
      </p:sp>
      <p:sp>
        <p:nvSpPr>
          <p:cNvPr id="6" name="TextBox 8"/>
          <p:cNvSpPr txBox="1"/>
          <p:nvPr/>
        </p:nvSpPr>
        <p:spPr>
          <a:xfrm>
            <a:off x="304478" y="5867747"/>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Kedy</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začnete o </a:t>
            </a:r>
            <a:r>
              <a:rPr lang="cs-CZ" sz="1200" dirty="0" err="1">
                <a:solidFill>
                  <a:schemeClr val="tx1">
                    <a:lumMod val="75000"/>
                    <a:lumOff val="25000"/>
                  </a:schemeClr>
                </a:solidFill>
                <a:latin typeface="Arial Narrow" panose="020B0606020202030204" pitchFamily="34" charset="0"/>
                <a:cs typeface="Helvetica"/>
              </a:rPr>
              <a:t>darčekoch</a:t>
            </a:r>
            <a:r>
              <a:rPr lang="cs-CZ" sz="1200" dirty="0">
                <a:solidFill>
                  <a:schemeClr val="tx1">
                    <a:lumMod val="75000"/>
                    <a:lumOff val="25000"/>
                  </a:schemeClr>
                </a:solidFill>
                <a:latin typeface="Arial Narrow" panose="020B0606020202030204" pitchFamily="34" charset="0"/>
                <a:cs typeface="Helvetica"/>
              </a:rPr>
              <a:t> na </a:t>
            </a:r>
            <a:r>
              <a:rPr lang="cs-CZ" sz="1200" dirty="0" err="1">
                <a:solidFill>
                  <a:schemeClr val="tx1">
                    <a:lumMod val="75000"/>
                    <a:lumOff val="25000"/>
                  </a:schemeClr>
                </a:solidFill>
                <a:latin typeface="Arial Narrow" panose="020B0606020202030204" pitchFamily="34" charset="0"/>
                <a:cs typeface="Helvetica"/>
              </a:rPr>
              <a:t>Vianoce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pre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ostatných</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zvyčajne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vážne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uvažovať</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1"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Väčšina Slovákov, rovnako ako Čechov, začne o vianočných darčekoch uvažovať v novembri. Ženy začínajú o darčekoch premýšľať väčšinou už skôr.</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2048357357"/>
              </p:ext>
            </p:extLst>
          </p:nvPr>
        </p:nvGraphicFramePr>
        <p:xfrm>
          <a:off x="1983034" y="5859301"/>
          <a:ext cx="5530472" cy="200025"/>
        </p:xfrm>
        <a:graphic>
          <a:graphicData uri="http://schemas.openxmlformats.org/drawingml/2006/table">
            <a:tbl>
              <a:tblPr/>
              <a:tblGrid>
                <a:gridCol w="1382618"/>
                <a:gridCol w="1382618"/>
                <a:gridCol w="1382618"/>
                <a:gridCol w="1382618"/>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1501548536"/>
              </p:ext>
            </p:extLst>
          </p:nvPr>
        </p:nvGraphicFramePr>
        <p:xfrm>
          <a:off x="2225409" y="1194832"/>
          <a:ext cx="5618601" cy="200025"/>
        </p:xfrm>
        <a:graphic>
          <a:graphicData uri="http://schemas.openxmlformats.org/drawingml/2006/table">
            <a:tbl>
              <a:tblPr/>
              <a:tblGrid>
                <a:gridCol w="1328040"/>
                <a:gridCol w="1251405"/>
                <a:gridCol w="1532347"/>
                <a:gridCol w="1506809"/>
              </a:tblGrid>
              <a:tr h="200025">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a:t>
                      </a:r>
                      <a:r>
                        <a:rPr lang="cs-CZ" sz="110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100" b="1" i="0" u="none" strike="noStrike">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a:t>
                      </a:r>
                      <a:r>
                        <a:rPr lang="cs-CZ" sz="1100" b="1" i="0" u="none" strike="noStrike" dirty="0">
                          <a:solidFill>
                            <a:srgbClr val="F34E0D"/>
                          </a:solidFill>
                          <a:effectLst/>
                          <a:latin typeface="Helvetica"/>
                        </a:rPr>
                        <a:t>ČR</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880164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Skupina 16"/>
          <p:cNvGrpSpPr/>
          <p:nvPr/>
        </p:nvGrpSpPr>
        <p:grpSpPr>
          <a:xfrm>
            <a:off x="352425" y="1023122"/>
            <a:ext cx="9620250" cy="4968975"/>
            <a:chOff x="0" y="0"/>
            <a:chExt cx="28136823" cy="5572929"/>
          </a:xfrm>
        </p:grpSpPr>
        <p:graphicFrame>
          <p:nvGraphicFramePr>
            <p:cNvPr id="18" name="Chart 2"/>
            <p:cNvGraphicFramePr>
              <a:graphicFrameLocks/>
            </p:cNvGraphicFramePr>
            <p:nvPr>
              <p:extLst>
                <p:ext uri="{D42A27DB-BD31-4B8C-83A1-F6EECF244321}">
                  <p14:modId xmlns:p14="http://schemas.microsoft.com/office/powerpoint/2010/main" val="3092370443"/>
                </p:ext>
              </p:extLst>
            </p:nvPr>
          </p:nvGraphicFramePr>
          <p:xfrm>
            <a:off x="0" y="0"/>
            <a:ext cx="28136823" cy="5295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2"/>
            <p:cNvGraphicFramePr>
              <a:graphicFrameLocks/>
            </p:cNvGraphicFramePr>
            <p:nvPr/>
          </p:nvGraphicFramePr>
          <p:xfrm>
            <a:off x="11861750" y="264280"/>
            <a:ext cx="6344111" cy="52950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2"/>
            <p:cNvGraphicFramePr>
              <a:graphicFrameLocks/>
            </p:cNvGraphicFramePr>
            <p:nvPr/>
          </p:nvGraphicFramePr>
          <p:xfrm>
            <a:off x="17914434" y="277832"/>
            <a:ext cx="6344112" cy="52950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
            <p:cNvGraphicFramePr>
              <a:graphicFrameLocks/>
            </p:cNvGraphicFramePr>
            <p:nvPr/>
          </p:nvGraphicFramePr>
          <p:xfrm>
            <a:off x="14892511" y="265427"/>
            <a:ext cx="6344112" cy="5295097"/>
          </p:xfrm>
          <a:graphic>
            <a:graphicData uri="http://schemas.openxmlformats.org/drawingml/2006/chart">
              <c:chart xmlns:c="http://schemas.openxmlformats.org/drawingml/2006/chart" xmlns:r="http://schemas.openxmlformats.org/officeDocument/2006/relationships" r:id="rId6"/>
            </a:graphicData>
          </a:graphic>
        </p:graphicFrame>
      </p:gr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DO DARČEKOV DÁVAME VEĽA ENERGIE, SNAŽÍME SA PREKVAPIŤ, ZAPOJIŤ INVENCIU </a:t>
            </a:r>
            <a:endParaRPr lang="sk-SK" sz="1600" b="1" i="1" dirty="0">
              <a:latin typeface="Arial Narrow" panose="020B0606020202030204" pitchFamily="34" charset="0"/>
              <a:cs typeface="Helvetica"/>
            </a:endParaRPr>
          </a:p>
        </p:txBody>
      </p:sp>
      <p:sp>
        <p:nvSpPr>
          <p:cNvPr id="6" name="TextBox 8"/>
          <p:cNvSpPr txBox="1"/>
          <p:nvPr/>
        </p:nvSpPr>
        <p:spPr>
          <a:xfrm>
            <a:off x="323528" y="5874249"/>
            <a:ext cx="8280920" cy="646331"/>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Nasledujúce</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výroky </a:t>
            </a:r>
            <a:r>
              <a:rPr lang="cs-CZ" sz="1200" dirty="0" err="1">
                <a:solidFill>
                  <a:schemeClr val="tx1">
                    <a:lumMod val="75000"/>
                    <a:lumOff val="25000"/>
                  </a:schemeClr>
                </a:solidFill>
                <a:latin typeface="Arial Narrow" panose="020B0606020202030204" pitchFamily="34" charset="0"/>
                <a:cs typeface="Helvetica"/>
              </a:rPr>
              <a:t>môžu</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opisovať</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situácie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pri</a:t>
            </a:r>
            <a:r>
              <a:rPr lang="cs-CZ" sz="1200" dirty="0">
                <a:solidFill>
                  <a:schemeClr val="tx1">
                    <a:lumMod val="75000"/>
                    <a:lumOff val="25000"/>
                  </a:schemeClr>
                </a:solidFill>
                <a:latin typeface="Arial Narrow" panose="020B0606020202030204" pitchFamily="34" charset="0"/>
                <a:cs typeface="Helvetica"/>
              </a:rPr>
              <a:t> nákupe a </a:t>
            </a:r>
            <a:r>
              <a:rPr lang="cs-CZ" sz="1200" dirty="0" err="1">
                <a:solidFill>
                  <a:schemeClr val="tx1">
                    <a:lumMod val="75000"/>
                    <a:lumOff val="25000"/>
                  </a:schemeClr>
                </a:solidFill>
                <a:latin typeface="Arial Narrow" panose="020B0606020202030204" pitchFamily="34" charset="0"/>
                <a:cs typeface="Helvetica"/>
              </a:rPr>
              <a:t>výbere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darčekov</a:t>
            </a:r>
            <a:r>
              <a:rPr lang="cs-CZ" sz="1200" dirty="0">
                <a:solidFill>
                  <a:schemeClr val="tx1">
                    <a:lumMod val="75000"/>
                    <a:lumOff val="25000"/>
                  </a:schemeClr>
                </a:solidFill>
                <a:latin typeface="Arial Narrow" panose="020B0606020202030204" pitchFamily="34" charset="0"/>
                <a:cs typeface="Helvetica"/>
              </a:rPr>
              <a:t> a </a:t>
            </a:r>
            <a:r>
              <a:rPr lang="cs-CZ" sz="1200" dirty="0" err="1">
                <a:solidFill>
                  <a:schemeClr val="tx1">
                    <a:lumMod val="75000"/>
                    <a:lumOff val="25000"/>
                  </a:schemeClr>
                </a:solidFill>
                <a:latin typeface="Arial Narrow" panose="020B0606020202030204" pitchFamily="34" charset="0"/>
                <a:cs typeface="Helvetica"/>
              </a:rPr>
              <a:t>spôsoby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ako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ľudia</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obstarávajú</a:t>
            </a:r>
            <a:r>
              <a:rPr lang="cs-CZ" sz="1200" dirty="0">
                <a:solidFill>
                  <a:schemeClr val="tx1">
                    <a:lumMod val="75000"/>
                    <a:lumOff val="25000"/>
                  </a:schemeClr>
                </a:solidFill>
                <a:latin typeface="Arial Narrow" panose="020B0606020202030204" pitchFamily="34" charset="0"/>
                <a:cs typeface="Helvetica"/>
              </a:rPr>
              <a:t>. </a:t>
            </a: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smtClean="0">
                <a:solidFill>
                  <a:schemeClr val="tx1">
                    <a:lumMod val="75000"/>
                    <a:lumOff val="25000"/>
                  </a:schemeClr>
                </a:solidFill>
                <a:latin typeface="Arial Narrow" panose="020B0606020202030204" pitchFamily="34" charset="0"/>
                <a:cs typeface="Helvetica"/>
              </a:rPr>
              <a:t>Ohodnoťte </a:t>
            </a:r>
            <a:r>
              <a:rPr lang="cs-CZ" sz="1200" dirty="0" err="1" smtClean="0">
                <a:solidFill>
                  <a:schemeClr val="tx1">
                    <a:lumMod val="75000"/>
                    <a:lumOff val="25000"/>
                  </a:schemeClr>
                </a:solidFill>
                <a:latin typeface="Arial Narrow" panose="020B0606020202030204" pitchFamily="34" charset="0"/>
                <a:cs typeface="Helvetica"/>
              </a:rPr>
              <a:t>ich</a:t>
            </a:r>
            <a:r>
              <a:rPr lang="cs-CZ" sz="1200" dirty="0" smtClean="0">
                <a:solidFill>
                  <a:schemeClr val="tx1">
                    <a:lumMod val="75000"/>
                    <a:lumOff val="25000"/>
                  </a:schemeClr>
                </a:solidFill>
                <a:latin typeface="Arial Narrow" panose="020B0606020202030204" pitchFamily="34" charset="0"/>
                <a:cs typeface="Helvetica"/>
              </a:rPr>
              <a:t>, prosím, </a:t>
            </a:r>
            <a:r>
              <a:rPr lang="cs-CZ" sz="1200" dirty="0" err="1">
                <a:solidFill>
                  <a:schemeClr val="tx1">
                    <a:lumMod val="75000"/>
                    <a:lumOff val="25000"/>
                  </a:schemeClr>
                </a:solidFill>
                <a:latin typeface="Arial Narrow" panose="020B0606020202030204" pitchFamily="34" charset="0"/>
                <a:cs typeface="Helvetica"/>
              </a:rPr>
              <a:t>podľa</a:t>
            </a:r>
            <a:r>
              <a:rPr lang="cs-CZ" sz="1200" dirty="0">
                <a:solidFill>
                  <a:schemeClr val="tx1">
                    <a:lumMod val="75000"/>
                    <a:lumOff val="25000"/>
                  </a:schemeClr>
                </a:solidFill>
                <a:latin typeface="Arial Narrow" panose="020B0606020202030204" pitchFamily="34" charset="0"/>
                <a:cs typeface="Helvetica"/>
              </a:rPr>
              <a:t> toho, či </a:t>
            </a:r>
            <a:r>
              <a:rPr lang="cs-CZ" sz="1200" dirty="0" err="1">
                <a:solidFill>
                  <a:schemeClr val="tx1">
                    <a:lumMod val="75000"/>
                    <a:lumOff val="25000"/>
                  </a:schemeClr>
                </a:solidFill>
                <a:latin typeface="Arial Narrow" panose="020B0606020202030204" pitchFamily="34" charset="0"/>
                <a:cs typeface="Helvetica"/>
              </a:rPr>
              <a:t>sa</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hodia</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práve</a:t>
            </a:r>
            <a:r>
              <a:rPr lang="cs-CZ" sz="1200" dirty="0">
                <a:solidFill>
                  <a:schemeClr val="tx1">
                    <a:lumMod val="75000"/>
                    <a:lumOff val="25000"/>
                  </a:schemeClr>
                </a:solidFill>
                <a:latin typeface="Arial Narrow" panose="020B0606020202030204" pitchFamily="34" charset="0"/>
                <a:cs typeface="Helvetica"/>
              </a:rPr>
              <a:t> na </a:t>
            </a:r>
            <a:r>
              <a:rPr lang="cs-CZ" sz="1200" dirty="0" smtClean="0">
                <a:solidFill>
                  <a:schemeClr val="tx1">
                    <a:lumMod val="75000"/>
                    <a:lumOff val="25000"/>
                  </a:schemeClr>
                </a:solidFill>
                <a:latin typeface="Arial Narrow" panose="020B0606020202030204" pitchFamily="34" charset="0"/>
                <a:cs typeface="Helvetica"/>
              </a:rPr>
              <a:t>vás</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1" name="Content Placeholder 1"/>
          <p:cNvSpPr>
            <a:spLocks noGrp="1"/>
          </p:cNvSpPr>
          <p:nvPr>
            <p:ph idx="1"/>
          </p:nvPr>
        </p:nvSpPr>
        <p:spPr>
          <a:xfrm>
            <a:off x="404802" y="459532"/>
            <a:ext cx="8556318" cy="811003"/>
          </a:xfrm>
        </p:spPr>
        <p:txBody>
          <a:bodyPr>
            <a:noAutofit/>
          </a:bodyPr>
          <a:lstStyle/>
          <a:p>
            <a:r>
              <a:rPr lang="sk-SK" sz="1200" dirty="0" smtClean="0">
                <a:solidFill>
                  <a:schemeClr val="tx1">
                    <a:lumMod val="75000"/>
                    <a:lumOff val="25000"/>
                  </a:schemeClr>
                </a:solidFill>
                <a:latin typeface="Arial Narrow" panose="020B0606020202030204" pitchFamily="34" charset="0"/>
              </a:rPr>
              <a:t>O Slovákoch platí: 88 % sa snaží darčekom prekvapiť, 26 % sa dokonca ostatných ani nepýta, čo si prajú, 73 % si neplánovane pri kúpe darčekov kúpi i niečo pre seba, 28 % zapája vlastnú zručnosť, 25 % berie do úvahy, ako dobre sa bude darček baliť (skôr ženy), 18 % využíva baliacu službu.</a:t>
            </a:r>
            <a:endParaRPr lang="sk-SK" sz="1200" b="1" dirty="0" smtClean="0">
              <a:solidFill>
                <a:schemeClr val="tx1">
                  <a:lumMod val="75000"/>
                  <a:lumOff val="25000"/>
                </a:schemeClr>
              </a:solidFill>
              <a:latin typeface="Arial Narrow" panose="020B0606020202030204"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143289460"/>
              </p:ext>
            </p:extLst>
          </p:nvPr>
        </p:nvGraphicFramePr>
        <p:xfrm>
          <a:off x="3789805" y="5731787"/>
          <a:ext cx="3922004" cy="200025"/>
        </p:xfrm>
        <a:graphic>
          <a:graphicData uri="http://schemas.openxmlformats.org/drawingml/2006/table">
            <a:tbl>
              <a:tblPr/>
              <a:tblGrid>
                <a:gridCol w="980501"/>
                <a:gridCol w="980501"/>
                <a:gridCol w="980501"/>
                <a:gridCol w="980501"/>
              </a:tblGrid>
              <a:tr h="200025">
                <a:tc>
                  <a:txBody>
                    <a:bodyPr/>
                    <a:lstStyle/>
                    <a:p>
                      <a:pPr algn="ctr" rtl="0" fontAlgn="ctr"/>
                      <a:r>
                        <a:rPr lang="cs-CZ" sz="900" b="0" i="0" u="none" strike="noStrike" dirty="0" smtClean="0">
                          <a:solidFill>
                            <a:srgbClr val="7F7F7F"/>
                          </a:solidFill>
                          <a:effectLst/>
                          <a:latin typeface="Helvetica"/>
                        </a:rPr>
                        <a:t>N=400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a:solidFill>
                            <a:srgbClr val="7F7F7F"/>
                          </a:solidFill>
                          <a:effectLst/>
                          <a:latin typeface="Helvetica"/>
                        </a:rPr>
                        <a:t>N=205</a:t>
                      </a: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3396575758"/>
              </p:ext>
            </p:extLst>
          </p:nvPr>
        </p:nvGraphicFramePr>
        <p:xfrm>
          <a:off x="3817432" y="1111303"/>
          <a:ext cx="3753132" cy="200025"/>
        </p:xfrm>
        <a:graphic>
          <a:graphicData uri="http://schemas.openxmlformats.org/drawingml/2006/table">
            <a:tbl>
              <a:tblPr/>
              <a:tblGrid>
                <a:gridCol w="887106"/>
                <a:gridCol w="825930"/>
                <a:gridCol w="1033577"/>
                <a:gridCol w="1006519"/>
              </a:tblGrid>
              <a:tr h="200025">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a:t>
                      </a:r>
                      <a:r>
                        <a:rPr lang="cs-CZ" sz="110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a:t>
                      </a:r>
                      <a:r>
                        <a:rPr lang="cs-CZ" sz="1100" b="1" i="0" u="none" strike="noStrike" dirty="0">
                          <a:solidFill>
                            <a:srgbClr val="F34E0D"/>
                          </a:solidFill>
                          <a:effectLst/>
                          <a:latin typeface="Helvetica"/>
                        </a:rPr>
                        <a:t>ČR</a:t>
                      </a:r>
                    </a:p>
                  </a:txBody>
                  <a:tcPr marL="0" marR="0" marT="0" marB="0" anchor="ctr">
                    <a:lnL>
                      <a:noFill/>
                    </a:lnL>
                    <a:lnR>
                      <a:noFill/>
                    </a:lnR>
                    <a:lnT>
                      <a:noFill/>
                    </a:lnT>
                    <a:lnB>
                      <a:noFill/>
                    </a:lnB>
                  </a:tcPr>
                </a:tc>
              </a:tr>
            </a:tbl>
          </a:graphicData>
        </a:graphic>
      </p:graphicFrame>
      <p:sp>
        <p:nvSpPr>
          <p:cNvPr id="21" name="Obdélník 20"/>
          <p:cNvSpPr/>
          <p:nvPr/>
        </p:nvSpPr>
        <p:spPr>
          <a:xfrm>
            <a:off x="1162505" y="5734803"/>
            <a:ext cx="1702220" cy="369332"/>
          </a:xfrm>
          <a:prstGeom prst="rect">
            <a:avLst/>
          </a:prstGeom>
        </p:spPr>
        <p:txBody>
          <a:bodyPr wrap="square">
            <a:spAutoFit/>
          </a:bodyPr>
          <a:lstStyle/>
          <a:p>
            <a:r>
              <a:rPr lang="cs-CZ" sz="900" i="1" dirty="0" smtClean="0">
                <a:solidFill>
                  <a:srgbClr val="EF4F1D"/>
                </a:solidFill>
                <a:latin typeface="Arial Narrow" panose="020B0606020202030204" pitchFamily="34" charset="0"/>
                <a:cs typeface="Helvetica"/>
              </a:rPr>
              <a:t>* </a:t>
            </a:r>
            <a:r>
              <a:rPr lang="cs-CZ" sz="900" i="1" dirty="0" err="1" smtClean="0">
                <a:solidFill>
                  <a:srgbClr val="EF4F1D"/>
                </a:solidFill>
                <a:latin typeface="Arial Narrow" panose="020B0606020202030204" pitchFamily="34" charset="0"/>
                <a:cs typeface="Helvetica"/>
              </a:rPr>
              <a:t>Zoradené</a:t>
            </a:r>
            <a:r>
              <a:rPr lang="cs-CZ" sz="900" i="1" dirty="0" smtClean="0">
                <a:solidFill>
                  <a:srgbClr val="EF4F1D"/>
                </a:solidFill>
                <a:latin typeface="Arial Narrow" panose="020B0606020202030204" pitchFamily="34" charset="0"/>
                <a:cs typeface="Helvetica"/>
              </a:rPr>
              <a:t> </a:t>
            </a:r>
            <a:r>
              <a:rPr lang="cs-CZ" sz="900" i="1" dirty="0" err="1" smtClean="0">
                <a:solidFill>
                  <a:srgbClr val="EF4F1D"/>
                </a:solidFill>
                <a:latin typeface="Arial Narrow" panose="020B0606020202030204" pitchFamily="34" charset="0"/>
                <a:cs typeface="Helvetica"/>
              </a:rPr>
              <a:t>podľa</a:t>
            </a:r>
            <a:r>
              <a:rPr lang="cs-CZ" sz="900" i="1" dirty="0" smtClean="0">
                <a:solidFill>
                  <a:srgbClr val="EF4F1D"/>
                </a:solidFill>
                <a:latin typeface="Arial Narrow" panose="020B0606020202030204" pitchFamily="34" charset="0"/>
                <a:cs typeface="Helvetica"/>
              </a:rPr>
              <a:t> TOP2 </a:t>
            </a:r>
            <a:r>
              <a:rPr lang="cs-CZ" sz="900" i="1" dirty="0" err="1" smtClean="0">
                <a:solidFill>
                  <a:srgbClr val="EF4F1D"/>
                </a:solidFill>
                <a:latin typeface="Arial Narrow" panose="020B0606020202030204" pitchFamily="34" charset="0"/>
                <a:cs typeface="Helvetica"/>
              </a:rPr>
              <a:t>odpovedí</a:t>
            </a:r>
            <a:r>
              <a:rPr lang="cs-CZ" sz="900" i="1" dirty="0">
                <a:solidFill>
                  <a:srgbClr val="EF4F1D"/>
                </a:solidFill>
                <a:latin typeface="Arial Narrow" panose="020B0606020202030204" pitchFamily="34" charset="0"/>
                <a:cs typeface="Helvetica"/>
              </a:rPr>
              <a:t>  (</a:t>
            </a:r>
            <a:r>
              <a:rPr lang="cs-CZ" sz="900" i="1" dirty="0" err="1">
                <a:solidFill>
                  <a:srgbClr val="EF4F1D"/>
                </a:solidFill>
                <a:latin typeface="Arial Narrow" panose="020B0606020202030204" pitchFamily="34" charset="0"/>
                <a:cs typeface="Helvetica"/>
              </a:rPr>
              <a:t>presne</a:t>
            </a:r>
            <a:r>
              <a:rPr lang="cs-CZ" sz="900" i="1" dirty="0">
                <a:solidFill>
                  <a:srgbClr val="EF4F1D"/>
                </a:solidFill>
                <a:latin typeface="Arial Narrow" panose="020B0606020202030204" pitchFamily="34" charset="0"/>
                <a:cs typeface="Helvetica"/>
              </a:rPr>
              <a:t> + </a:t>
            </a:r>
            <a:r>
              <a:rPr lang="cs-CZ" sz="900" i="1" dirty="0" err="1">
                <a:solidFill>
                  <a:srgbClr val="EF4F1D"/>
                </a:solidFill>
                <a:latin typeface="Arial Narrow" panose="020B0606020202030204" pitchFamily="34" charset="0"/>
                <a:cs typeface="Helvetica"/>
              </a:rPr>
              <a:t>celkom</a:t>
            </a:r>
            <a:r>
              <a:rPr lang="cs-CZ" sz="900" i="1" dirty="0">
                <a:solidFill>
                  <a:srgbClr val="EF4F1D"/>
                </a:solidFill>
                <a:latin typeface="Arial Narrow" panose="020B0606020202030204" pitchFamily="34" charset="0"/>
                <a:cs typeface="Helvetica"/>
              </a:rPr>
              <a:t> </a:t>
            </a:r>
            <a:r>
              <a:rPr lang="cs-CZ" sz="900" i="1" dirty="0" err="1">
                <a:solidFill>
                  <a:srgbClr val="EF4F1D"/>
                </a:solidFill>
                <a:latin typeface="Arial Narrow" panose="020B0606020202030204" pitchFamily="34" charset="0"/>
                <a:cs typeface="Helvetica"/>
              </a:rPr>
              <a:t>sa</a:t>
            </a:r>
            <a:r>
              <a:rPr lang="cs-CZ" sz="900" i="1" dirty="0">
                <a:solidFill>
                  <a:srgbClr val="EF4F1D"/>
                </a:solidFill>
                <a:latin typeface="Arial Narrow" panose="020B0606020202030204" pitchFamily="34" charset="0"/>
                <a:cs typeface="Helvetica"/>
              </a:rPr>
              <a:t> </a:t>
            </a:r>
            <a:r>
              <a:rPr lang="cs-CZ" sz="900" i="1" dirty="0" smtClean="0">
                <a:solidFill>
                  <a:srgbClr val="EF4F1D"/>
                </a:solidFill>
                <a:latin typeface="Arial Narrow" panose="020B0606020202030204" pitchFamily="34" charset="0"/>
                <a:cs typeface="Helvetica"/>
              </a:rPr>
              <a:t>hodí)</a:t>
            </a:r>
            <a:endParaRPr lang="cs-CZ" sz="900" i="1" dirty="0">
              <a:solidFill>
                <a:srgbClr val="EF4F1D"/>
              </a:solidFill>
            </a:endParaRPr>
          </a:p>
        </p:txBody>
      </p:sp>
    </p:spTree>
    <p:extLst>
      <p:ext uri="{BB962C8B-B14F-4D97-AF65-F5344CB8AC3E}">
        <p14:creationId xmlns:p14="http://schemas.microsoft.com/office/powerpoint/2010/main" val="400029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sk-SK" sz="4400" b="0" dirty="0" smtClean="0">
                <a:solidFill>
                  <a:srgbClr val="BD3C36"/>
                </a:solidFill>
                <a:latin typeface="Arial Narrow" panose="020B0606020202030204" pitchFamily="34" charset="0"/>
              </a:rPr>
              <a:t>Darčeky, ktoré dostávame</a:t>
            </a:r>
            <a:endParaRPr lang="sk-SK"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402828544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smtClean="0">
                <a:solidFill>
                  <a:schemeClr val="tx1">
                    <a:lumMod val="75000"/>
                    <a:lumOff val="25000"/>
                  </a:schemeClr>
                </a:solidFill>
                <a:latin typeface="Arial Narrow" panose="020B0606020202030204" pitchFamily="34" charset="0"/>
                <a:cs typeface="Helvetica"/>
              </a:rPr>
              <a:t>A </a:t>
            </a:r>
            <a:r>
              <a:rPr lang="cs-CZ" sz="1200" dirty="0" err="1">
                <a:solidFill>
                  <a:schemeClr val="tx1">
                    <a:lumMod val="75000"/>
                    <a:lumOff val="25000"/>
                  </a:schemeClr>
                </a:solidFill>
                <a:latin typeface="Arial Narrow" panose="020B0606020202030204" pitchFamily="34" charset="0"/>
                <a:cs typeface="Helvetica"/>
              </a:rPr>
              <a:t>koľko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darčekov</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zvyčajne</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dostávate</a:t>
            </a:r>
            <a:r>
              <a:rPr lang="cs-CZ" sz="1200" dirty="0" smtClean="0">
                <a:solidFill>
                  <a:schemeClr val="tx1">
                    <a:lumMod val="75000"/>
                    <a:lumOff val="25000"/>
                  </a:schemeClr>
                </a:solidFill>
                <a:latin typeface="Arial Narrow" panose="020B0606020202030204" pitchFamily="34" charset="0"/>
                <a:cs typeface="Helvetica"/>
              </a:rPr>
              <a:t> na </a:t>
            </a:r>
            <a:r>
              <a:rPr lang="cs-CZ" sz="1200" dirty="0" err="1" smtClean="0">
                <a:solidFill>
                  <a:schemeClr val="tx1">
                    <a:lumMod val="75000"/>
                    <a:lumOff val="25000"/>
                  </a:schemeClr>
                </a:solidFill>
                <a:latin typeface="Arial Narrow" panose="020B0606020202030204" pitchFamily="34" charset="0"/>
                <a:cs typeface="Helvetica"/>
              </a:rPr>
              <a:t>Vianoce</a:t>
            </a:r>
            <a:r>
              <a:rPr lang="cs-CZ" sz="1200" dirty="0" smtClean="0">
                <a:solidFill>
                  <a:schemeClr val="tx1">
                    <a:lumMod val="75000"/>
                    <a:lumOff val="25000"/>
                  </a:schemeClr>
                </a:solidFill>
                <a:latin typeface="Arial Narrow" panose="020B0606020202030204" pitchFamily="34" charset="0"/>
                <a:cs typeface="Helvetica"/>
              </a:rPr>
              <a:t>?</a:t>
            </a: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PRIEMERNÝ SLOVÁK DOSTÁVA NA VIANOCE 5 DARČEKOV</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1" y="459531"/>
            <a:ext cx="8443364" cy="2508752"/>
          </a:xfrm>
        </p:spPr>
        <p:txBody>
          <a:bodyPr>
            <a:noAutofit/>
          </a:bodyPr>
          <a:lstStyle/>
          <a:p>
            <a:r>
              <a:rPr lang="sk-SK" sz="1400" dirty="0" smtClean="0">
                <a:solidFill>
                  <a:schemeClr val="tx1">
                    <a:lumMod val="75000"/>
                    <a:lumOff val="25000"/>
                  </a:schemeClr>
                </a:solidFill>
                <a:latin typeface="Arial Narrow" panose="020B0606020202030204" pitchFamily="34" charset="0"/>
              </a:rPr>
              <a:t>Priemerne dostávajú ľudia 5 darčekov.</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7" name="Tabulka 6"/>
          <p:cNvGraphicFramePr>
            <a:graphicFrameLocks noGrp="1"/>
          </p:cNvGraphicFramePr>
          <p:nvPr>
            <p:extLst>
              <p:ext uri="{D42A27DB-BD31-4B8C-83A1-F6EECF244321}">
                <p14:modId xmlns:p14="http://schemas.microsoft.com/office/powerpoint/2010/main" val="2242503722"/>
              </p:ext>
            </p:extLst>
          </p:nvPr>
        </p:nvGraphicFramePr>
        <p:xfrm>
          <a:off x="2690004" y="2021885"/>
          <a:ext cx="3734017" cy="3045873"/>
        </p:xfrm>
        <a:graphic>
          <a:graphicData uri="http://schemas.openxmlformats.org/drawingml/2006/table">
            <a:tbl>
              <a:tblPr/>
              <a:tblGrid>
                <a:gridCol w="1467207"/>
                <a:gridCol w="1133405"/>
                <a:gridCol w="1133405"/>
              </a:tblGrid>
              <a:tr h="930685">
                <a:tc>
                  <a:txBody>
                    <a:bodyPr/>
                    <a:lstStyle/>
                    <a:p>
                      <a:pPr algn="l" fontAlgn="ctr"/>
                      <a:r>
                        <a:rPr lang="cs-CZ" sz="1100" b="0" i="0" u="none" strike="noStrike" dirty="0">
                          <a:solidFill>
                            <a:srgbClr val="000000"/>
                          </a:solidFill>
                          <a:effectLst/>
                          <a:latin typeface="Helvetica"/>
                        </a:rPr>
                        <a:t> </a:t>
                      </a: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Priemer</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Najčastejšia</a:t>
                      </a:r>
                      <a:r>
                        <a:rPr lang="cs-CZ" sz="1100" b="0" i="0" u="none" strike="noStrike" dirty="0" smtClean="0">
                          <a:solidFill>
                            <a:srgbClr val="000000"/>
                          </a:solidFill>
                          <a:effectLst/>
                          <a:latin typeface="Helvetica"/>
                        </a:rPr>
                        <a:t> </a:t>
                      </a:r>
                      <a:r>
                        <a:rPr lang="cs-CZ" sz="1100" b="0" i="0" u="none" strike="noStrike" dirty="0" err="1" smtClean="0">
                          <a:solidFill>
                            <a:srgbClr val="000000"/>
                          </a:solidFill>
                          <a:effectLst/>
                          <a:latin typeface="Helvetica"/>
                        </a:rPr>
                        <a:t>odpoveď</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r>
              <a:tr h="528797">
                <a:tc>
                  <a:txBody>
                    <a:bodyPr/>
                    <a:lstStyle/>
                    <a:p>
                      <a:pPr algn="l" fontAlgn="ctr"/>
                      <a:r>
                        <a:rPr lang="cs-CZ" sz="1100" b="1" i="0" u="none" strike="noStrike" dirty="0" err="1" smtClean="0">
                          <a:solidFill>
                            <a:srgbClr val="000000"/>
                          </a:solidFill>
                          <a:effectLst/>
                          <a:latin typeface="Helvetica"/>
                        </a:rPr>
                        <a:t>Celkovo</a:t>
                      </a:r>
                      <a:r>
                        <a:rPr lang="cs-CZ" sz="1100" b="1" i="0" u="none" strike="noStrike" baseline="0" dirty="0" smtClean="0">
                          <a:solidFill>
                            <a:srgbClr val="000000"/>
                          </a:solidFill>
                          <a:effectLst/>
                          <a:latin typeface="Helvetica"/>
                        </a:rPr>
                        <a:t> SR</a:t>
                      </a:r>
                      <a:endParaRPr lang="cs-CZ" sz="1100" b="1" i="0" u="none" strike="noStrike" dirty="0">
                        <a:solidFill>
                          <a:srgbClr val="000000"/>
                        </a:solidFill>
                        <a:effectLst/>
                        <a:latin typeface="Helvetica"/>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5</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5</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528797">
                <a:tc>
                  <a:txBody>
                    <a:bodyPr/>
                    <a:lstStyle/>
                    <a:p>
                      <a:pPr algn="l" fontAlgn="ctr"/>
                      <a:r>
                        <a:rPr lang="cs-CZ" sz="1100" b="1" i="0" u="none" strike="noStrike" dirty="0">
                          <a:solidFill>
                            <a:srgbClr val="000000"/>
                          </a:solidFill>
                          <a:effectLst/>
                          <a:latin typeface="Helvetica"/>
                        </a:rPr>
                        <a:t>Muž</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5</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3</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528797">
                <a:tc>
                  <a:txBody>
                    <a:bodyPr/>
                    <a:lstStyle/>
                    <a:p>
                      <a:pPr algn="l" fontAlgn="ctr"/>
                      <a:r>
                        <a:rPr lang="cs-CZ" sz="1100" b="1" i="0" u="none" strike="noStrike" dirty="0">
                          <a:solidFill>
                            <a:srgbClr val="000000"/>
                          </a:solidFill>
                          <a:effectLst/>
                          <a:latin typeface="Helvetica"/>
                        </a:rPr>
                        <a:t>Žena</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5</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5</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528797">
                <a:tc>
                  <a:txBody>
                    <a:bodyPr/>
                    <a:lstStyle/>
                    <a:p>
                      <a:pPr algn="l" fontAlgn="ctr"/>
                      <a:r>
                        <a:rPr lang="cs-CZ" sz="1100" b="1" i="0" u="none" strike="noStrike" dirty="0" err="1" smtClean="0">
                          <a:solidFill>
                            <a:srgbClr val="000000"/>
                          </a:solidFill>
                          <a:effectLst/>
                          <a:latin typeface="Helvetica"/>
                        </a:rPr>
                        <a:t>Celkovo</a:t>
                      </a:r>
                      <a:r>
                        <a:rPr lang="cs-CZ" sz="1100" b="1" i="0" u="none" strike="noStrike" dirty="0" smtClean="0">
                          <a:solidFill>
                            <a:srgbClr val="000000"/>
                          </a:solidFill>
                          <a:effectLst/>
                          <a:latin typeface="Helvetica"/>
                        </a:rPr>
                        <a:t> ČR</a:t>
                      </a:r>
                      <a:endParaRPr lang="cs-CZ" sz="1100" b="1" i="0" u="none" strike="noStrike" dirty="0">
                        <a:solidFill>
                          <a:srgbClr val="000000"/>
                        </a:solidFill>
                        <a:effectLst/>
                        <a:latin typeface="Helvetica"/>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7</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a:solidFill>
                            <a:srgbClr val="000000"/>
                          </a:solidFill>
                          <a:effectLst/>
                          <a:latin typeface="Helvetica"/>
                        </a:rPr>
                        <a:t>5</a:t>
                      </a:r>
                    </a:p>
                  </a:txBody>
                  <a:tcPr marL="0" marR="0" marT="0" marB="0" anchor="ctr">
                    <a:lnL>
                      <a:noFill/>
                    </a:lnL>
                    <a:lnR>
                      <a:noFill/>
                    </a:lnR>
                    <a:lnT>
                      <a:noFill/>
                    </a:lnT>
                    <a:lnB>
                      <a:noFill/>
                    </a:lnB>
                    <a:noFill/>
                  </a:tcPr>
                </a:tc>
              </a:tr>
            </a:tbl>
          </a:graphicData>
        </a:graphic>
      </p:graphicFrame>
      <p:graphicFrame>
        <p:nvGraphicFramePr>
          <p:cNvPr id="11" name="Tabulka 10"/>
          <p:cNvGraphicFramePr>
            <a:graphicFrameLocks noGrp="1"/>
          </p:cNvGraphicFramePr>
          <p:nvPr>
            <p:extLst>
              <p:ext uri="{D42A27DB-BD31-4B8C-83A1-F6EECF244321}">
                <p14:modId xmlns:p14="http://schemas.microsoft.com/office/powerpoint/2010/main" val="2297822234"/>
              </p:ext>
            </p:extLst>
          </p:nvPr>
        </p:nvGraphicFramePr>
        <p:xfrm>
          <a:off x="6567966" y="2936890"/>
          <a:ext cx="558800" cy="2118964"/>
        </p:xfrm>
        <a:graphic>
          <a:graphicData uri="http://schemas.openxmlformats.org/drawingml/2006/table">
            <a:tbl>
              <a:tblPr/>
              <a:tblGrid>
                <a:gridCol w="558800"/>
              </a:tblGrid>
              <a:tr h="529741">
                <a:tc>
                  <a:txBody>
                    <a:bodyPr/>
                    <a:lstStyle/>
                    <a:p>
                      <a:pPr algn="l"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529741">
                <a:tc>
                  <a:txBody>
                    <a:bodyPr/>
                    <a:lstStyle/>
                    <a:p>
                      <a:pPr algn="l"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529741">
                <a:tc>
                  <a:txBody>
                    <a:bodyPr/>
                    <a:lstStyle/>
                    <a:p>
                      <a:pPr algn="l"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529741">
                <a:tc>
                  <a:txBody>
                    <a:bodyPr/>
                    <a:lstStyle/>
                    <a:p>
                      <a:pPr algn="l"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
        <p:nvSpPr>
          <p:cNvPr id="8" name="TextBox 8"/>
          <p:cNvSpPr txBox="1"/>
          <p:nvPr/>
        </p:nvSpPr>
        <p:spPr>
          <a:xfrm>
            <a:off x="2693980" y="1573719"/>
            <a:ext cx="3164954" cy="338554"/>
          </a:xfrm>
          <a:prstGeom prst="rect">
            <a:avLst/>
          </a:prstGeom>
          <a:noFill/>
        </p:spPr>
        <p:txBody>
          <a:bodyPr wrap="square" rtlCol="0">
            <a:spAutoFit/>
          </a:bodyPr>
          <a:lstStyle/>
          <a:p>
            <a:r>
              <a:rPr lang="cs-CZ" sz="1600" dirty="0">
                <a:latin typeface="Arial Narrow" panose="020B0606020202030204" pitchFamily="34" charset="0"/>
                <a:cs typeface="Helvetica"/>
              </a:rPr>
              <a:t>Počet </a:t>
            </a:r>
            <a:r>
              <a:rPr lang="cs-CZ" sz="1600" dirty="0" err="1">
                <a:latin typeface="Arial Narrow" panose="020B0606020202030204" pitchFamily="34" charset="0"/>
                <a:cs typeface="Helvetica"/>
              </a:rPr>
              <a:t>prijatých</a:t>
            </a:r>
            <a:r>
              <a:rPr lang="cs-CZ" sz="1600" dirty="0">
                <a:latin typeface="Arial Narrow" panose="020B0606020202030204" pitchFamily="34" charset="0"/>
                <a:cs typeface="Helvetica"/>
              </a:rPr>
              <a:t> </a:t>
            </a:r>
            <a:r>
              <a:rPr lang="cs-CZ" sz="1600" dirty="0" err="1">
                <a:latin typeface="Arial Narrow" panose="020B0606020202030204" pitchFamily="34" charset="0"/>
                <a:cs typeface="Helvetica"/>
              </a:rPr>
              <a:t>darčekov</a:t>
            </a:r>
            <a:endParaRPr lang="cs-CZ" sz="1600" i="1" dirty="0">
              <a:solidFill>
                <a:srgbClr val="EF4F1D"/>
              </a:solidFill>
              <a:latin typeface="Arial Narrow" panose="020B0606020202030204" pitchFamily="34" charset="0"/>
              <a:cs typeface="Helvetica"/>
            </a:endParaRPr>
          </a:p>
        </p:txBody>
      </p:sp>
    </p:spTree>
    <p:extLst>
      <p:ext uri="{BB962C8B-B14F-4D97-AF65-F5344CB8AC3E}">
        <p14:creationId xmlns:p14="http://schemas.microsoft.com/office/powerpoint/2010/main" val="142222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23528" y="5877272"/>
            <a:ext cx="8280920" cy="461665"/>
          </a:xfrm>
          <a:prstGeom prst="rect">
            <a:avLst/>
          </a:prstGeom>
          <a:noFill/>
        </p:spPr>
        <p:txBody>
          <a:bodyPr wrap="square" rtlCol="0">
            <a:spAutoFit/>
          </a:bodyPr>
          <a:lstStyle/>
          <a:p>
            <a:pPr algn="ctr"/>
            <a:r>
              <a:rPr lang="cs-CZ" sz="1200" dirty="0" err="1" smtClean="0">
                <a:solidFill>
                  <a:schemeClr val="tx1">
                    <a:lumMod val="75000"/>
                    <a:lumOff val="25000"/>
                  </a:schemeClr>
                </a:solidFill>
                <a:latin typeface="Arial Narrow" panose="020B0606020202030204" pitchFamily="34" charset="0"/>
                <a:cs typeface="Helvetica"/>
              </a:rPr>
              <a:t>Peniaze</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samozrejme</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nemusia</a:t>
            </a:r>
            <a:r>
              <a:rPr lang="cs-CZ" sz="1200" dirty="0">
                <a:solidFill>
                  <a:schemeClr val="tx1">
                    <a:lumMod val="75000"/>
                    <a:lumOff val="25000"/>
                  </a:schemeClr>
                </a:solidFill>
                <a:latin typeface="Arial Narrow" panose="020B0606020202030204" pitchFamily="34" charset="0"/>
                <a:cs typeface="Helvetica"/>
              </a:rPr>
              <a:t> byť v </a:t>
            </a:r>
            <a:r>
              <a:rPr lang="cs-CZ" sz="1200" dirty="0" err="1">
                <a:solidFill>
                  <a:schemeClr val="tx1">
                    <a:lumMod val="75000"/>
                    <a:lumOff val="25000"/>
                  </a:schemeClr>
                </a:solidFill>
                <a:latin typeface="Arial Narrow" panose="020B0606020202030204" pitchFamily="34" charset="0"/>
                <a:cs typeface="Helvetica"/>
              </a:rPr>
              <a:t>prípade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darčekov</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vôbec</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dôležité</a:t>
            </a:r>
            <a:r>
              <a:rPr lang="cs-CZ" sz="1200" dirty="0">
                <a:solidFill>
                  <a:schemeClr val="tx1">
                    <a:lumMod val="75000"/>
                    <a:lumOff val="25000"/>
                  </a:schemeClr>
                </a:solidFill>
                <a:latin typeface="Arial Narrow" panose="020B0606020202030204" pitchFamily="34" charset="0"/>
                <a:cs typeface="Helvetica"/>
              </a:rPr>
              <a:t>, ale </a:t>
            </a:r>
            <a:r>
              <a:rPr lang="cs-CZ" sz="1200" dirty="0" err="1">
                <a:solidFill>
                  <a:schemeClr val="tx1">
                    <a:lumMod val="75000"/>
                    <a:lumOff val="25000"/>
                  </a:schemeClr>
                </a:solidFill>
                <a:latin typeface="Arial Narrow" panose="020B0606020202030204" pitchFamily="34" charset="0"/>
                <a:cs typeface="Helvetica"/>
              </a:rPr>
              <a:t>väčšina</a:t>
            </a:r>
            <a:r>
              <a:rPr lang="cs-CZ" sz="1200" dirty="0">
                <a:solidFill>
                  <a:schemeClr val="tx1">
                    <a:lumMod val="75000"/>
                    <a:lumOff val="25000"/>
                  </a:schemeClr>
                </a:solidFill>
                <a:latin typeface="Arial Narrow" panose="020B0606020202030204" pitchFamily="34" charset="0"/>
                <a:cs typeface="Helvetica"/>
              </a:rPr>
              <a:t> z nás má </a:t>
            </a:r>
            <a:r>
              <a:rPr lang="cs-CZ" sz="1200" dirty="0" err="1">
                <a:solidFill>
                  <a:schemeClr val="tx1">
                    <a:lumMod val="75000"/>
                    <a:lumOff val="25000"/>
                  </a:schemeClr>
                </a:solidFill>
                <a:latin typeface="Arial Narrow" panose="020B0606020202030204" pitchFamily="34" charset="0"/>
                <a:cs typeface="Helvetica"/>
              </a:rPr>
              <a:t>obmedzené</a:t>
            </a:r>
            <a:r>
              <a:rPr lang="cs-CZ" sz="1200" dirty="0">
                <a:solidFill>
                  <a:schemeClr val="tx1">
                    <a:lumMod val="75000"/>
                    <a:lumOff val="25000"/>
                  </a:schemeClr>
                </a:solidFill>
                <a:latin typeface="Arial Narrow" panose="020B0606020202030204" pitchFamily="34" charset="0"/>
                <a:cs typeface="Helvetica"/>
              </a:rPr>
              <a:t> rozpočty. </a:t>
            </a:r>
            <a:r>
              <a:rPr lang="cs-CZ" sz="1200" dirty="0" err="1">
                <a:solidFill>
                  <a:schemeClr val="tx1">
                    <a:lumMod val="75000"/>
                    <a:lumOff val="25000"/>
                  </a:schemeClr>
                </a:solidFill>
                <a:latin typeface="Arial Narrow" panose="020B0606020202030204" pitchFamily="34" charset="0"/>
                <a:cs typeface="Helvetica"/>
              </a:rPr>
              <a:t>Ako</a:t>
            </a:r>
            <a:r>
              <a:rPr lang="cs-CZ" sz="1200" dirty="0">
                <a:solidFill>
                  <a:schemeClr val="tx1">
                    <a:lumMod val="75000"/>
                    <a:lumOff val="25000"/>
                  </a:schemeClr>
                </a:solidFill>
                <a:latin typeface="Arial Narrow" panose="020B0606020202030204" pitchFamily="34" charset="0"/>
                <a:cs typeface="Helvetica"/>
              </a:rPr>
              <a:t> by </a:t>
            </a:r>
            <a:r>
              <a:rPr lang="cs-CZ" sz="1200" dirty="0" err="1">
                <a:solidFill>
                  <a:schemeClr val="tx1">
                    <a:lumMod val="75000"/>
                    <a:lumOff val="25000"/>
                  </a:schemeClr>
                </a:solidFill>
                <a:latin typeface="Arial Narrow" panose="020B0606020202030204" pitchFamily="34" charset="0"/>
                <a:cs typeface="Helvetica"/>
              </a:rPr>
              <a:t>ste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opísali</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ktoré</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dostávate</a:t>
            </a:r>
            <a:r>
              <a:rPr lang="cs-CZ" sz="1200" dirty="0">
                <a:solidFill>
                  <a:schemeClr val="tx1">
                    <a:lumMod val="75000"/>
                    <a:lumOff val="25000"/>
                  </a:schemeClr>
                </a:solidFill>
                <a:latin typeface="Arial Narrow" panose="020B0606020202030204" pitchFamily="34" charset="0"/>
                <a:cs typeface="Helvetica"/>
              </a:rPr>
              <a:t>, z </a:t>
            </a:r>
            <a:r>
              <a:rPr lang="cs-CZ" sz="1200" dirty="0" err="1">
                <a:solidFill>
                  <a:schemeClr val="tx1">
                    <a:lumMod val="75000"/>
                    <a:lumOff val="25000"/>
                  </a:schemeClr>
                </a:solidFill>
                <a:latin typeface="Arial Narrow" panose="020B0606020202030204" pitchFamily="34" charset="0"/>
                <a:cs typeface="Helvetica"/>
              </a:rPr>
              <a:t>hľadiska</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ich</a:t>
            </a:r>
            <a:r>
              <a:rPr lang="cs-CZ" sz="1200" dirty="0">
                <a:solidFill>
                  <a:schemeClr val="tx1">
                    <a:lumMod val="75000"/>
                    <a:lumOff val="25000"/>
                  </a:schemeClr>
                </a:solidFill>
                <a:latin typeface="Arial Narrow" panose="020B0606020202030204" pitchFamily="34" charset="0"/>
                <a:cs typeface="Helvetica"/>
              </a:rPr>
              <a:t> nákladnosti?</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DOSTÁVAME</a:t>
            </a:r>
            <a:r>
              <a:rPr lang="cs-CZ" sz="1600" b="1" dirty="0" smtClean="0">
                <a:latin typeface="Arial Narrow" panose="020B0606020202030204" pitchFamily="34" charset="0"/>
                <a:cs typeface="Helvetica"/>
              </a:rPr>
              <a:t> BUĎ MNOHO MALÝCH</a:t>
            </a:r>
            <a:r>
              <a:rPr lang="sk-SK" sz="1600" b="1" dirty="0" smtClean="0">
                <a:latin typeface="Arial Narrow" panose="020B0606020202030204" pitchFamily="34" charset="0"/>
                <a:cs typeface="Helvetica"/>
              </a:rPr>
              <a:t>, ALEBO JEDEN VÄČŠÍ A NIEKOĽKO MENŠÍCH DARČEKOV</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42250" cy="665883"/>
          </a:xfrm>
        </p:spPr>
        <p:txBody>
          <a:bodyPr>
            <a:noAutofit/>
          </a:bodyPr>
          <a:lstStyle/>
          <a:p>
            <a:r>
              <a:rPr lang="sk-SK" sz="1400" dirty="0" smtClean="0">
                <a:solidFill>
                  <a:schemeClr val="tx1">
                    <a:lumMod val="75000"/>
                    <a:lumOff val="25000"/>
                  </a:schemeClr>
                </a:solidFill>
                <a:latin typeface="Arial Narrow" panose="020B0606020202030204" pitchFamily="34" charset="0"/>
              </a:rPr>
              <a:t>Slováci dostávajú buď mnoho malých, alebo jeden väčší a niekoľko menších darčekov. Muži častejšie než ženy dostávajú jeden veľký darček.</a:t>
            </a:r>
          </a:p>
        </p:txBody>
      </p:sp>
      <p:grpSp>
        <p:nvGrpSpPr>
          <p:cNvPr id="12" name="Skupina 11"/>
          <p:cNvGrpSpPr/>
          <p:nvPr/>
        </p:nvGrpSpPr>
        <p:grpSpPr>
          <a:xfrm>
            <a:off x="1235159" y="1249812"/>
            <a:ext cx="7268592" cy="4296663"/>
            <a:chOff x="0" y="0"/>
            <a:chExt cx="7497536" cy="5742215"/>
          </a:xfrm>
        </p:grpSpPr>
        <p:grpSp>
          <p:nvGrpSpPr>
            <p:cNvPr id="13" name="Skupina 12"/>
            <p:cNvGrpSpPr/>
            <p:nvPr/>
          </p:nvGrpSpPr>
          <p:grpSpPr>
            <a:xfrm>
              <a:off x="0" y="0"/>
              <a:ext cx="7497536" cy="5742215"/>
              <a:chOff x="0" y="0"/>
              <a:chExt cx="8139518" cy="4550323"/>
            </a:xfrm>
          </p:grpSpPr>
          <p:graphicFrame>
            <p:nvGraphicFramePr>
              <p:cNvPr id="15" name="Chart 2"/>
              <p:cNvGraphicFramePr>
                <a:graphicFrameLocks/>
              </p:cNvGraphicFramePr>
              <p:nvPr>
                <p:extLst>
                  <p:ext uri="{D42A27DB-BD31-4B8C-83A1-F6EECF244321}">
                    <p14:modId xmlns:p14="http://schemas.microsoft.com/office/powerpoint/2010/main" val="1138627774"/>
                  </p:ext>
                </p:extLst>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Přímá spojnice 19"/>
              <p:cNvCxnSpPr/>
              <p:nvPr/>
            </p:nvCxnSpPr>
            <p:spPr>
              <a:xfrm>
                <a:off x="1456798" y="211299"/>
                <a:ext cx="0" cy="39082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4" name="Přímá spojnice 13"/>
            <p:cNvCxnSpPr/>
            <p:nvPr/>
          </p:nvCxnSpPr>
          <p:spPr>
            <a:xfrm>
              <a:off x="3677415" y="290254"/>
              <a:ext cx="0" cy="493199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1" name="Tabulka 20"/>
          <p:cNvGraphicFramePr>
            <a:graphicFrameLocks noGrp="1"/>
          </p:cNvGraphicFramePr>
          <p:nvPr>
            <p:extLst>
              <p:ext uri="{D42A27DB-BD31-4B8C-83A1-F6EECF244321}">
                <p14:modId xmlns:p14="http://schemas.microsoft.com/office/powerpoint/2010/main" val="3571717146"/>
              </p:ext>
            </p:extLst>
          </p:nvPr>
        </p:nvGraphicFramePr>
        <p:xfrm>
          <a:off x="914400" y="5530467"/>
          <a:ext cx="5111829" cy="187424"/>
        </p:xfrm>
        <a:graphic>
          <a:graphicData uri="http://schemas.openxmlformats.org/drawingml/2006/table">
            <a:tbl>
              <a:tblPr/>
              <a:tblGrid>
                <a:gridCol w="451649"/>
                <a:gridCol w="1165045"/>
                <a:gridCol w="1165045"/>
                <a:gridCol w="1165045"/>
                <a:gridCol w="1165045"/>
              </a:tblGrid>
              <a:tr h="187424">
                <a:tc>
                  <a:txBody>
                    <a:bodyPr/>
                    <a:lstStyle/>
                    <a:p>
                      <a:pPr algn="ctr" fontAlgn="b"/>
                      <a:r>
                        <a:rPr lang="cs-CZ" sz="900" b="1" i="0" u="none" strike="noStrike" dirty="0" smtClean="0">
                          <a:solidFill>
                            <a:srgbClr val="FFFFFF"/>
                          </a:solidFill>
                          <a:effectLst/>
                          <a:latin typeface="Helvetica"/>
                        </a:rPr>
                        <a:t>TOP 2</a:t>
                      </a:r>
                      <a:endParaRPr lang="cs-CZ" sz="900" b="1" i="0" u="none" strike="noStrike" dirty="0">
                        <a:solidFill>
                          <a:srgbClr val="FFFFFF"/>
                        </a:solidFill>
                        <a:effectLst/>
                        <a:latin typeface="Helvetica"/>
                      </a:endParaRPr>
                    </a:p>
                  </a:txBody>
                  <a:tcPr marL="0" marR="0" marT="0" marB="0" anchor="ctr">
                    <a:lnL>
                      <a:noFill/>
                    </a:lnL>
                    <a:lnR>
                      <a:noFill/>
                    </a:lnR>
                    <a:lnT>
                      <a:noFill/>
                    </a:lnT>
                    <a:lnB>
                      <a:noFill/>
                    </a:lnB>
                    <a:solidFill>
                      <a:srgbClr val="002F5E"/>
                    </a:solidFill>
                  </a:tcPr>
                </a:tc>
                <a:tc>
                  <a:txBody>
                    <a:bodyPr/>
                    <a:lstStyle/>
                    <a:p>
                      <a:pPr algn="ctr" fontAlgn="b"/>
                      <a:r>
                        <a:rPr lang="cs-CZ" sz="900" b="1" i="0" u="none" strike="noStrike" dirty="0">
                          <a:solidFill>
                            <a:srgbClr val="FFFFFF"/>
                          </a:solidFill>
                          <a:effectLst/>
                          <a:latin typeface="Helvetica"/>
                        </a:rPr>
                        <a:t>56</a:t>
                      </a:r>
                    </a:p>
                  </a:txBody>
                  <a:tcPr marL="0" marR="0" marT="0" marB="0" anchor="ctr">
                    <a:lnL>
                      <a:noFill/>
                    </a:lnL>
                    <a:lnR>
                      <a:noFill/>
                    </a:lnR>
                    <a:lnT>
                      <a:noFill/>
                    </a:lnT>
                    <a:lnB>
                      <a:noFill/>
                    </a:lnB>
                    <a:solidFill>
                      <a:srgbClr val="002F5E"/>
                    </a:solidFill>
                  </a:tcPr>
                </a:tc>
                <a:tc>
                  <a:txBody>
                    <a:bodyPr/>
                    <a:lstStyle/>
                    <a:p>
                      <a:pPr algn="ctr" fontAlgn="b"/>
                      <a:r>
                        <a:rPr lang="cs-CZ" sz="900" b="1" i="0" u="none" strike="noStrike">
                          <a:solidFill>
                            <a:srgbClr val="FFFFFF"/>
                          </a:solidFill>
                          <a:effectLst/>
                          <a:latin typeface="Helvetica"/>
                        </a:rPr>
                        <a:t>62</a:t>
                      </a:r>
                    </a:p>
                  </a:txBody>
                  <a:tcPr marL="0" marR="0" marT="0" marB="0" anchor="ctr">
                    <a:lnL>
                      <a:noFill/>
                    </a:lnL>
                    <a:lnR>
                      <a:noFill/>
                    </a:lnR>
                    <a:lnT>
                      <a:noFill/>
                    </a:lnT>
                    <a:lnB>
                      <a:noFill/>
                    </a:lnB>
                    <a:solidFill>
                      <a:srgbClr val="002F5E"/>
                    </a:solidFill>
                  </a:tcPr>
                </a:tc>
                <a:tc>
                  <a:txBody>
                    <a:bodyPr/>
                    <a:lstStyle/>
                    <a:p>
                      <a:pPr algn="ctr" fontAlgn="b"/>
                      <a:r>
                        <a:rPr lang="cs-CZ" sz="900" b="1" i="0" u="none" strike="noStrike">
                          <a:solidFill>
                            <a:srgbClr val="FFFFFF"/>
                          </a:solidFill>
                          <a:effectLst/>
                          <a:latin typeface="Helvetica"/>
                        </a:rPr>
                        <a:t>50</a:t>
                      </a:r>
                    </a:p>
                  </a:txBody>
                  <a:tcPr marL="0" marR="0" marT="0" marB="0" anchor="ctr">
                    <a:lnL>
                      <a:noFill/>
                    </a:lnL>
                    <a:lnR>
                      <a:noFill/>
                    </a:lnR>
                    <a:lnT>
                      <a:noFill/>
                    </a:lnT>
                    <a:lnB>
                      <a:noFill/>
                    </a:lnB>
                    <a:solidFill>
                      <a:srgbClr val="002F5E"/>
                    </a:solidFill>
                  </a:tcPr>
                </a:tc>
                <a:tc>
                  <a:txBody>
                    <a:bodyPr/>
                    <a:lstStyle/>
                    <a:p>
                      <a:pPr algn="ctr" fontAlgn="b"/>
                      <a:r>
                        <a:rPr lang="cs-CZ" sz="900" b="1" i="0" u="none" strike="noStrike" dirty="0">
                          <a:solidFill>
                            <a:srgbClr val="FFFFFF"/>
                          </a:solidFill>
                          <a:effectLst/>
                          <a:latin typeface="Helvetica"/>
                        </a:rPr>
                        <a:t>46</a:t>
                      </a:r>
                    </a:p>
                  </a:txBody>
                  <a:tcPr marL="0" marR="0" marT="0" marB="0" anchor="ctr">
                    <a:lnL>
                      <a:noFill/>
                    </a:lnL>
                    <a:lnR>
                      <a:noFill/>
                    </a:lnR>
                    <a:lnT>
                      <a:noFill/>
                    </a:lnT>
                    <a:lnB>
                      <a:noFill/>
                    </a:lnB>
                    <a:solidFill>
                      <a:srgbClr val="002F5E"/>
                    </a:solidFill>
                  </a:tcPr>
                </a:tc>
              </a:tr>
            </a:tbl>
          </a:graphicData>
        </a:graphic>
      </p:graphicFrame>
      <p:graphicFrame>
        <p:nvGraphicFramePr>
          <p:cNvPr id="22" name="Tabulka 21"/>
          <p:cNvGraphicFramePr>
            <a:graphicFrameLocks noGrp="1"/>
          </p:cNvGraphicFramePr>
          <p:nvPr>
            <p:extLst>
              <p:ext uri="{D42A27DB-BD31-4B8C-83A1-F6EECF244321}">
                <p14:modId xmlns:p14="http://schemas.microsoft.com/office/powerpoint/2010/main" val="1822310666"/>
              </p:ext>
            </p:extLst>
          </p:nvPr>
        </p:nvGraphicFramePr>
        <p:xfrm>
          <a:off x="1366094" y="5291132"/>
          <a:ext cx="4616068" cy="200025"/>
        </p:xfrm>
        <a:graphic>
          <a:graphicData uri="http://schemas.openxmlformats.org/drawingml/2006/table">
            <a:tbl>
              <a:tblPr/>
              <a:tblGrid>
                <a:gridCol w="1154017"/>
                <a:gridCol w="1154017"/>
                <a:gridCol w="1154017"/>
                <a:gridCol w="1154017"/>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293269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1446" y="501303"/>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r>
              <a:rPr lang="cs-CZ" sz="2800" dirty="0" err="1" smtClean="0">
                <a:solidFill>
                  <a:schemeClr val="tx1"/>
                </a:solidFill>
                <a:latin typeface="Arial Narrow" panose="020B0606020202030204" pitchFamily="34" charset="0"/>
              </a:rPr>
              <a:t>Ako</a:t>
            </a:r>
            <a:r>
              <a:rPr lang="cs-CZ" sz="2800" dirty="0" smtClean="0">
                <a:solidFill>
                  <a:schemeClr val="tx1"/>
                </a:solidFill>
                <a:latin typeface="Arial Narrow" panose="020B0606020202030204" pitchFamily="34" charset="0"/>
              </a:rPr>
              <a:t> </a:t>
            </a:r>
            <a:r>
              <a:rPr lang="cs-CZ" sz="2800" dirty="0" err="1">
                <a:solidFill>
                  <a:schemeClr val="tx1"/>
                </a:solidFill>
                <a:latin typeface="Arial Narrow" panose="020B0606020202030204" pitchFamily="34" charset="0"/>
              </a:rPr>
              <a:t>Fashion</a:t>
            </a:r>
            <a:r>
              <a:rPr lang="cs-CZ" sz="2800" dirty="0">
                <a:solidFill>
                  <a:schemeClr val="tx1"/>
                </a:solidFill>
                <a:latin typeface="Arial Narrow" panose="020B0606020202030204" pitchFamily="34" charset="0"/>
              </a:rPr>
              <a:t> Report vzniká</a:t>
            </a:r>
            <a:endParaRPr lang="en-AU" sz="2800" dirty="0">
              <a:solidFill>
                <a:schemeClr val="tx1"/>
              </a:solidFill>
              <a:latin typeface="Arial Narrow" panose="020B0606020202030204" pitchFamily="34" charset="0"/>
            </a:endParaRPr>
          </a:p>
        </p:txBody>
      </p:sp>
      <p:sp>
        <p:nvSpPr>
          <p:cNvPr id="4" name="Content Placeholder 1"/>
          <p:cNvSpPr txBox="1">
            <a:spLocks/>
          </p:cNvSpPr>
          <p:nvPr/>
        </p:nvSpPr>
        <p:spPr>
          <a:xfrm>
            <a:off x="391446" y="1077369"/>
            <a:ext cx="8064827" cy="4381848"/>
          </a:xfrm>
          <a:prstGeom prst="rect">
            <a:avLst/>
          </a:prstGeom>
        </p:spPr>
        <p:txBody>
          <a:bodyPr vert="horz" lIns="91440" tIns="45720" rIns="91440" bIns="45720" rtlCol="0" anchor="t" anchorCtr="0">
            <a:noAutofit/>
          </a:bodyPr>
          <a:lstStyle>
            <a:lvl1pPr marL="0" indent="0" algn="l" defTabSz="457200" rtl="0" eaLnBrk="1" latinLnBrk="0" hangingPunct="1">
              <a:spcBef>
                <a:spcPct val="20000"/>
              </a:spcBef>
              <a:buFont typeface="Arial"/>
              <a:buNone/>
              <a:defRPr sz="2000" b="0" kern="1200">
                <a:solidFill>
                  <a:srgbClr val="BE1E11"/>
                </a:solidFill>
                <a:latin typeface="Helvetica"/>
                <a:ea typeface="+mn-ea"/>
                <a:cs typeface="Helvetica"/>
              </a:defRPr>
            </a:lvl1pPr>
            <a:lvl2pPr marL="457200" indent="0" algn="l" defTabSz="457200" rtl="0" eaLnBrk="1" latinLnBrk="0" hangingPunct="1">
              <a:spcBef>
                <a:spcPct val="20000"/>
              </a:spcBef>
              <a:buFont typeface="Wingdings" charset="2"/>
              <a:buNone/>
              <a:defRPr sz="1800" b="0" kern="1200">
                <a:solidFill>
                  <a:schemeClr val="tx1">
                    <a:tint val="75000"/>
                  </a:schemeClr>
                </a:solidFill>
                <a:latin typeface="Helvetica"/>
                <a:ea typeface="+mn-ea"/>
                <a:cs typeface="Helvetica"/>
              </a:defRPr>
            </a:lvl2pPr>
            <a:lvl3pPr marL="914400" indent="0" algn="l" defTabSz="457200" rtl="0" eaLnBrk="1" latinLnBrk="0" hangingPunct="1">
              <a:spcBef>
                <a:spcPct val="20000"/>
              </a:spcBef>
              <a:buFont typeface="Wingdings" charset="2"/>
              <a:buNone/>
              <a:defRPr sz="1600" b="0" kern="1200">
                <a:solidFill>
                  <a:schemeClr val="tx1">
                    <a:tint val="75000"/>
                  </a:schemeClr>
                </a:solidFill>
                <a:latin typeface="Helvetica"/>
                <a:ea typeface="+mn-ea"/>
                <a:cs typeface="Helvetica"/>
              </a:defRPr>
            </a:lvl3pPr>
            <a:lvl4pPr marL="1371600" indent="0" algn="l" defTabSz="457200" rtl="0" eaLnBrk="1" latinLnBrk="0" hangingPunct="1">
              <a:spcBef>
                <a:spcPct val="20000"/>
              </a:spcBef>
              <a:buFont typeface="Wingdings" charset="2"/>
              <a:buNone/>
              <a:defRPr sz="1400" b="0" kern="1200">
                <a:solidFill>
                  <a:schemeClr val="tx1">
                    <a:tint val="75000"/>
                  </a:schemeClr>
                </a:solidFill>
                <a:latin typeface="Helvetica"/>
                <a:ea typeface="+mn-ea"/>
                <a:cs typeface="Helvetica"/>
              </a:defRPr>
            </a:lvl4pPr>
            <a:lvl5pPr marL="1828800" indent="0" algn="l" defTabSz="457200" rtl="0" eaLnBrk="1" latinLnBrk="0" hangingPunct="1">
              <a:spcBef>
                <a:spcPct val="20000"/>
              </a:spcBef>
              <a:buFont typeface="Arial"/>
              <a:buNone/>
              <a:defRPr sz="1400" b="0" kern="1200">
                <a:solidFill>
                  <a:schemeClr val="tx1">
                    <a:tint val="75000"/>
                  </a:schemeClr>
                </a:solidFill>
                <a:latin typeface="Helvetica"/>
                <a:ea typeface="+mn-ea"/>
                <a:cs typeface="Helvetica"/>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r>
              <a:rPr lang="sk-SK" dirty="0" err="1" smtClean="0">
                <a:solidFill>
                  <a:schemeClr val="tx1"/>
                </a:solidFill>
                <a:latin typeface="Arial Narrow" panose="020B0606020202030204" pitchFamily="34" charset="0"/>
              </a:rPr>
              <a:t>Fashion</a:t>
            </a:r>
            <a:r>
              <a:rPr lang="sk-SK" dirty="0" smtClean="0">
                <a:solidFill>
                  <a:schemeClr val="tx1"/>
                </a:solidFill>
                <a:latin typeface="Arial Narrow" panose="020B0606020202030204" pitchFamily="34" charset="0"/>
              </a:rPr>
              <a:t> Report je koncipovaný ako reprezentatívny kvantitatívny výskum na všeobecnej českej populácii.</a:t>
            </a:r>
          </a:p>
          <a:p>
            <a:pPr algn="just"/>
            <a:endParaRPr lang="cs-CZ" dirty="0">
              <a:solidFill>
                <a:schemeClr val="tx1"/>
              </a:solidFill>
              <a:latin typeface="Arial Narrow" panose="020B0606020202030204" pitchFamily="34" charset="0"/>
            </a:endParaRPr>
          </a:p>
        </p:txBody>
      </p:sp>
      <p:graphicFrame>
        <p:nvGraphicFramePr>
          <p:cNvPr id="5" name="Group 1817"/>
          <p:cNvGraphicFramePr>
            <a:graphicFrameLocks noGrp="1"/>
          </p:cNvGraphicFramePr>
          <p:nvPr>
            <p:extLst>
              <p:ext uri="{D42A27DB-BD31-4B8C-83A1-F6EECF244321}">
                <p14:modId xmlns:p14="http://schemas.microsoft.com/office/powerpoint/2010/main" val="1987225293"/>
              </p:ext>
            </p:extLst>
          </p:nvPr>
        </p:nvGraphicFramePr>
        <p:xfrm>
          <a:off x="499025" y="2520140"/>
          <a:ext cx="7847115" cy="3210705"/>
        </p:xfrm>
        <a:graphic>
          <a:graphicData uri="http://schemas.openxmlformats.org/drawingml/2006/table">
            <a:tbl>
              <a:tblPr/>
              <a:tblGrid>
                <a:gridCol w="1105657"/>
                <a:gridCol w="6741458"/>
              </a:tblGrid>
              <a:tr h="771607">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sk-SK" sz="1200" b="0" i="0" u="none" strike="noStrike" cap="none" normalizeH="0" baseline="0" noProof="0" dirty="0" smtClean="0">
                          <a:ln>
                            <a:noFill/>
                          </a:ln>
                          <a:solidFill>
                            <a:schemeClr val="tx1"/>
                          </a:solidFill>
                          <a:effectLst/>
                          <a:latin typeface="Arial Narrow" panose="020B0606020202030204" pitchFamily="34" charset="0"/>
                          <a:cs typeface="Helvetica"/>
                        </a:rPr>
                        <a:t>Metóda:</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pPr>
                      <a:r>
                        <a:rPr kumimoji="0" lang="sk-SK" sz="1200" b="0" i="0" u="none" strike="noStrike" cap="none" normalizeH="0" baseline="0" noProof="0" dirty="0" smtClean="0">
                          <a:ln>
                            <a:noFill/>
                          </a:ln>
                          <a:solidFill>
                            <a:schemeClr val="tx1"/>
                          </a:solidFill>
                          <a:effectLst/>
                          <a:latin typeface="Arial Narrow" panose="020B0606020202030204" pitchFamily="34" charset="0"/>
                          <a:cs typeface="Helvetica"/>
                        </a:rPr>
                        <a:t>Kvantitatívny on-line výskum s kvalitatívnymi prvkami. Oslovení respondenti sú členmi </a:t>
                      </a:r>
                      <a:r>
                        <a:rPr kumimoji="0" lang="sk-SK" sz="1200" b="0" i="0" u="none" strike="noStrike" cap="none" normalizeH="0" baseline="0" noProof="0" dirty="0" err="1" smtClean="0">
                          <a:ln>
                            <a:noFill/>
                          </a:ln>
                          <a:solidFill>
                            <a:schemeClr val="tx1"/>
                          </a:solidFill>
                          <a:effectLst/>
                          <a:latin typeface="Arial Narrow" panose="020B0606020202030204" pitchFamily="34" charset="0"/>
                          <a:cs typeface="Helvetica"/>
                        </a:rPr>
                        <a:t>Perfect</a:t>
                      </a:r>
                      <a:r>
                        <a:rPr kumimoji="0" lang="sk-SK" sz="1200" b="0" i="0" u="none" strike="noStrike" cap="none" normalizeH="0" baseline="0" noProof="0" dirty="0" smtClean="0">
                          <a:ln>
                            <a:noFill/>
                          </a:ln>
                          <a:solidFill>
                            <a:schemeClr val="tx1"/>
                          </a:solidFill>
                          <a:effectLst/>
                          <a:latin typeface="Arial Narrow" panose="020B0606020202030204" pitchFamily="34" charset="0"/>
                          <a:cs typeface="Helvetica"/>
                        </a:rPr>
                        <a:t> </a:t>
                      </a:r>
                      <a:r>
                        <a:rPr kumimoji="0" lang="sk-SK" sz="1200" b="0" i="0" u="none" strike="noStrike" cap="none" normalizeH="0" baseline="0" noProof="0" dirty="0" err="1" smtClean="0">
                          <a:ln>
                            <a:noFill/>
                          </a:ln>
                          <a:solidFill>
                            <a:schemeClr val="tx1"/>
                          </a:solidFill>
                          <a:effectLst/>
                          <a:latin typeface="Arial Narrow" panose="020B0606020202030204" pitchFamily="34" charset="0"/>
                          <a:cs typeface="Helvetica"/>
                        </a:rPr>
                        <a:t>Crowd</a:t>
                      </a:r>
                      <a:r>
                        <a:rPr kumimoji="0" lang="sk-SK" sz="1200" b="0" i="0" u="none" strike="noStrike" cap="none" normalizeH="0" baseline="0" noProof="0" dirty="0" smtClean="0">
                          <a:ln>
                            <a:noFill/>
                          </a:ln>
                          <a:solidFill>
                            <a:schemeClr val="tx1"/>
                          </a:solidFill>
                          <a:effectLst/>
                          <a:latin typeface="Arial Narrow" panose="020B0606020202030204" pitchFamily="34" charset="0"/>
                          <a:cs typeface="Helvetica"/>
                        </a:rPr>
                        <a:t> panelu (35 000 registrovaných používateľov). </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r h="455033">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sk-SK" sz="1200" b="0" i="0" u="none" strike="noStrike" cap="none" normalizeH="0" baseline="0" noProof="0" smtClean="0">
                          <a:ln>
                            <a:noFill/>
                          </a:ln>
                          <a:solidFill>
                            <a:schemeClr val="tx1"/>
                          </a:solidFill>
                          <a:effectLst/>
                          <a:latin typeface="Arial Narrow" panose="020B0606020202030204" pitchFamily="34" charset="0"/>
                          <a:cs typeface="Helvetica"/>
                        </a:rPr>
                        <a:t>Krajina:</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pPr>
                      <a:r>
                        <a:rPr kumimoji="0" lang="sk-SK" sz="1200" b="0" i="0" u="none" strike="noStrike" kern="1200" cap="none" normalizeH="0" baseline="0" noProof="0" dirty="0" smtClean="0">
                          <a:ln>
                            <a:noFill/>
                          </a:ln>
                          <a:solidFill>
                            <a:schemeClr val="tx1"/>
                          </a:solidFill>
                          <a:effectLst/>
                          <a:latin typeface="Arial Narrow" panose="020B0606020202030204" pitchFamily="34" charset="0"/>
                          <a:ea typeface="+mn-ea"/>
                          <a:cs typeface="Helvetica"/>
                        </a:rPr>
                        <a:t>Slovensko</a:t>
                      </a:r>
                      <a:endParaRPr kumimoji="0" lang="sk-SK" sz="1200" b="0" i="0" u="none" strike="noStrike" cap="none" normalizeH="0" baseline="0" noProof="0" dirty="0" smtClean="0">
                        <a:ln>
                          <a:noFill/>
                        </a:ln>
                        <a:solidFill>
                          <a:schemeClr val="tx1"/>
                        </a:solidFill>
                        <a:effectLst/>
                        <a:latin typeface="Arial Narrow" panose="020B0606020202030204" pitchFamily="34" charset="0"/>
                        <a:cs typeface="Helvetica"/>
                      </a:endParaRP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r h="455033">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sk-SK" sz="1200" b="0" i="0" u="none" strike="noStrike" cap="none" normalizeH="0" baseline="0" noProof="0" smtClean="0">
                          <a:ln>
                            <a:noFill/>
                          </a:ln>
                          <a:solidFill>
                            <a:schemeClr val="tx1"/>
                          </a:solidFill>
                          <a:effectLst/>
                          <a:latin typeface="Arial Narrow" panose="020B0606020202030204" pitchFamily="34" charset="0"/>
                          <a:cs typeface="Helvetica"/>
                        </a:rPr>
                        <a:t>Zber dát:</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pPr>
                      <a:r>
                        <a:rPr kumimoji="0" lang="sk-SK" sz="1200" b="0" i="0" u="none" strike="noStrike" cap="none" normalizeH="0" baseline="0" noProof="0" dirty="0" smtClean="0">
                          <a:ln>
                            <a:noFill/>
                          </a:ln>
                          <a:solidFill>
                            <a:schemeClr val="tx1"/>
                          </a:solidFill>
                          <a:effectLst/>
                          <a:latin typeface="Arial Narrow" panose="020B0606020202030204" pitchFamily="34" charset="0"/>
                          <a:cs typeface="Helvetica"/>
                        </a:rPr>
                        <a:t>12. – 18. 11. 2015</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r h="1073999">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sk-SK" sz="1200" b="0" i="0" u="none" strike="noStrike" cap="none" normalizeH="0" baseline="0" noProof="0" smtClean="0">
                          <a:ln>
                            <a:noFill/>
                          </a:ln>
                          <a:solidFill>
                            <a:schemeClr val="tx1"/>
                          </a:solidFill>
                          <a:effectLst/>
                          <a:latin typeface="Arial Narrow" panose="020B0606020202030204" pitchFamily="34" charset="0"/>
                          <a:cs typeface="Helvetica"/>
                        </a:rPr>
                        <a:t>Cieľová skupina:</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defRPr/>
                      </a:pPr>
                      <a:r>
                        <a:rPr kumimoji="0" lang="sk-SK"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Helvetica"/>
                        </a:rPr>
                        <a:t>Ženy i muži (50 : 50)</a:t>
                      </a:r>
                    </a:p>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defRPr/>
                      </a:pPr>
                      <a:r>
                        <a:rPr kumimoji="0" lang="sk-SK"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Helvetica"/>
                        </a:rPr>
                        <a:t>Vo veku 15 až 55 rokov</a:t>
                      </a:r>
                    </a:p>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defRPr/>
                      </a:pPr>
                      <a:r>
                        <a:rPr kumimoji="0" lang="sk-SK"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Helvetica"/>
                        </a:rPr>
                        <a:t>Celá ČR</a:t>
                      </a:r>
                    </a:p>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defRPr/>
                      </a:pPr>
                      <a:r>
                        <a:rPr kumimoji="0" lang="sk-SK" sz="1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Helvetica"/>
                        </a:rPr>
                        <a:t>Reprezentatívna vzorka respondentov podľa pohlavia, veku, vzdelania a veľkosti miesta bydliska.</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r h="455033">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tab pos="93663" algn="l"/>
                          <a:tab pos="177800" algn="l"/>
                          <a:tab pos="271463" algn="l"/>
                          <a:tab pos="355600" algn="l"/>
                        </a:tabLst>
                      </a:pPr>
                      <a:r>
                        <a:rPr kumimoji="0" lang="sk-SK" sz="1200" b="0" i="0" u="none" strike="noStrike" cap="none" normalizeH="0" baseline="0" noProof="0" dirty="0" smtClean="0">
                          <a:ln>
                            <a:noFill/>
                          </a:ln>
                          <a:solidFill>
                            <a:schemeClr val="tx1"/>
                          </a:solidFill>
                          <a:effectLst/>
                          <a:latin typeface="Arial Narrow" panose="020B0606020202030204" pitchFamily="34" charset="0"/>
                          <a:cs typeface="Helvetica"/>
                        </a:rPr>
                        <a:t>Veľkosť vzorky:</a:t>
                      </a: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c>
                  <a:txBody>
                    <a:bodyPr/>
                    <a:lstStyle/>
                    <a:p>
                      <a:pPr marL="0" marR="0" lvl="0" indent="0" algn="l" defTabSz="914400" rtl="0" eaLnBrk="1" fontAlgn="base" latinLnBrk="0" hangingPunct="1">
                        <a:lnSpc>
                          <a:spcPct val="90000"/>
                        </a:lnSpc>
                        <a:spcBef>
                          <a:spcPct val="50000"/>
                        </a:spcBef>
                        <a:spcAft>
                          <a:spcPct val="0"/>
                        </a:spcAft>
                        <a:buClrTx/>
                        <a:buSzPct val="70000"/>
                        <a:buFont typeface="Wingdings" pitchFamily="2" charset="2"/>
                        <a:buNone/>
                        <a:tabLst/>
                        <a:defRPr/>
                      </a:pPr>
                      <a:r>
                        <a:rPr lang="sk-SK" sz="1200" b="0" u="none" noProof="0" dirty="0" smtClean="0">
                          <a:solidFill>
                            <a:schemeClr val="tx1"/>
                          </a:solidFill>
                          <a:latin typeface="Arial Narrow" panose="020B0606020202030204" pitchFamily="34" charset="0"/>
                          <a:cs typeface="Helvetica"/>
                          <a:sym typeface="Wingdings" pitchFamily="2" charset="2"/>
                        </a:rPr>
                        <a:t>N (2015) =</a:t>
                      </a:r>
                      <a:r>
                        <a:rPr lang="sk-SK" sz="1200" b="0" u="none" baseline="0" noProof="0" dirty="0" smtClean="0">
                          <a:solidFill>
                            <a:schemeClr val="tx1"/>
                          </a:solidFill>
                          <a:latin typeface="Arial Narrow" panose="020B0606020202030204" pitchFamily="34" charset="0"/>
                          <a:cs typeface="Helvetica"/>
                          <a:sym typeface="Wingdings" pitchFamily="2" charset="2"/>
                        </a:rPr>
                        <a:t> </a:t>
                      </a:r>
                      <a:r>
                        <a:rPr lang="sk-SK" sz="1200" b="0" u="none" noProof="0" dirty="0" smtClean="0">
                          <a:solidFill>
                            <a:schemeClr val="tx1"/>
                          </a:solidFill>
                          <a:latin typeface="Arial Narrow" panose="020B0606020202030204" pitchFamily="34" charset="0"/>
                          <a:cs typeface="Helvetica"/>
                          <a:sym typeface="Wingdings" pitchFamily="2" charset="2"/>
                        </a:rPr>
                        <a:t>400 </a:t>
                      </a:r>
                      <a:r>
                        <a:rPr lang="sk-SK" sz="1200" b="0" u="none" baseline="0" noProof="0" dirty="0" smtClean="0">
                          <a:solidFill>
                            <a:schemeClr val="tx1"/>
                          </a:solidFill>
                          <a:latin typeface="Arial Narrow" panose="020B0606020202030204" pitchFamily="34" charset="0"/>
                          <a:cs typeface="Helvetica"/>
                          <a:sym typeface="Wingdings" pitchFamily="2" charset="2"/>
                        </a:rPr>
                        <a:t>respondentov</a:t>
                      </a:r>
                      <a:endParaRPr kumimoji="0" lang="sk-SK" sz="1200" b="0" i="0" u="none" strike="noStrike" kern="1200" cap="none" normalizeH="0" baseline="0" noProof="0" dirty="0" smtClean="0">
                        <a:ln>
                          <a:noFill/>
                        </a:ln>
                        <a:solidFill>
                          <a:schemeClr val="tx1"/>
                        </a:solidFill>
                        <a:effectLst/>
                        <a:latin typeface="Arial Narrow" panose="020B0606020202030204" pitchFamily="34" charset="0"/>
                        <a:ea typeface="+mn-ea"/>
                        <a:cs typeface="Helvetica"/>
                      </a:endParaRPr>
                    </a:p>
                  </a:txBody>
                  <a:tcPr marL="36000" marR="36000" marT="35993" marB="35993" anchor="ctr" horzOverflow="overflow">
                    <a:lnL w="12700" cap="flat" cmpd="sng" algn="ctr">
                      <a:solidFill>
                        <a:srgbClr val="777777"/>
                      </a:solidFill>
                      <a:prstDash val="solid"/>
                      <a:round/>
                      <a:headEnd type="none" w="med" len="med"/>
                      <a:tailEnd type="none" w="med" len="med"/>
                    </a:lnL>
                    <a:lnR w="12700" cap="flat" cmpd="sng" algn="ctr">
                      <a:solidFill>
                        <a:srgbClr val="777777"/>
                      </a:solidFill>
                      <a:prstDash val="solid"/>
                      <a:round/>
                      <a:headEnd type="none" w="med" len="med"/>
                      <a:tailEnd type="none" w="med" len="med"/>
                    </a:lnR>
                    <a:lnT w="12700" cap="flat" cmpd="sng" algn="ctr">
                      <a:solidFill>
                        <a:srgbClr val="777777"/>
                      </a:solidFill>
                      <a:prstDash val="solid"/>
                      <a:round/>
                      <a:headEnd type="none" w="med" len="med"/>
                      <a:tailEnd type="none" w="med" len="med"/>
                    </a:lnT>
                    <a:lnB w="12700" cap="flat" cmpd="sng" algn="ctr">
                      <a:solidFill>
                        <a:srgbClr val="777777"/>
                      </a:solidFill>
                      <a:prstDash val="solid"/>
                      <a:round/>
                      <a:headEnd type="none" w="med" len="med"/>
                      <a:tailEnd type="none" w="med" len="med"/>
                    </a:lnB>
                    <a:lnTlToBr>
                      <a:noFill/>
                    </a:lnTlToBr>
                    <a:lnBlToTr>
                      <a:noFill/>
                    </a:lnBlToTr>
                    <a:solidFill>
                      <a:srgbClr val="FEF6F0"/>
                    </a:solidFill>
                  </a:tcPr>
                </a:tc>
              </a:tr>
            </a:tbl>
          </a:graphicData>
        </a:graphic>
      </p:graphicFrame>
    </p:spTree>
    <p:extLst>
      <p:ext uri="{BB962C8B-B14F-4D97-AF65-F5344CB8AC3E}">
        <p14:creationId xmlns:p14="http://schemas.microsoft.com/office/powerpoint/2010/main" val="1875044178"/>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Skupina 16"/>
          <p:cNvGrpSpPr/>
          <p:nvPr/>
        </p:nvGrpSpPr>
        <p:grpSpPr>
          <a:xfrm>
            <a:off x="1210786" y="1180200"/>
            <a:ext cx="6898697" cy="4724387"/>
            <a:chOff x="0" y="0"/>
            <a:chExt cx="7543123" cy="5368526"/>
          </a:xfrm>
        </p:grpSpPr>
        <p:grpSp>
          <p:nvGrpSpPr>
            <p:cNvPr id="18" name="Skupina 17"/>
            <p:cNvGrpSpPr/>
            <p:nvPr/>
          </p:nvGrpSpPr>
          <p:grpSpPr>
            <a:xfrm>
              <a:off x="0" y="0"/>
              <a:ext cx="7543123" cy="5368526"/>
              <a:chOff x="0" y="0"/>
              <a:chExt cx="8189009" cy="4254199"/>
            </a:xfrm>
          </p:grpSpPr>
          <p:graphicFrame>
            <p:nvGraphicFramePr>
              <p:cNvPr id="21" name="Chart 2"/>
              <p:cNvGraphicFramePr>
                <a:graphicFrameLocks/>
              </p:cNvGraphicFramePr>
              <p:nvPr/>
            </p:nvGraphicFramePr>
            <p:xfrm>
              <a:off x="0" y="0"/>
              <a:ext cx="8189009" cy="4254199"/>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Přímá spojnice 21"/>
              <p:cNvCxnSpPr/>
              <p:nvPr/>
            </p:nvCxnSpPr>
            <p:spPr>
              <a:xfrm>
                <a:off x="1788597" y="230459"/>
                <a:ext cx="0" cy="360684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9" name="Přímá spojnice 18"/>
            <p:cNvCxnSpPr/>
            <p:nvPr/>
          </p:nvCxnSpPr>
          <p:spPr>
            <a:xfrm>
              <a:off x="4649540" y="276842"/>
              <a:ext cx="0" cy="4551612"/>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 name="TextBox 8"/>
          <p:cNvSpPr txBox="1"/>
          <p:nvPr/>
        </p:nvSpPr>
        <p:spPr>
          <a:xfrm>
            <a:off x="323528" y="5877272"/>
            <a:ext cx="8280920" cy="461665"/>
          </a:xfrm>
          <a:prstGeom prst="rect">
            <a:avLst/>
          </a:prstGeom>
          <a:noFill/>
        </p:spPr>
        <p:txBody>
          <a:bodyPr wrap="square" rtlCol="0">
            <a:spAutoFit/>
          </a:bodyPr>
          <a:lstStyle/>
          <a:p>
            <a:pPr algn="ctr"/>
            <a:r>
              <a:rPr lang="cs-CZ" sz="1200" dirty="0" err="1">
                <a:solidFill>
                  <a:schemeClr val="tx1">
                    <a:lumMod val="75000"/>
                    <a:lumOff val="25000"/>
                  </a:schemeClr>
                </a:solidFill>
                <a:latin typeface="Arial Narrow" panose="020B0606020202030204" pitchFamily="34" charset="0"/>
                <a:cs typeface="Helvetica"/>
              </a:rPr>
              <a:t>Skúste</a:t>
            </a:r>
            <a:r>
              <a:rPr lang="cs-CZ" sz="1200" dirty="0">
                <a:solidFill>
                  <a:schemeClr val="tx1">
                    <a:lumMod val="75000"/>
                    <a:lumOff val="25000"/>
                  </a:schemeClr>
                </a:solidFill>
                <a:latin typeface="Arial Narrow" panose="020B0606020202030204" pitchFamily="34" charset="0"/>
                <a:cs typeface="Helvetica"/>
              </a:rPr>
              <a:t> na škále 1 až 10 </a:t>
            </a:r>
            <a:r>
              <a:rPr lang="cs-CZ" sz="1200" dirty="0" err="1">
                <a:solidFill>
                  <a:schemeClr val="tx1">
                    <a:lumMod val="75000"/>
                    <a:lumOff val="25000"/>
                  </a:schemeClr>
                </a:solidFill>
                <a:latin typeface="Arial Narrow" panose="020B0606020202030204" pitchFamily="34" charset="0"/>
                <a:cs typeface="Helvetica"/>
              </a:rPr>
              <a:t>vyjadriť</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mieru</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a:t>
            </a:r>
            <a:r>
              <a:rPr lang="cs-CZ" sz="1200" dirty="0" err="1" smtClean="0">
                <a:solidFill>
                  <a:schemeClr val="tx1">
                    <a:lumMod val="75000"/>
                    <a:lumOff val="25000"/>
                  </a:schemeClr>
                </a:solidFill>
                <a:latin typeface="Arial Narrow" panose="020B0606020202030204" pitchFamily="34" charset="0"/>
                <a:cs typeface="Helvetica"/>
              </a:rPr>
              <a:t>ašej</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radosti z </a:t>
            </a:r>
            <a:r>
              <a:rPr lang="cs-CZ" sz="1200" dirty="0" err="1">
                <a:solidFill>
                  <a:schemeClr val="tx1">
                    <a:lumMod val="75000"/>
                    <a:lumOff val="25000"/>
                  </a:schemeClr>
                </a:solidFill>
                <a:latin typeface="Arial Narrow" panose="020B0606020202030204" pitchFamily="34" charset="0"/>
                <a:cs typeface="Helvetica"/>
              </a:rPr>
              <a:t>darčekov</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ktoré</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dostávate</a:t>
            </a:r>
            <a:r>
              <a:rPr lang="cs-CZ" sz="1200" dirty="0" smtClean="0">
                <a:solidFill>
                  <a:schemeClr val="tx1">
                    <a:lumMod val="75000"/>
                    <a:lumOff val="25000"/>
                  </a:schemeClr>
                </a:solidFill>
                <a:latin typeface="Arial Narrow" panose="020B0606020202030204" pitchFamily="34" charset="0"/>
                <a:cs typeface="Helvetica"/>
              </a:rPr>
              <a:t> pod </a:t>
            </a:r>
            <a:r>
              <a:rPr lang="cs-CZ" sz="1200" dirty="0" err="1" smtClean="0">
                <a:solidFill>
                  <a:schemeClr val="tx1">
                    <a:lumMod val="75000"/>
                    <a:lumOff val="25000"/>
                  </a:schemeClr>
                </a:solidFill>
                <a:latin typeface="Arial Narrow" panose="020B0606020202030204" pitchFamily="34" charset="0"/>
                <a:cs typeface="Helvetica"/>
              </a:rPr>
              <a:t>stromček</a:t>
            </a:r>
            <a:r>
              <a:rPr lang="cs-CZ" sz="1200" dirty="0" smtClean="0">
                <a:solidFill>
                  <a:schemeClr val="tx1">
                    <a:lumMod val="75000"/>
                    <a:lumOff val="25000"/>
                  </a:schemeClr>
                </a:solidFill>
                <a:latin typeface="Arial Narrow" panose="020B0606020202030204" pitchFamily="34" charset="0"/>
                <a:cs typeface="Helvetica"/>
              </a:rPr>
              <a:t>. </a:t>
            </a:r>
          </a:p>
          <a:p>
            <a:pPr algn="ctr"/>
            <a:r>
              <a:rPr lang="cs-CZ" sz="1200" dirty="0" smtClean="0">
                <a:solidFill>
                  <a:schemeClr val="tx1">
                    <a:lumMod val="75000"/>
                    <a:lumOff val="25000"/>
                  </a:schemeClr>
                </a:solidFill>
                <a:latin typeface="Arial Narrow" panose="020B0606020202030204" pitchFamily="34" charset="0"/>
                <a:cs typeface="Helvetica"/>
              </a:rPr>
              <a:t>(</a:t>
            </a:r>
            <a:r>
              <a:rPr lang="cs-CZ" sz="1200" dirty="0">
                <a:solidFill>
                  <a:schemeClr val="tx1">
                    <a:lumMod val="75000"/>
                    <a:lumOff val="25000"/>
                  </a:schemeClr>
                </a:solidFill>
                <a:latin typeface="Arial Narrow" panose="020B0606020202030204" pitchFamily="34" charset="0"/>
                <a:cs typeface="Helvetica"/>
              </a:rPr>
              <a:t>Uveďte, prosím, na škále 0 </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Úplné </a:t>
            </a:r>
            <a:r>
              <a:rPr lang="cs-CZ" sz="1200" dirty="0" err="1">
                <a:solidFill>
                  <a:schemeClr val="tx1">
                    <a:lumMod val="75000"/>
                    <a:lumOff val="25000"/>
                  </a:schemeClr>
                </a:solidFill>
                <a:latin typeface="Arial Narrow" panose="020B0606020202030204" pitchFamily="34" charset="0"/>
                <a:cs typeface="Helvetica"/>
              </a:rPr>
              <a:t>sklamanie</a:t>
            </a:r>
            <a:r>
              <a:rPr lang="cs-CZ" sz="1200" dirty="0">
                <a:solidFill>
                  <a:schemeClr val="tx1">
                    <a:lumMod val="75000"/>
                    <a:lumOff val="25000"/>
                  </a:schemeClr>
                </a:solidFill>
                <a:latin typeface="Arial Narrow" panose="020B0606020202030204" pitchFamily="34" charset="0"/>
                <a:cs typeface="Helvetica"/>
              </a:rPr>
              <a:t>; 10 </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Úplné </a:t>
            </a:r>
            <a:r>
              <a:rPr lang="cs-CZ" sz="1200" dirty="0" err="1" smtClean="0">
                <a:solidFill>
                  <a:schemeClr val="tx1">
                    <a:lumMod val="75000"/>
                    <a:lumOff val="25000"/>
                  </a:schemeClr>
                </a:solidFill>
                <a:latin typeface="Arial Narrow" panose="020B0606020202030204" pitchFamily="34" charset="0"/>
                <a:cs typeface="Helvetica"/>
              </a:rPr>
              <a:t>nadšenie</a:t>
            </a:r>
            <a:r>
              <a:rPr lang="cs-CZ" sz="1200" dirty="0" smtClean="0">
                <a:solidFill>
                  <a:schemeClr val="tx1">
                    <a:lumMod val="75000"/>
                    <a:lumOff val="25000"/>
                  </a:schemeClr>
                </a:solidFill>
                <a:latin typeface="Arial Narrow" panose="020B0606020202030204" pitchFamily="34" charset="0"/>
                <a:cs typeface="Helvetica"/>
              </a:rPr>
              <a:t>.)</a:t>
            </a: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ŽENY MÁVAJÚ Z DARČEKOV VÄČŠIU RADOSŤ</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42250" cy="665883"/>
          </a:xfrm>
        </p:spPr>
        <p:txBody>
          <a:bodyPr>
            <a:noAutofit/>
          </a:bodyPr>
          <a:lstStyle/>
          <a:p>
            <a:r>
              <a:rPr lang="sk-SK" sz="1400" dirty="0" smtClean="0">
                <a:solidFill>
                  <a:schemeClr val="tx1">
                    <a:lumMod val="75000"/>
                    <a:lumOff val="25000"/>
                  </a:schemeClr>
                </a:solidFill>
                <a:latin typeface="Arial Narrow" panose="020B0606020202030204" pitchFamily="34" charset="0"/>
              </a:rPr>
              <a:t>Väčšina ľudí má z darčekov radosť. Veľké sklamanie pociťuje len minimum obdarovaných.</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16" name="Tabulka 15"/>
          <p:cNvGraphicFramePr>
            <a:graphicFrameLocks noGrp="1"/>
          </p:cNvGraphicFramePr>
          <p:nvPr>
            <p:extLst>
              <p:ext uri="{D42A27DB-BD31-4B8C-83A1-F6EECF244321}">
                <p14:modId xmlns:p14="http://schemas.microsoft.com/office/powerpoint/2010/main" val="1617426414"/>
              </p:ext>
            </p:extLst>
          </p:nvPr>
        </p:nvGraphicFramePr>
        <p:xfrm>
          <a:off x="1299988" y="5566553"/>
          <a:ext cx="5552504" cy="200025"/>
        </p:xfrm>
        <a:graphic>
          <a:graphicData uri="http://schemas.openxmlformats.org/drawingml/2006/table">
            <a:tbl>
              <a:tblPr/>
              <a:tblGrid>
                <a:gridCol w="1388126"/>
                <a:gridCol w="1388126"/>
                <a:gridCol w="1388126"/>
                <a:gridCol w="1388126"/>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09635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161602" y="5915372"/>
            <a:ext cx="8820473" cy="553998"/>
          </a:xfrm>
          <a:prstGeom prst="rect">
            <a:avLst/>
          </a:prstGeom>
          <a:noFill/>
        </p:spPr>
        <p:txBody>
          <a:bodyPr wrap="square" rtlCol="0">
            <a:spAutoFit/>
          </a:bodyPr>
          <a:lstStyle/>
          <a:p>
            <a:pPr algn="ctr"/>
            <a:r>
              <a:rPr lang="cs-CZ" sz="1000" dirty="0" err="1" smtClean="0">
                <a:solidFill>
                  <a:schemeClr val="tx1">
                    <a:lumMod val="75000"/>
                    <a:lumOff val="25000"/>
                  </a:schemeClr>
                </a:solidFill>
                <a:latin typeface="Arial Narrow" panose="020B0606020202030204" pitchFamily="34" charset="0"/>
                <a:cs typeface="Helvetica"/>
              </a:rPr>
              <a:t>Peniaze</a:t>
            </a:r>
            <a:r>
              <a:rPr lang="cs-CZ" sz="1000" dirty="0" smtClean="0">
                <a:solidFill>
                  <a:schemeClr val="tx1">
                    <a:lumMod val="75000"/>
                    <a:lumOff val="25000"/>
                  </a:schemeClr>
                </a:solidFill>
                <a:latin typeface="Arial Narrow" panose="020B0606020202030204" pitchFamily="34" charset="0"/>
                <a:cs typeface="Helvetica"/>
              </a:rPr>
              <a:t>, </a:t>
            </a:r>
            <a:r>
              <a:rPr lang="cs-CZ" sz="1000" dirty="0" err="1" smtClean="0">
                <a:solidFill>
                  <a:schemeClr val="tx1">
                    <a:lumMod val="75000"/>
                    <a:lumOff val="25000"/>
                  </a:schemeClr>
                </a:solidFill>
                <a:latin typeface="Arial Narrow" panose="020B0606020202030204" pitchFamily="34" charset="0"/>
                <a:cs typeface="Helvetica"/>
              </a:rPr>
              <a:t>samozrejme</a:t>
            </a:r>
            <a:r>
              <a:rPr lang="cs-CZ" sz="1000" dirty="0" smtClean="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nemusia</a:t>
            </a:r>
            <a:r>
              <a:rPr lang="cs-CZ" sz="1000" dirty="0">
                <a:solidFill>
                  <a:schemeClr val="tx1">
                    <a:lumMod val="75000"/>
                    <a:lumOff val="25000"/>
                  </a:schemeClr>
                </a:solidFill>
                <a:latin typeface="Arial Narrow" panose="020B0606020202030204" pitchFamily="34" charset="0"/>
                <a:cs typeface="Helvetica"/>
              </a:rPr>
              <a:t> byť v </a:t>
            </a:r>
            <a:r>
              <a:rPr lang="cs-CZ" sz="1000" dirty="0" err="1">
                <a:solidFill>
                  <a:schemeClr val="tx1">
                    <a:lumMod val="75000"/>
                    <a:lumOff val="25000"/>
                  </a:schemeClr>
                </a:solidFill>
                <a:latin typeface="Arial Narrow" panose="020B0606020202030204" pitchFamily="34" charset="0"/>
                <a:cs typeface="Helvetica"/>
              </a:rPr>
              <a:t>prípade</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darčekov</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vôbec</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dôležité</a:t>
            </a:r>
            <a:r>
              <a:rPr lang="cs-CZ" sz="1000" dirty="0">
                <a:solidFill>
                  <a:schemeClr val="tx1">
                    <a:lumMod val="75000"/>
                    <a:lumOff val="25000"/>
                  </a:schemeClr>
                </a:solidFill>
                <a:latin typeface="Arial Narrow" panose="020B0606020202030204" pitchFamily="34" charset="0"/>
                <a:cs typeface="Helvetica"/>
              </a:rPr>
              <a:t>, ale </a:t>
            </a:r>
            <a:r>
              <a:rPr lang="cs-CZ" sz="1000" dirty="0" err="1">
                <a:solidFill>
                  <a:schemeClr val="tx1">
                    <a:lumMod val="75000"/>
                    <a:lumOff val="25000"/>
                  </a:schemeClr>
                </a:solidFill>
                <a:latin typeface="Arial Narrow" panose="020B0606020202030204" pitchFamily="34" charset="0"/>
                <a:cs typeface="Helvetica"/>
              </a:rPr>
              <a:t>väčšina</a:t>
            </a:r>
            <a:r>
              <a:rPr lang="cs-CZ" sz="1000" dirty="0">
                <a:solidFill>
                  <a:schemeClr val="tx1">
                    <a:lumMod val="75000"/>
                    <a:lumOff val="25000"/>
                  </a:schemeClr>
                </a:solidFill>
                <a:latin typeface="Arial Narrow" panose="020B0606020202030204" pitchFamily="34" charset="0"/>
                <a:cs typeface="Helvetica"/>
              </a:rPr>
              <a:t> z nás má </a:t>
            </a:r>
            <a:r>
              <a:rPr lang="cs-CZ" sz="1000" dirty="0" err="1">
                <a:solidFill>
                  <a:schemeClr val="tx1">
                    <a:lumMod val="75000"/>
                    <a:lumOff val="25000"/>
                  </a:schemeClr>
                </a:solidFill>
                <a:latin typeface="Arial Narrow" panose="020B0606020202030204" pitchFamily="34" charset="0"/>
                <a:cs typeface="Helvetica"/>
              </a:rPr>
              <a:t>obmedzené</a:t>
            </a:r>
            <a:r>
              <a:rPr lang="cs-CZ" sz="1000" dirty="0">
                <a:solidFill>
                  <a:schemeClr val="tx1">
                    <a:lumMod val="75000"/>
                    <a:lumOff val="25000"/>
                  </a:schemeClr>
                </a:solidFill>
                <a:latin typeface="Arial Narrow" panose="020B0606020202030204" pitchFamily="34" charset="0"/>
                <a:cs typeface="Helvetica"/>
              </a:rPr>
              <a:t> rozpočty. </a:t>
            </a:r>
            <a:r>
              <a:rPr lang="cs-CZ" sz="1000" dirty="0" err="1">
                <a:solidFill>
                  <a:schemeClr val="tx1">
                    <a:lumMod val="75000"/>
                    <a:lumOff val="25000"/>
                  </a:schemeClr>
                </a:solidFill>
                <a:latin typeface="Arial Narrow" panose="020B0606020202030204" pitchFamily="34" charset="0"/>
                <a:cs typeface="Helvetica"/>
              </a:rPr>
              <a:t>Ako</a:t>
            </a:r>
            <a:r>
              <a:rPr lang="cs-CZ" sz="1000" dirty="0">
                <a:solidFill>
                  <a:schemeClr val="tx1">
                    <a:lumMod val="75000"/>
                    <a:lumOff val="25000"/>
                  </a:schemeClr>
                </a:solidFill>
                <a:latin typeface="Arial Narrow" panose="020B0606020202030204" pitchFamily="34" charset="0"/>
                <a:cs typeface="Helvetica"/>
              </a:rPr>
              <a:t> by </a:t>
            </a:r>
            <a:r>
              <a:rPr lang="cs-CZ" sz="1000" dirty="0" err="1">
                <a:solidFill>
                  <a:schemeClr val="tx1">
                    <a:lumMod val="75000"/>
                    <a:lumOff val="25000"/>
                  </a:schemeClr>
                </a:solidFill>
                <a:latin typeface="Arial Narrow" panose="020B0606020202030204" pitchFamily="34" charset="0"/>
                <a:cs typeface="Helvetica"/>
              </a:rPr>
              <a:t>ste</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opísali</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darčeky</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ktoré</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dostávate</a:t>
            </a:r>
            <a:r>
              <a:rPr lang="cs-CZ" sz="1000" dirty="0">
                <a:solidFill>
                  <a:schemeClr val="tx1">
                    <a:lumMod val="75000"/>
                    <a:lumOff val="25000"/>
                  </a:schemeClr>
                </a:solidFill>
                <a:latin typeface="Arial Narrow" panose="020B0606020202030204" pitchFamily="34" charset="0"/>
                <a:cs typeface="Helvetica"/>
              </a:rPr>
              <a:t>, z </a:t>
            </a:r>
            <a:r>
              <a:rPr lang="cs-CZ" sz="1000" dirty="0" err="1">
                <a:solidFill>
                  <a:schemeClr val="tx1">
                    <a:lumMod val="75000"/>
                    <a:lumOff val="25000"/>
                  </a:schemeClr>
                </a:solidFill>
                <a:latin typeface="Arial Narrow" panose="020B0606020202030204" pitchFamily="34" charset="0"/>
                <a:cs typeface="Helvetica"/>
              </a:rPr>
              <a:t>hľadiska</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ich</a:t>
            </a:r>
            <a:r>
              <a:rPr lang="cs-CZ" sz="1000" dirty="0">
                <a:solidFill>
                  <a:schemeClr val="tx1">
                    <a:lumMod val="75000"/>
                    <a:lumOff val="25000"/>
                  </a:schemeClr>
                </a:solidFill>
                <a:latin typeface="Arial Narrow" panose="020B0606020202030204" pitchFamily="34" charset="0"/>
                <a:cs typeface="Helvetica"/>
              </a:rPr>
              <a:t> nákladnosti</a:t>
            </a:r>
            <a:r>
              <a:rPr lang="cs-CZ" sz="1000" dirty="0" smtClean="0">
                <a:solidFill>
                  <a:schemeClr val="tx1">
                    <a:lumMod val="75000"/>
                    <a:lumOff val="25000"/>
                  </a:schemeClr>
                </a:solidFill>
                <a:latin typeface="Arial Narrow" panose="020B0606020202030204" pitchFamily="34" charset="0"/>
                <a:cs typeface="Helvetica"/>
              </a:rPr>
              <a:t>?</a:t>
            </a:r>
          </a:p>
          <a:p>
            <a:pPr algn="ctr"/>
            <a:r>
              <a:rPr lang="cs-CZ" sz="1000" dirty="0" err="1">
                <a:solidFill>
                  <a:schemeClr val="tx1">
                    <a:lumMod val="75000"/>
                    <a:lumOff val="25000"/>
                  </a:schemeClr>
                </a:solidFill>
                <a:latin typeface="Arial Narrow" panose="020B0606020202030204" pitchFamily="34" charset="0"/>
                <a:cs typeface="Helvetica"/>
              </a:rPr>
              <a:t>Skúste</a:t>
            </a:r>
            <a:r>
              <a:rPr lang="cs-CZ" sz="1000" dirty="0">
                <a:solidFill>
                  <a:schemeClr val="tx1">
                    <a:lumMod val="75000"/>
                    <a:lumOff val="25000"/>
                  </a:schemeClr>
                </a:solidFill>
                <a:latin typeface="Arial Narrow" panose="020B0606020202030204" pitchFamily="34" charset="0"/>
                <a:cs typeface="Helvetica"/>
              </a:rPr>
              <a:t> na škále 1 až 10 </a:t>
            </a:r>
            <a:r>
              <a:rPr lang="cs-CZ" sz="1000" dirty="0" err="1">
                <a:solidFill>
                  <a:schemeClr val="tx1">
                    <a:lumMod val="75000"/>
                    <a:lumOff val="25000"/>
                  </a:schemeClr>
                </a:solidFill>
                <a:latin typeface="Arial Narrow" panose="020B0606020202030204" pitchFamily="34" charset="0"/>
                <a:cs typeface="Helvetica"/>
              </a:rPr>
              <a:t>vyjadriť</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mieru</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v</a:t>
            </a:r>
            <a:r>
              <a:rPr lang="cs-CZ" sz="1000" dirty="0" err="1" smtClean="0">
                <a:solidFill>
                  <a:schemeClr val="tx1">
                    <a:lumMod val="75000"/>
                    <a:lumOff val="25000"/>
                  </a:schemeClr>
                </a:solidFill>
                <a:latin typeface="Arial Narrow" panose="020B0606020202030204" pitchFamily="34" charset="0"/>
                <a:cs typeface="Helvetica"/>
              </a:rPr>
              <a:t>ašej</a:t>
            </a:r>
            <a:r>
              <a:rPr lang="cs-CZ" sz="1000" dirty="0" smtClean="0">
                <a:solidFill>
                  <a:schemeClr val="tx1">
                    <a:lumMod val="75000"/>
                    <a:lumOff val="25000"/>
                  </a:schemeClr>
                </a:solidFill>
                <a:latin typeface="Arial Narrow" panose="020B0606020202030204" pitchFamily="34" charset="0"/>
                <a:cs typeface="Helvetica"/>
              </a:rPr>
              <a:t> </a:t>
            </a:r>
            <a:r>
              <a:rPr lang="cs-CZ" sz="1000" dirty="0">
                <a:solidFill>
                  <a:schemeClr val="tx1">
                    <a:lumMod val="75000"/>
                    <a:lumOff val="25000"/>
                  </a:schemeClr>
                </a:solidFill>
                <a:latin typeface="Arial Narrow" panose="020B0606020202030204" pitchFamily="34" charset="0"/>
                <a:cs typeface="Helvetica"/>
              </a:rPr>
              <a:t>radosti z </a:t>
            </a:r>
            <a:r>
              <a:rPr lang="cs-CZ" sz="1000" dirty="0" err="1">
                <a:solidFill>
                  <a:schemeClr val="tx1">
                    <a:lumMod val="75000"/>
                    <a:lumOff val="25000"/>
                  </a:schemeClr>
                </a:solidFill>
                <a:latin typeface="Arial Narrow" panose="020B0606020202030204" pitchFamily="34" charset="0"/>
                <a:cs typeface="Helvetica"/>
              </a:rPr>
              <a:t>darčekov</a:t>
            </a:r>
            <a:r>
              <a:rPr lang="cs-CZ" sz="1000" dirty="0">
                <a:solidFill>
                  <a:schemeClr val="tx1">
                    <a:lumMod val="75000"/>
                    <a:lumOff val="25000"/>
                  </a:schemeClr>
                </a:solidFill>
                <a:latin typeface="Arial Narrow" panose="020B0606020202030204" pitchFamily="34" charset="0"/>
                <a:cs typeface="Helvetica"/>
              </a:rPr>
              <a:t>, </a:t>
            </a:r>
            <a:r>
              <a:rPr lang="cs-CZ" sz="1000" dirty="0" err="1">
                <a:solidFill>
                  <a:schemeClr val="tx1">
                    <a:lumMod val="75000"/>
                    <a:lumOff val="25000"/>
                  </a:schemeClr>
                </a:solidFill>
                <a:latin typeface="Arial Narrow" panose="020B0606020202030204" pitchFamily="34" charset="0"/>
                <a:cs typeface="Helvetica"/>
              </a:rPr>
              <a:t>ktoré</a:t>
            </a:r>
            <a:r>
              <a:rPr lang="cs-CZ" sz="1000" dirty="0">
                <a:solidFill>
                  <a:schemeClr val="tx1">
                    <a:lumMod val="75000"/>
                    <a:lumOff val="25000"/>
                  </a:schemeClr>
                </a:solidFill>
                <a:latin typeface="Arial Narrow" panose="020B0606020202030204" pitchFamily="34" charset="0"/>
                <a:cs typeface="Helvetica"/>
              </a:rPr>
              <a:t> </a:t>
            </a:r>
            <a:r>
              <a:rPr lang="cs-CZ" sz="1000" dirty="0" err="1" smtClean="0">
                <a:solidFill>
                  <a:schemeClr val="tx1">
                    <a:lumMod val="75000"/>
                    <a:lumOff val="25000"/>
                  </a:schemeClr>
                </a:solidFill>
                <a:latin typeface="Arial Narrow" panose="020B0606020202030204" pitchFamily="34" charset="0"/>
                <a:cs typeface="Helvetica"/>
              </a:rPr>
              <a:t>dostávate</a:t>
            </a:r>
            <a:r>
              <a:rPr lang="cs-CZ" sz="1000" dirty="0" smtClean="0">
                <a:solidFill>
                  <a:schemeClr val="tx1">
                    <a:lumMod val="75000"/>
                    <a:lumOff val="25000"/>
                  </a:schemeClr>
                </a:solidFill>
                <a:latin typeface="Arial Narrow" panose="020B0606020202030204" pitchFamily="34" charset="0"/>
                <a:cs typeface="Helvetica"/>
              </a:rPr>
              <a:t> pod </a:t>
            </a:r>
            <a:r>
              <a:rPr lang="cs-CZ" sz="1000" dirty="0" err="1" smtClean="0">
                <a:solidFill>
                  <a:schemeClr val="tx1">
                    <a:lumMod val="75000"/>
                    <a:lumOff val="25000"/>
                  </a:schemeClr>
                </a:solidFill>
                <a:latin typeface="Arial Narrow" panose="020B0606020202030204" pitchFamily="34" charset="0"/>
                <a:cs typeface="Helvetica"/>
              </a:rPr>
              <a:t>stromček</a:t>
            </a:r>
            <a:r>
              <a:rPr lang="cs-CZ" sz="1000" dirty="0" smtClean="0">
                <a:solidFill>
                  <a:schemeClr val="tx1">
                    <a:lumMod val="75000"/>
                    <a:lumOff val="25000"/>
                  </a:schemeClr>
                </a:solidFill>
                <a:latin typeface="Arial Narrow" panose="020B0606020202030204" pitchFamily="34" charset="0"/>
                <a:cs typeface="Helvetica"/>
              </a:rPr>
              <a:t>. </a:t>
            </a:r>
            <a:r>
              <a:rPr lang="cs-CZ" sz="1000" dirty="0">
                <a:solidFill>
                  <a:schemeClr val="tx1">
                    <a:lumMod val="75000"/>
                    <a:lumOff val="25000"/>
                  </a:schemeClr>
                </a:solidFill>
                <a:latin typeface="Arial Narrow" panose="020B0606020202030204" pitchFamily="34" charset="0"/>
                <a:cs typeface="Helvetica"/>
              </a:rPr>
              <a:t>(Uveďte, prosím, na škále 0 </a:t>
            </a:r>
            <a:r>
              <a:rPr lang="cs-CZ" sz="1000" dirty="0" smtClean="0">
                <a:solidFill>
                  <a:schemeClr val="tx1">
                    <a:lumMod val="75000"/>
                    <a:lumOff val="25000"/>
                  </a:schemeClr>
                </a:solidFill>
                <a:latin typeface="Arial Narrow" panose="020B0606020202030204" pitchFamily="34" charset="0"/>
                <a:cs typeface="Helvetica"/>
              </a:rPr>
              <a:t>– </a:t>
            </a:r>
            <a:r>
              <a:rPr lang="cs-CZ" sz="1000" dirty="0">
                <a:solidFill>
                  <a:schemeClr val="tx1">
                    <a:lumMod val="75000"/>
                    <a:lumOff val="25000"/>
                  </a:schemeClr>
                </a:solidFill>
                <a:latin typeface="Arial Narrow" panose="020B0606020202030204" pitchFamily="34" charset="0"/>
                <a:cs typeface="Helvetica"/>
              </a:rPr>
              <a:t>Úplné </a:t>
            </a:r>
            <a:r>
              <a:rPr lang="cs-CZ" sz="1000" dirty="0" err="1">
                <a:solidFill>
                  <a:schemeClr val="tx1">
                    <a:lumMod val="75000"/>
                    <a:lumOff val="25000"/>
                  </a:schemeClr>
                </a:solidFill>
                <a:latin typeface="Arial Narrow" panose="020B0606020202030204" pitchFamily="34" charset="0"/>
                <a:cs typeface="Helvetica"/>
              </a:rPr>
              <a:t>sklamanie</a:t>
            </a:r>
            <a:r>
              <a:rPr lang="cs-CZ" sz="1000" dirty="0">
                <a:solidFill>
                  <a:schemeClr val="tx1">
                    <a:lumMod val="75000"/>
                    <a:lumOff val="25000"/>
                  </a:schemeClr>
                </a:solidFill>
                <a:latin typeface="Arial Narrow" panose="020B0606020202030204" pitchFamily="34" charset="0"/>
                <a:cs typeface="Helvetica"/>
              </a:rPr>
              <a:t>; 10 </a:t>
            </a:r>
            <a:r>
              <a:rPr lang="cs-CZ" sz="1000" dirty="0" smtClean="0">
                <a:solidFill>
                  <a:schemeClr val="tx1">
                    <a:lumMod val="75000"/>
                    <a:lumOff val="25000"/>
                  </a:schemeClr>
                </a:solidFill>
                <a:latin typeface="Arial Narrow" panose="020B0606020202030204" pitchFamily="34" charset="0"/>
                <a:cs typeface="Helvetica"/>
              </a:rPr>
              <a:t>– </a:t>
            </a:r>
            <a:r>
              <a:rPr lang="cs-CZ" sz="1000" dirty="0">
                <a:solidFill>
                  <a:schemeClr val="tx1">
                    <a:lumMod val="75000"/>
                    <a:lumOff val="25000"/>
                  </a:schemeClr>
                </a:solidFill>
                <a:latin typeface="Arial Narrow" panose="020B0606020202030204" pitchFamily="34" charset="0"/>
                <a:cs typeface="Helvetica"/>
              </a:rPr>
              <a:t>Úplné </a:t>
            </a:r>
            <a:r>
              <a:rPr lang="cs-CZ" sz="1000" dirty="0" err="1" smtClean="0">
                <a:solidFill>
                  <a:schemeClr val="tx1">
                    <a:lumMod val="75000"/>
                    <a:lumOff val="25000"/>
                  </a:schemeClr>
                </a:solidFill>
                <a:latin typeface="Arial Narrow" panose="020B0606020202030204" pitchFamily="34" charset="0"/>
                <a:cs typeface="Helvetica"/>
              </a:rPr>
              <a:t>nadšenie</a:t>
            </a:r>
            <a:r>
              <a:rPr lang="cs-CZ" sz="1000" dirty="0" smtClean="0">
                <a:solidFill>
                  <a:schemeClr val="tx1">
                    <a:lumMod val="75000"/>
                    <a:lumOff val="25000"/>
                  </a:schemeClr>
                </a:solidFill>
                <a:latin typeface="Arial Narrow" panose="020B0606020202030204" pitchFamily="34" charset="0"/>
                <a:cs typeface="Helvetica"/>
              </a:rPr>
              <a:t>.)</a:t>
            </a:r>
            <a:endParaRPr lang="cs-CZ" sz="1000" dirty="0">
              <a:solidFill>
                <a:schemeClr val="tx1">
                  <a:lumMod val="75000"/>
                  <a:lumOff val="25000"/>
                </a:schemeClr>
              </a:solidFill>
              <a:latin typeface="Arial Narrow" panose="020B0606020202030204" pitchFamily="34" charset="0"/>
              <a:cs typeface="Helvetica"/>
            </a:endParaRPr>
          </a:p>
          <a:p>
            <a:pPr algn="ctr"/>
            <a:endParaRPr lang="cs-CZ" sz="1000" dirty="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NAJMENEJ SPOKOJNÍ SÚ ĽUDIA VTEDY, KEĎ DOSTANÚ LEN JEDEN VEĽKÝ DARČEK</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42250" cy="665883"/>
          </a:xfrm>
        </p:spPr>
        <p:txBody>
          <a:bodyPr>
            <a:noAutofit/>
          </a:bodyPr>
          <a:lstStyle/>
          <a:p>
            <a:r>
              <a:rPr lang="cs-CZ" sz="1400" dirty="0" smtClean="0">
                <a:solidFill>
                  <a:schemeClr val="tx1">
                    <a:lumMod val="75000"/>
                    <a:lumOff val="25000"/>
                  </a:schemeClr>
                </a:solidFill>
                <a:latin typeface="Arial Narrow" panose="020B0606020202030204" pitchFamily="34" charset="0"/>
              </a:rPr>
              <a:t>..</a:t>
            </a:r>
          </a:p>
        </p:txBody>
      </p:sp>
      <p:graphicFrame>
        <p:nvGraphicFramePr>
          <p:cNvPr id="11" name="Tabulka 10"/>
          <p:cNvGraphicFramePr>
            <a:graphicFrameLocks noGrp="1"/>
          </p:cNvGraphicFramePr>
          <p:nvPr>
            <p:extLst>
              <p:ext uri="{D42A27DB-BD31-4B8C-83A1-F6EECF244321}">
                <p14:modId xmlns:p14="http://schemas.microsoft.com/office/powerpoint/2010/main" val="2950352845"/>
              </p:ext>
            </p:extLst>
          </p:nvPr>
        </p:nvGraphicFramePr>
        <p:xfrm>
          <a:off x="161602" y="5649245"/>
          <a:ext cx="3617185" cy="200025"/>
        </p:xfrm>
        <a:graphic>
          <a:graphicData uri="http://schemas.openxmlformats.org/drawingml/2006/table">
            <a:tbl>
              <a:tblPr/>
              <a:tblGrid>
                <a:gridCol w="868717"/>
                <a:gridCol w="868717"/>
                <a:gridCol w="868717"/>
                <a:gridCol w="1011034"/>
              </a:tblGrid>
              <a:tr h="200025">
                <a:tc>
                  <a:txBody>
                    <a:bodyPr/>
                    <a:lstStyle/>
                    <a:p>
                      <a:pPr algn="ctr" rtl="0" fontAlgn="ctr"/>
                      <a:r>
                        <a:rPr lang="cs-CZ" sz="900" b="0" i="0" u="none" strike="noStrike" dirty="0" smtClean="0">
                          <a:solidFill>
                            <a:srgbClr val="7F7F7F"/>
                          </a:solidFill>
                          <a:effectLst/>
                          <a:latin typeface="Helvetica"/>
                        </a:rPr>
                        <a:t>N=193</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N=29</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N=145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N=32</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517855511"/>
              </p:ext>
            </p:extLst>
          </p:nvPr>
        </p:nvGraphicFramePr>
        <p:xfrm>
          <a:off x="5526815" y="5649245"/>
          <a:ext cx="3617185" cy="200025"/>
        </p:xfrm>
        <a:graphic>
          <a:graphicData uri="http://schemas.openxmlformats.org/drawingml/2006/table">
            <a:tbl>
              <a:tblPr/>
              <a:tblGrid>
                <a:gridCol w="868717"/>
                <a:gridCol w="868717"/>
                <a:gridCol w="868717"/>
                <a:gridCol w="1011034"/>
              </a:tblGrid>
              <a:tr h="200025">
                <a:tc>
                  <a:txBody>
                    <a:bodyPr/>
                    <a:lstStyle/>
                    <a:p>
                      <a:pPr algn="ctr" rtl="0" fontAlgn="ctr"/>
                      <a:r>
                        <a:rPr lang="cs-CZ" sz="900" b="0" i="0" u="none" strike="noStrike" dirty="0" smtClean="0">
                          <a:solidFill>
                            <a:srgbClr val="7F7F7F"/>
                          </a:solidFill>
                          <a:effectLst/>
                          <a:latin typeface="Helvetica"/>
                        </a:rPr>
                        <a:t>N=167</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N=19</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N=192</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N=26</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
        <p:nvSpPr>
          <p:cNvPr id="14" name="Obdélník 13"/>
          <p:cNvSpPr/>
          <p:nvPr/>
        </p:nvSpPr>
        <p:spPr>
          <a:xfrm>
            <a:off x="1681027" y="850204"/>
            <a:ext cx="550151" cy="461665"/>
          </a:xfrm>
          <a:prstGeom prst="rect">
            <a:avLst/>
          </a:prstGeom>
        </p:spPr>
        <p:txBody>
          <a:bodyPr wrap="none">
            <a:spAutoFit/>
          </a:bodyPr>
          <a:lstStyle/>
          <a:p>
            <a:r>
              <a:rPr lang="cs-CZ" sz="2400" b="1" dirty="0" smtClean="0">
                <a:solidFill>
                  <a:srgbClr val="EF4F1D"/>
                </a:solidFill>
                <a:latin typeface="Arial Narrow" panose="020B0606020202030204" pitchFamily="34" charset="0"/>
                <a:cs typeface="Helvetica"/>
              </a:rPr>
              <a:t>SR</a:t>
            </a:r>
            <a:endParaRPr lang="cs-CZ" sz="2400" b="1" dirty="0">
              <a:solidFill>
                <a:srgbClr val="EF4F1D"/>
              </a:solidFill>
            </a:endParaRPr>
          </a:p>
        </p:txBody>
      </p:sp>
      <p:sp>
        <p:nvSpPr>
          <p:cNvPr id="15" name="Obdélník 14"/>
          <p:cNvSpPr/>
          <p:nvPr/>
        </p:nvSpPr>
        <p:spPr>
          <a:xfrm>
            <a:off x="6989320" y="850203"/>
            <a:ext cx="550151" cy="461665"/>
          </a:xfrm>
          <a:prstGeom prst="rect">
            <a:avLst/>
          </a:prstGeom>
        </p:spPr>
        <p:txBody>
          <a:bodyPr wrap="none">
            <a:spAutoFit/>
          </a:bodyPr>
          <a:lstStyle/>
          <a:p>
            <a:r>
              <a:rPr lang="cs-CZ" sz="2400" b="1" dirty="0">
                <a:solidFill>
                  <a:srgbClr val="EF4F1D"/>
                </a:solidFill>
                <a:latin typeface="Arial Narrow" panose="020B0606020202030204" pitchFamily="34" charset="0"/>
                <a:cs typeface="Helvetica"/>
              </a:rPr>
              <a:t>Č</a:t>
            </a:r>
            <a:r>
              <a:rPr lang="cs-CZ" sz="2400" b="1" dirty="0" smtClean="0">
                <a:solidFill>
                  <a:srgbClr val="EF4F1D"/>
                </a:solidFill>
                <a:latin typeface="Arial Narrow" panose="020B0606020202030204" pitchFamily="34" charset="0"/>
                <a:cs typeface="Helvetica"/>
              </a:rPr>
              <a:t>R</a:t>
            </a:r>
            <a:endParaRPr lang="cs-CZ" sz="2400" b="1" dirty="0">
              <a:solidFill>
                <a:srgbClr val="EF4F1D"/>
              </a:solidFill>
            </a:endParaRPr>
          </a:p>
        </p:txBody>
      </p:sp>
      <p:grpSp>
        <p:nvGrpSpPr>
          <p:cNvPr id="12" name="Skupina 11"/>
          <p:cNvGrpSpPr/>
          <p:nvPr/>
        </p:nvGrpSpPr>
        <p:grpSpPr>
          <a:xfrm>
            <a:off x="124827" y="847123"/>
            <a:ext cx="9642628" cy="5184536"/>
            <a:chOff x="0" y="0"/>
            <a:chExt cx="9580152" cy="5184536"/>
          </a:xfrm>
        </p:grpSpPr>
        <p:graphicFrame>
          <p:nvGraphicFramePr>
            <p:cNvPr id="16" name="Chart 2"/>
            <p:cNvGraphicFramePr>
              <a:graphicFrameLocks/>
            </p:cNvGraphicFramePr>
            <p:nvPr/>
          </p:nvGraphicFramePr>
          <p:xfrm>
            <a:off x="5133100" y="0"/>
            <a:ext cx="4447052" cy="5010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2"/>
            <p:cNvGraphicFramePr>
              <a:graphicFrameLocks/>
            </p:cNvGraphicFramePr>
            <p:nvPr/>
          </p:nvGraphicFramePr>
          <p:xfrm>
            <a:off x="0" y="404349"/>
            <a:ext cx="8314932" cy="4780187"/>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1620359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a:spLocks noGrp="1"/>
          </p:cNvSpPr>
          <p:nvPr>
            <p:ph idx="1"/>
          </p:nvPr>
        </p:nvSpPr>
        <p:spPr>
          <a:xfrm>
            <a:off x="404801" y="459531"/>
            <a:ext cx="2352467" cy="3043324"/>
          </a:xfrm>
        </p:spPr>
        <p:txBody>
          <a:bodyPr>
            <a:noAutofit/>
          </a:bodyPr>
          <a:lstStyle/>
          <a:p>
            <a:r>
              <a:rPr lang="sk-SK" sz="1400" dirty="0" smtClean="0">
                <a:solidFill>
                  <a:schemeClr val="tx1">
                    <a:lumMod val="75000"/>
                    <a:lumOff val="25000"/>
                  </a:schemeClr>
                </a:solidFill>
                <a:latin typeface="Arial Narrow" panose="020B0606020202030204" pitchFamily="34" charset="0"/>
              </a:rPr>
              <a:t>Väčšina ľudí si pod stromček nepraje nič, čo by si už predtým nepriala. Pokiaľ však áno, potom zdravie a šťastnú rodinu, a z materiálnych vecí najčastejšie oblečenie či doplnky do domu/ auta.</a:t>
            </a:r>
            <a:endParaRPr lang="sk-SK" sz="1400" b="1" dirty="0" smtClean="0">
              <a:solidFill>
                <a:schemeClr val="tx1">
                  <a:lumMod val="75000"/>
                  <a:lumOff val="25000"/>
                </a:schemeClr>
              </a:solidFill>
              <a:latin typeface="Arial Narrow" panose="020B0606020202030204" pitchFamily="34" charset="0"/>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a:solidFill>
                  <a:schemeClr val="tx1">
                    <a:lumMod val="75000"/>
                    <a:lumOff val="25000"/>
                  </a:schemeClr>
                </a:solidFill>
                <a:latin typeface="Arial Narrow" panose="020B0606020202030204" pitchFamily="34" charset="0"/>
                <a:cs typeface="Helvetica"/>
              </a:rPr>
              <a:t>Čo</a:t>
            </a:r>
            <a:r>
              <a:rPr lang="cs-CZ" sz="1200" dirty="0">
                <a:solidFill>
                  <a:schemeClr val="tx1">
                    <a:lumMod val="75000"/>
                    <a:lumOff val="25000"/>
                  </a:schemeClr>
                </a:solidFill>
                <a:latin typeface="Arial Narrow" panose="020B0606020202030204" pitchFamily="34" charset="0"/>
                <a:cs typeface="Helvetica"/>
              </a:rPr>
              <a:t> si tento rok </a:t>
            </a:r>
            <a:r>
              <a:rPr lang="cs-CZ" sz="1200" dirty="0" err="1">
                <a:solidFill>
                  <a:schemeClr val="tx1">
                    <a:lumMod val="75000"/>
                    <a:lumOff val="25000"/>
                  </a:schemeClr>
                </a:solidFill>
                <a:latin typeface="Arial Narrow" panose="020B0606020202030204" pitchFamily="34" charset="0"/>
                <a:cs typeface="Helvetica"/>
              </a:rPr>
              <a:t>prajete</a:t>
            </a:r>
            <a:r>
              <a:rPr lang="cs-CZ" sz="1200" dirty="0">
                <a:solidFill>
                  <a:schemeClr val="tx1">
                    <a:lumMod val="75000"/>
                    <a:lumOff val="25000"/>
                  </a:schemeClr>
                </a:solidFill>
                <a:latin typeface="Arial Narrow" panose="020B0606020202030204" pitchFamily="34" charset="0"/>
                <a:cs typeface="Helvetica"/>
              </a:rPr>
              <a:t> pod </a:t>
            </a:r>
            <a:r>
              <a:rPr lang="cs-CZ" sz="1200" dirty="0" err="1">
                <a:solidFill>
                  <a:schemeClr val="tx1">
                    <a:lumMod val="75000"/>
                    <a:lumOff val="25000"/>
                  </a:schemeClr>
                </a:solidFill>
                <a:latin typeface="Arial Narrow" panose="020B0606020202030204" pitchFamily="34" charset="0"/>
                <a:cs typeface="Helvetica"/>
              </a:rPr>
              <a:t>stromček</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čo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ste</a:t>
            </a:r>
            <a:r>
              <a:rPr lang="cs-CZ" sz="1200" dirty="0">
                <a:solidFill>
                  <a:schemeClr val="tx1">
                    <a:lumMod val="75000"/>
                    <a:lumOff val="25000"/>
                  </a:schemeClr>
                </a:solidFill>
                <a:latin typeface="Arial Narrow" panose="020B0606020202030204" pitchFamily="34" charset="0"/>
                <a:cs typeface="Helvetica"/>
              </a:rPr>
              <a:t> si </a:t>
            </a:r>
            <a:r>
              <a:rPr lang="cs-CZ" sz="1200" dirty="0" err="1">
                <a:solidFill>
                  <a:schemeClr val="tx1">
                    <a:lumMod val="75000"/>
                    <a:lumOff val="25000"/>
                  </a:schemeClr>
                </a:solidFill>
                <a:latin typeface="Arial Narrow" panose="020B0606020202030204" pitchFamily="34" charset="0"/>
                <a:cs typeface="Helvetica"/>
              </a:rPr>
              <a:t>predtým</a:t>
            </a:r>
            <a:r>
              <a:rPr lang="cs-CZ" sz="1200" dirty="0">
                <a:solidFill>
                  <a:schemeClr val="tx1">
                    <a:lumMod val="75000"/>
                    <a:lumOff val="25000"/>
                  </a:schemeClr>
                </a:solidFill>
                <a:latin typeface="Arial Narrow" panose="020B0606020202030204" pitchFamily="34" charset="0"/>
                <a:cs typeface="Helvetica"/>
              </a:rPr>
              <a:t> nikdy </a:t>
            </a:r>
            <a:r>
              <a:rPr lang="cs-CZ" sz="1200" dirty="0" err="1">
                <a:solidFill>
                  <a:schemeClr val="tx1">
                    <a:lumMod val="75000"/>
                    <a:lumOff val="25000"/>
                  </a:schemeClr>
                </a:solidFill>
                <a:latin typeface="Arial Narrow" panose="020B0606020202030204" pitchFamily="34" charset="0"/>
                <a:cs typeface="Helvetica"/>
              </a:rPr>
              <a:t>neželali</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otvorená</a:t>
            </a:r>
            <a:r>
              <a:rPr lang="cs-CZ" sz="1200" dirty="0" smtClean="0">
                <a:solidFill>
                  <a:schemeClr val="tx1">
                    <a:lumMod val="75000"/>
                    <a:lumOff val="25000"/>
                  </a:schemeClr>
                </a:solidFill>
                <a:latin typeface="Arial Narrow" panose="020B0606020202030204" pitchFamily="34" charset="0"/>
                <a:cs typeface="Helvetica"/>
              </a:rPr>
              <a:t> otázka)</a:t>
            </a: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3 % ĽUDÍ SI TENTO ROK PRAJÚ OBLEČENIE, AJ KEĎ SI HO PREDTÝM NIKDY NEPRIALI</a:t>
            </a:r>
            <a:endParaRPr lang="sk-SK" sz="1600" b="1" i="1" dirty="0">
              <a:solidFill>
                <a:srgbClr val="EF4F1D"/>
              </a:solidFill>
              <a:latin typeface="Arial Narrow" panose="020B0606020202030204" pitchFamily="34" charset="0"/>
              <a:cs typeface="Helvetica"/>
            </a:endParaRPr>
          </a:p>
        </p:txBody>
      </p:sp>
      <p:pic>
        <p:nvPicPr>
          <p:cNvPr id="174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50323" y="705078"/>
            <a:ext cx="5654125" cy="536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721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a:spLocks noGrp="1"/>
          </p:cNvSpPr>
          <p:nvPr>
            <p:ph idx="1"/>
          </p:nvPr>
        </p:nvSpPr>
        <p:spPr>
          <a:xfrm>
            <a:off x="418869" y="473599"/>
            <a:ext cx="8542251" cy="637749"/>
          </a:xfrm>
        </p:spPr>
        <p:txBody>
          <a:bodyPr>
            <a:noAutofit/>
          </a:bodyPr>
          <a:lstStyle/>
          <a:p>
            <a:r>
              <a:rPr lang="sk-SK" sz="1400" dirty="0" smtClean="0">
                <a:solidFill>
                  <a:schemeClr val="tx1">
                    <a:lumMod val="75000"/>
                    <a:lumOff val="25000"/>
                  </a:schemeClr>
                </a:solidFill>
                <a:latin typeface="Arial Narrow" panose="020B0606020202030204" pitchFamily="34" charset="0"/>
              </a:rPr>
              <a:t>Každého piateho vždy poteší knižka alebo peniaze. Chybu u mužov neurobíme ani kvalitným alkoholom a niečím z drogérie, čo poteší aj ženy.</a:t>
            </a:r>
            <a:endParaRPr lang="sk-SK" sz="1400" b="1" dirty="0" smtClean="0">
              <a:solidFill>
                <a:schemeClr val="tx1">
                  <a:lumMod val="75000"/>
                  <a:lumOff val="25000"/>
                </a:schemeClr>
              </a:solidFill>
              <a:latin typeface="Arial Narrow" panose="020B0606020202030204" pitchFamily="34" charset="0"/>
            </a:endParaRPr>
          </a:p>
        </p:txBody>
      </p:sp>
      <p:sp>
        <p:nvSpPr>
          <p:cNvPr id="6" name="TextBox 8"/>
          <p:cNvSpPr txBox="1"/>
          <p:nvPr/>
        </p:nvSpPr>
        <p:spPr>
          <a:xfrm>
            <a:off x="323528" y="5877272"/>
            <a:ext cx="8280920" cy="646331"/>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a:solidFill>
                  <a:schemeClr val="tx1">
                    <a:lumMod val="75000"/>
                    <a:lumOff val="25000"/>
                  </a:schemeClr>
                </a:solidFill>
                <a:latin typeface="Arial Narrow" panose="020B0606020202030204" pitchFamily="34" charset="0"/>
                <a:cs typeface="Helvetica"/>
              </a:rPr>
              <a:t>Predstavte</a:t>
            </a:r>
            <a:r>
              <a:rPr lang="cs-CZ" sz="1200" dirty="0">
                <a:solidFill>
                  <a:schemeClr val="tx1">
                    <a:lumMod val="75000"/>
                    <a:lumOff val="25000"/>
                  </a:schemeClr>
                </a:solidFill>
                <a:latin typeface="Arial Narrow" panose="020B0606020202030204" pitchFamily="34" charset="0"/>
                <a:cs typeface="Helvetica"/>
              </a:rPr>
              <a:t> si </a:t>
            </a:r>
            <a:r>
              <a:rPr lang="cs-CZ" sz="1200" dirty="0" err="1">
                <a:solidFill>
                  <a:schemeClr val="tx1">
                    <a:lumMod val="75000"/>
                    <a:lumOff val="25000"/>
                  </a:schemeClr>
                </a:solidFill>
                <a:latin typeface="Arial Narrow" panose="020B0606020202030204" pitchFamily="34" charset="0"/>
                <a:cs typeface="Helvetica"/>
              </a:rPr>
              <a:t>situáciu</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keď</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by </a:t>
            </a:r>
            <a:r>
              <a:rPr lang="cs-CZ" sz="1200" dirty="0" err="1">
                <a:solidFill>
                  <a:schemeClr val="tx1">
                    <a:lumMod val="75000"/>
                    <a:lumOff val="25000"/>
                  </a:schemeClr>
                </a:solidFill>
                <a:latin typeface="Arial Narrow" panose="020B0606020202030204" pitchFamily="34" charset="0"/>
                <a:cs typeface="Helvetica"/>
              </a:rPr>
              <a:t>niekto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kto</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vás </a:t>
            </a:r>
            <a:r>
              <a:rPr lang="cs-CZ" sz="1200" dirty="0">
                <a:solidFill>
                  <a:schemeClr val="tx1">
                    <a:lumMod val="75000"/>
                    <a:lumOff val="25000"/>
                  </a:schemeClr>
                </a:solidFill>
                <a:latin typeface="Arial Narrow" panose="020B0606020202030204" pitchFamily="34" charset="0"/>
                <a:cs typeface="Helvetica"/>
              </a:rPr>
              <a:t>chce na </a:t>
            </a:r>
            <a:r>
              <a:rPr lang="cs-CZ" sz="1200" dirty="0" err="1">
                <a:solidFill>
                  <a:schemeClr val="tx1">
                    <a:lumMod val="75000"/>
                    <a:lumOff val="25000"/>
                  </a:schemeClr>
                </a:solidFill>
                <a:latin typeface="Arial Narrow" panose="020B0606020202030204" pitchFamily="34" charset="0"/>
                <a:cs typeface="Helvetica"/>
              </a:rPr>
              <a:t>Vianoce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obdarovať</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naozaj</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nevedel</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čo</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vám </a:t>
            </a:r>
            <a:r>
              <a:rPr lang="cs-CZ" sz="1200" dirty="0" err="1">
                <a:solidFill>
                  <a:schemeClr val="tx1">
                    <a:lumMod val="75000"/>
                    <a:lumOff val="25000"/>
                  </a:schemeClr>
                </a:solidFill>
                <a:latin typeface="Arial Narrow" panose="020B0606020202030204" pitchFamily="34" charset="0"/>
                <a:cs typeface="Helvetica"/>
              </a:rPr>
              <a:t>nadeliť</a:t>
            </a:r>
            <a:r>
              <a:rPr lang="cs-CZ" sz="1200" dirty="0">
                <a:solidFill>
                  <a:schemeClr val="tx1">
                    <a:lumMod val="75000"/>
                    <a:lumOff val="25000"/>
                  </a:schemeClr>
                </a:solidFill>
                <a:latin typeface="Arial Narrow" panose="020B0606020202030204" pitchFamily="34" charset="0"/>
                <a:cs typeface="Helvetica"/>
              </a:rPr>
              <a:t>. </a:t>
            </a: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Aký</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jednoduchý </a:t>
            </a:r>
            <a:r>
              <a:rPr lang="cs-CZ" sz="1200" dirty="0" err="1">
                <a:solidFill>
                  <a:schemeClr val="tx1">
                    <a:lumMod val="75000"/>
                    <a:lumOff val="25000"/>
                  </a:schemeClr>
                </a:solidFill>
                <a:latin typeface="Arial Narrow" panose="020B0606020202030204" pitchFamily="34" charset="0"/>
                <a:cs typeface="Helvetica"/>
              </a:rPr>
              <a:t>darček</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vám </a:t>
            </a:r>
            <a:r>
              <a:rPr lang="cs-CZ" sz="1200" dirty="0">
                <a:solidFill>
                  <a:schemeClr val="tx1">
                    <a:lumMod val="75000"/>
                    <a:lumOff val="25000"/>
                  </a:schemeClr>
                </a:solidFill>
                <a:latin typeface="Arial Narrow" panose="020B0606020202030204" pitchFamily="34" charset="0"/>
                <a:cs typeface="Helvetica"/>
              </a:rPr>
              <a:t>vždy urobí </a:t>
            </a:r>
            <a:r>
              <a:rPr lang="cs-CZ" sz="1200" dirty="0" err="1">
                <a:solidFill>
                  <a:schemeClr val="tx1">
                    <a:lumMod val="75000"/>
                    <a:lumOff val="25000"/>
                  </a:schemeClr>
                </a:solidFill>
                <a:latin typeface="Arial Narrow" panose="020B0606020202030204" pitchFamily="34" charset="0"/>
                <a:cs typeface="Helvetica"/>
              </a:rPr>
              <a:t>radosť</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otvorená</a:t>
            </a:r>
            <a:r>
              <a:rPr lang="cs-CZ" sz="1200" dirty="0" smtClean="0">
                <a:solidFill>
                  <a:schemeClr val="tx1">
                    <a:lumMod val="75000"/>
                    <a:lumOff val="25000"/>
                  </a:schemeClr>
                </a:solidFill>
                <a:latin typeface="Arial Narrow" panose="020B0606020202030204" pitchFamily="34" charset="0"/>
                <a:cs typeface="Helvetica"/>
              </a:rPr>
              <a:t> otázka)</a:t>
            </a: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POKIAĽ NEVIETE, ČO DAŤ, DAJTE KNIHU ALEBO ROVNO PENIAZE </a:t>
            </a:r>
            <a:endParaRPr lang="sk-SK" sz="1600" b="1" i="1" dirty="0">
              <a:solidFill>
                <a:srgbClr val="EF4F1D"/>
              </a:solidFill>
              <a:latin typeface="Arial Narrow" panose="020B0606020202030204" pitchFamily="34" charset="0"/>
              <a:cs typeface="Helvetica"/>
            </a:endParaRPr>
          </a:p>
        </p:txBody>
      </p:sp>
      <p:pic>
        <p:nvPicPr>
          <p:cNvPr id="7"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692" y="1263260"/>
            <a:ext cx="6826641" cy="475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874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Skupina 10"/>
          <p:cNvGrpSpPr/>
          <p:nvPr/>
        </p:nvGrpSpPr>
        <p:grpSpPr>
          <a:xfrm>
            <a:off x="1490094" y="1280668"/>
            <a:ext cx="7984414" cy="4614910"/>
            <a:chOff x="0" y="0"/>
            <a:chExt cx="7497536" cy="5742215"/>
          </a:xfrm>
        </p:grpSpPr>
        <p:grpSp>
          <p:nvGrpSpPr>
            <p:cNvPr id="16" name="Skupina 15"/>
            <p:cNvGrpSpPr/>
            <p:nvPr/>
          </p:nvGrpSpPr>
          <p:grpSpPr>
            <a:xfrm>
              <a:off x="0" y="0"/>
              <a:ext cx="7497536" cy="5742215"/>
              <a:chOff x="0" y="0"/>
              <a:chExt cx="8139518" cy="4550323"/>
            </a:xfrm>
          </p:grpSpPr>
          <p:graphicFrame>
            <p:nvGraphicFramePr>
              <p:cNvPr id="18" name="Chart 2"/>
              <p:cNvGraphicFramePr>
                <a:graphicFrameLocks/>
              </p:cNvGraphicFramePr>
              <p:nvPr/>
            </p:nvGraphicFramePr>
            <p:xfrm>
              <a:off x="0"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Přímá spojnice 18"/>
              <p:cNvCxnSpPr/>
              <p:nvPr/>
            </p:nvCxnSpPr>
            <p:spPr>
              <a:xfrm>
                <a:off x="1456798" y="211299"/>
                <a:ext cx="0" cy="39082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7" name="Přímá spojnice 16"/>
            <p:cNvCxnSpPr/>
            <p:nvPr/>
          </p:nvCxnSpPr>
          <p:spPr>
            <a:xfrm>
              <a:off x="3677415" y="290254"/>
              <a:ext cx="0" cy="493199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 name="TextBox 8"/>
          <p:cNvSpPr txBox="1"/>
          <p:nvPr/>
        </p:nvSpPr>
        <p:spPr>
          <a:xfrm>
            <a:off x="323528" y="5961680"/>
            <a:ext cx="8280920" cy="276999"/>
          </a:xfrm>
          <a:prstGeom prst="rect">
            <a:avLst/>
          </a:prstGeom>
          <a:noFill/>
        </p:spPr>
        <p:txBody>
          <a:bodyPr wrap="square" rtlCol="0">
            <a:spAutoFit/>
          </a:bodyPr>
          <a:lstStyle/>
          <a:p>
            <a:pPr algn="ctr"/>
            <a:r>
              <a:rPr lang="cs-CZ" sz="1200" dirty="0">
                <a:solidFill>
                  <a:schemeClr val="tx1">
                    <a:lumMod val="75000"/>
                    <a:lumOff val="25000"/>
                  </a:schemeClr>
                </a:solidFill>
                <a:latin typeface="Arial Narrow" panose="020B0606020202030204" pitchFamily="34" charset="0"/>
                <a:cs typeface="Helvetica"/>
              </a:rPr>
              <a:t>Je </a:t>
            </a:r>
            <a:r>
              <a:rPr lang="cs-CZ" sz="1200" dirty="0" err="1">
                <a:solidFill>
                  <a:schemeClr val="tx1">
                    <a:lumMod val="75000"/>
                    <a:lumOff val="25000"/>
                  </a:schemeClr>
                </a:solidFill>
                <a:latin typeface="Arial Narrow" panose="020B0606020202030204" pitchFamily="34" charset="0"/>
                <a:cs typeface="Helvetica"/>
              </a:rPr>
              <a:t>nejaký</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ktorý</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dostávate</a:t>
            </a:r>
            <a:r>
              <a:rPr lang="cs-CZ" sz="1200" dirty="0">
                <a:solidFill>
                  <a:schemeClr val="tx1">
                    <a:lumMod val="75000"/>
                    <a:lumOff val="25000"/>
                  </a:schemeClr>
                </a:solidFill>
                <a:latin typeface="Arial Narrow" panose="020B0606020202030204" pitchFamily="34" charset="0"/>
                <a:cs typeface="Helvetica"/>
              </a:rPr>
              <a:t> každý rok </a:t>
            </a:r>
            <a:r>
              <a:rPr lang="cs-CZ" sz="1200" dirty="0" err="1">
                <a:solidFill>
                  <a:schemeClr val="tx1">
                    <a:lumMod val="75000"/>
                    <a:lumOff val="25000"/>
                  </a:schemeClr>
                </a:solidFill>
                <a:latin typeface="Arial Narrow" panose="020B0606020202030204" pitchFamily="34" charset="0"/>
                <a:cs typeface="Helvetica"/>
              </a:rPr>
              <a:t>alebo</a:t>
            </a:r>
            <a:r>
              <a:rPr lang="cs-CZ" sz="1200" dirty="0">
                <a:solidFill>
                  <a:schemeClr val="tx1">
                    <a:lumMod val="75000"/>
                    <a:lumOff val="25000"/>
                  </a:schemeClr>
                </a:solidFill>
                <a:latin typeface="Arial Narrow" panose="020B0606020202030204" pitchFamily="34" charset="0"/>
                <a:cs typeface="Helvetica"/>
              </a:rPr>
              <a:t> skoro každý rok?</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POLOVICA SLOVÁKOV DOSTÁVA KAŽDÝ ROK ASPOŇ JEDEN ROVNAKÝ DARČEK</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42250" cy="665883"/>
          </a:xfrm>
        </p:spPr>
        <p:txBody>
          <a:bodyPr>
            <a:noAutofit/>
          </a:bodyPr>
          <a:lstStyle/>
          <a:p>
            <a:r>
              <a:rPr lang="sk-SK" sz="1400" dirty="0" smtClean="0">
                <a:solidFill>
                  <a:schemeClr val="tx1">
                    <a:lumMod val="75000"/>
                    <a:lumOff val="25000"/>
                  </a:schemeClr>
                </a:solidFill>
                <a:latin typeface="Arial Narrow" panose="020B0606020202030204" pitchFamily="34" charset="0"/>
              </a:rPr>
              <a:t>Takmer polovica ľudí dostáva každý rok rovnaký darček.</a:t>
            </a:r>
          </a:p>
        </p:txBody>
      </p:sp>
      <p:graphicFrame>
        <p:nvGraphicFramePr>
          <p:cNvPr id="3" name="Tabulka 2"/>
          <p:cNvGraphicFramePr>
            <a:graphicFrameLocks noGrp="1"/>
          </p:cNvGraphicFramePr>
          <p:nvPr>
            <p:extLst>
              <p:ext uri="{D42A27DB-BD31-4B8C-83A1-F6EECF244321}">
                <p14:modId xmlns:p14="http://schemas.microsoft.com/office/powerpoint/2010/main" val="194266127"/>
              </p:ext>
            </p:extLst>
          </p:nvPr>
        </p:nvGraphicFramePr>
        <p:xfrm>
          <a:off x="1622871" y="5576848"/>
          <a:ext cx="5053352" cy="200025"/>
        </p:xfrm>
        <a:graphic>
          <a:graphicData uri="http://schemas.openxmlformats.org/drawingml/2006/table">
            <a:tbl>
              <a:tblPr/>
              <a:tblGrid>
                <a:gridCol w="1263338"/>
                <a:gridCol w="1263338"/>
                <a:gridCol w="1263338"/>
                <a:gridCol w="1263338"/>
              </a:tblGrid>
              <a:tr h="200025">
                <a:tc>
                  <a:txBody>
                    <a:bodyPr/>
                    <a:lstStyle/>
                    <a:p>
                      <a:pPr algn="ctr" rtl="0" fontAlgn="ctr"/>
                      <a:r>
                        <a:rPr lang="cs-CZ" sz="1050" b="0" i="0" u="none" strike="noStrike" dirty="0" smtClean="0">
                          <a:solidFill>
                            <a:srgbClr val="7F7F7F"/>
                          </a:solidFill>
                          <a:effectLst/>
                          <a:latin typeface="Helvetica"/>
                        </a:rPr>
                        <a:t>N = 400</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50" b="0" i="0" u="none" strike="noStrike" dirty="0" smtClean="0">
                          <a:solidFill>
                            <a:srgbClr val="7F7F7F"/>
                          </a:solidFill>
                          <a:effectLst/>
                          <a:latin typeface="Helvetica"/>
                        </a:rPr>
                        <a:t>N = 195</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50" b="0" i="0" u="none" strike="noStrike" dirty="0" smtClean="0">
                          <a:solidFill>
                            <a:srgbClr val="7F7F7F"/>
                          </a:solidFill>
                          <a:effectLst/>
                          <a:latin typeface="Helvetica"/>
                        </a:rPr>
                        <a:t>N = 205</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1050" b="0" i="0" u="none" strike="noStrike" smtClean="0">
                          <a:solidFill>
                            <a:srgbClr val="7F7F7F"/>
                          </a:solidFill>
                          <a:effectLst/>
                          <a:latin typeface="Helvetica"/>
                        </a:rPr>
                        <a:t>N = 404</a:t>
                      </a:r>
                      <a:endParaRPr lang="cs-CZ" sz="105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2680698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a:spLocks noGrp="1"/>
          </p:cNvSpPr>
          <p:nvPr>
            <p:ph idx="1"/>
          </p:nvPr>
        </p:nvSpPr>
        <p:spPr>
          <a:xfrm>
            <a:off x="418870" y="473599"/>
            <a:ext cx="2081959" cy="4340772"/>
          </a:xfrm>
        </p:spPr>
        <p:txBody>
          <a:bodyPr>
            <a:noAutofit/>
          </a:bodyPr>
          <a:lstStyle/>
          <a:p>
            <a:r>
              <a:rPr lang="sk-SK" sz="1400" dirty="0" smtClean="0">
                <a:solidFill>
                  <a:schemeClr val="tx1">
                    <a:lumMod val="75000"/>
                    <a:lumOff val="25000"/>
                  </a:schemeClr>
                </a:solidFill>
                <a:latin typeface="Arial Narrow" panose="020B0606020202030204" pitchFamily="34" charset="0"/>
              </a:rPr>
              <a:t>U žien je to najčastejšie drogéria, ponožky, kniha a oblečenie, u mužov zase ponožky, drogéria a spodná bielizeň.</a:t>
            </a:r>
          </a:p>
        </p:txBody>
      </p:sp>
      <p:sp>
        <p:nvSpPr>
          <p:cNvPr id="6" name="TextBox 8"/>
          <p:cNvSpPr txBox="1"/>
          <p:nvPr/>
        </p:nvSpPr>
        <p:spPr>
          <a:xfrm>
            <a:off x="323528" y="5877272"/>
            <a:ext cx="8280920" cy="646331"/>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pl-PL" sz="1200" dirty="0">
                <a:solidFill>
                  <a:schemeClr val="tx1">
                    <a:lumMod val="75000"/>
                    <a:lumOff val="25000"/>
                  </a:schemeClr>
                </a:solidFill>
                <a:latin typeface="Arial Narrow" panose="020B0606020202030204" pitchFamily="34" charset="0"/>
                <a:cs typeface="Helvetica"/>
              </a:rPr>
              <a:t>A čo dostávate každý rok alebo skoro každý rok</a:t>
            </a:r>
            <a:r>
              <a:rPr lang="pl-PL" sz="1200" dirty="0" smtClean="0">
                <a:solidFill>
                  <a:schemeClr val="tx1">
                    <a:lumMod val="75000"/>
                    <a:lumOff val="25000"/>
                  </a:schemeClr>
                </a:solidFill>
                <a:latin typeface="Arial Narrow" panose="020B0606020202030204" pitchFamily="34" charset="0"/>
                <a:cs typeface="Helvetica"/>
              </a:rPr>
              <a:t>?</a:t>
            </a:r>
          </a:p>
          <a:p>
            <a:pPr algn="ctr"/>
            <a:r>
              <a:rPr lang="cs-CZ" sz="1200" dirty="0" err="1">
                <a:solidFill>
                  <a:schemeClr val="tx1">
                    <a:lumMod val="75000"/>
                    <a:lumOff val="25000"/>
                  </a:schemeClr>
                </a:solidFill>
                <a:latin typeface="Arial Narrow" panose="020B0606020202030204" pitchFamily="34" charset="0"/>
                <a:cs typeface="Helvetica"/>
              </a:rPr>
              <a:t>Tí</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ktorí</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dostávajú</a:t>
            </a:r>
            <a:r>
              <a:rPr lang="cs-CZ" sz="1200" dirty="0">
                <a:solidFill>
                  <a:schemeClr val="tx1">
                    <a:lumMod val="75000"/>
                    <a:lumOff val="25000"/>
                  </a:schemeClr>
                </a:solidFill>
                <a:latin typeface="Arial Narrow" panose="020B0606020202030204" pitchFamily="34" charset="0"/>
                <a:cs typeface="Helvetica"/>
              </a:rPr>
              <a:t> každý rok </a:t>
            </a:r>
            <a:r>
              <a:rPr lang="cs-CZ" sz="1200" dirty="0" err="1">
                <a:solidFill>
                  <a:schemeClr val="tx1">
                    <a:lumMod val="75000"/>
                    <a:lumOff val="25000"/>
                  </a:schemeClr>
                </a:solidFill>
                <a:latin typeface="Arial Narrow" panose="020B0606020202030204" pitchFamily="34" charset="0"/>
                <a:cs typeface="Helvetica"/>
              </a:rPr>
              <a:t>rovnaký</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U ŽIEN JE TO NAJČASTEJŠIE DROGÉRIA, U MUŽOV ZASE PONOŽKY</a:t>
            </a:r>
            <a:endParaRPr lang="sk-SK" sz="1600" b="1" dirty="0">
              <a:latin typeface="Arial Narrow" panose="020B0606020202030204" pitchFamily="34" charset="0"/>
              <a:cs typeface="Helvetica"/>
            </a:endParaRPr>
          </a:p>
        </p:txBody>
      </p:sp>
      <p:pic>
        <p:nvPicPr>
          <p:cNvPr id="22529"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4740" y="589515"/>
            <a:ext cx="6140500" cy="553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27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125" y="3739549"/>
            <a:ext cx="54197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8"/>
          <p:cNvSpPr txBox="1"/>
          <p:nvPr/>
        </p:nvSpPr>
        <p:spPr>
          <a:xfrm>
            <a:off x="323528" y="5961680"/>
            <a:ext cx="8280920" cy="461665"/>
          </a:xfrm>
          <a:prstGeom prst="rect">
            <a:avLst/>
          </a:prstGeom>
          <a:noFill/>
        </p:spPr>
        <p:txBody>
          <a:bodyPr wrap="square" rtlCol="0">
            <a:spAutoFit/>
          </a:bodyPr>
          <a:lstStyle/>
          <a:p>
            <a:pPr algn="ctr"/>
            <a:r>
              <a:rPr lang="cs-CZ" sz="1200" dirty="0">
                <a:solidFill>
                  <a:schemeClr val="tx1">
                    <a:lumMod val="75000"/>
                    <a:lumOff val="25000"/>
                  </a:schemeClr>
                </a:solidFill>
                <a:latin typeface="Arial Narrow" panose="020B0606020202030204" pitchFamily="34" charset="0"/>
                <a:cs typeface="Helvetica"/>
              </a:rPr>
              <a:t>Vrátili </a:t>
            </a:r>
            <a:r>
              <a:rPr lang="cs-CZ" sz="1200" dirty="0" err="1">
                <a:solidFill>
                  <a:schemeClr val="tx1">
                    <a:lumMod val="75000"/>
                    <a:lumOff val="25000"/>
                  </a:schemeClr>
                </a:solidFill>
                <a:latin typeface="Arial Narrow" panose="020B0606020202030204" pitchFamily="34" charset="0"/>
                <a:cs typeface="Helvetica"/>
              </a:rPr>
              <a:t>ste</a:t>
            </a:r>
            <a:r>
              <a:rPr lang="cs-CZ" sz="1200" dirty="0">
                <a:solidFill>
                  <a:schemeClr val="tx1">
                    <a:lumMod val="75000"/>
                    <a:lumOff val="25000"/>
                  </a:schemeClr>
                </a:solidFill>
                <a:latin typeface="Arial Narrow" panose="020B0606020202030204" pitchFamily="34" charset="0"/>
                <a:cs typeface="Helvetica"/>
              </a:rPr>
              <a:t> už </a:t>
            </a:r>
            <a:r>
              <a:rPr lang="cs-CZ" sz="1200" dirty="0" err="1">
                <a:solidFill>
                  <a:schemeClr val="tx1">
                    <a:lumMod val="75000"/>
                    <a:lumOff val="25000"/>
                  </a:schemeClr>
                </a:solidFill>
                <a:latin typeface="Arial Narrow" panose="020B0606020202030204" pitchFamily="34" charset="0"/>
                <a:cs typeface="Helvetica"/>
              </a:rPr>
              <a:t>niekedy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nejaký</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predajcovi</a:t>
            </a:r>
            <a:r>
              <a:rPr lang="cs-CZ" sz="1200" dirty="0" smtClean="0">
                <a:solidFill>
                  <a:schemeClr val="tx1">
                    <a:lumMod val="75000"/>
                    <a:lumOff val="25000"/>
                  </a:schemeClr>
                </a:solidFill>
                <a:latin typeface="Arial Narrow" panose="020B0606020202030204" pitchFamily="34" charset="0"/>
                <a:cs typeface="Helvetica"/>
              </a:rPr>
              <a:t>?</a:t>
            </a:r>
          </a:p>
          <a:p>
            <a:pPr algn="ctr"/>
            <a:r>
              <a:rPr lang="cs-CZ" sz="1200" dirty="0">
                <a:solidFill>
                  <a:schemeClr val="tx1">
                    <a:lumMod val="75000"/>
                    <a:lumOff val="25000"/>
                  </a:schemeClr>
                </a:solidFill>
                <a:latin typeface="Arial Narrow" panose="020B0606020202030204" pitchFamily="34" charset="0"/>
                <a:cs typeface="Helvetica"/>
              </a:rPr>
              <a:t>A </a:t>
            </a:r>
            <a:r>
              <a:rPr lang="cs-CZ" sz="1200" dirty="0" err="1">
                <a:solidFill>
                  <a:schemeClr val="tx1">
                    <a:lumMod val="75000"/>
                    <a:lumOff val="25000"/>
                  </a:schemeClr>
                </a:solidFill>
                <a:latin typeface="Arial Narrow" panose="020B0606020202030204" pitchFamily="34" charset="0"/>
                <a:cs typeface="Helvetica"/>
              </a:rPr>
              <a:t>čo</a:t>
            </a:r>
            <a:r>
              <a:rPr lang="cs-CZ" sz="1200" dirty="0">
                <a:solidFill>
                  <a:schemeClr val="tx1">
                    <a:lumMod val="75000"/>
                    <a:lumOff val="25000"/>
                  </a:schemeClr>
                </a:solidFill>
                <a:latin typeface="Arial Narrow" panose="020B0606020202030204" pitchFamily="34" charset="0"/>
                <a:cs typeface="Helvetica"/>
              </a:rPr>
              <a:t> to bolo</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a:t>
            </a:r>
            <a:r>
              <a:rPr lang="cs-CZ" sz="1200" dirty="0" err="1">
                <a:solidFill>
                  <a:schemeClr val="tx1">
                    <a:lumMod val="75000"/>
                    <a:lumOff val="25000"/>
                  </a:schemeClr>
                </a:solidFill>
                <a:latin typeface="Arial Narrow" panose="020B0606020202030204" pitchFamily="34" charset="0"/>
                <a:cs typeface="Helvetica"/>
              </a:rPr>
              <a:t>otvorená</a:t>
            </a:r>
            <a:r>
              <a:rPr lang="cs-CZ" sz="1200" dirty="0">
                <a:solidFill>
                  <a:schemeClr val="tx1">
                    <a:lumMod val="75000"/>
                    <a:lumOff val="25000"/>
                  </a:schemeClr>
                </a:solidFill>
                <a:latin typeface="Arial Narrow" panose="020B0606020202030204" pitchFamily="34" charset="0"/>
                <a:cs typeface="Helvetica"/>
              </a:rPr>
              <a:t> otázka, </a:t>
            </a:r>
            <a:r>
              <a:rPr lang="cs-CZ" sz="1200" dirty="0" err="1">
                <a:solidFill>
                  <a:schemeClr val="tx1">
                    <a:lumMod val="75000"/>
                    <a:lumOff val="25000"/>
                  </a:schemeClr>
                </a:solidFill>
                <a:latin typeface="Arial Narrow" panose="020B0606020202030204" pitchFamily="34" charset="0"/>
                <a:cs typeface="Helvetica"/>
              </a:rPr>
              <a:t>pokiaľ</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uviedli</a:t>
            </a:r>
            <a:r>
              <a:rPr lang="cs-CZ" sz="1200" dirty="0">
                <a:solidFill>
                  <a:schemeClr val="tx1">
                    <a:lumMod val="75000"/>
                    <a:lumOff val="25000"/>
                  </a:schemeClr>
                </a:solidFill>
                <a:latin typeface="Arial Narrow" panose="020B0606020202030204" pitchFamily="34" charset="0"/>
                <a:cs typeface="Helvetica"/>
              </a:rPr>
              <a:t> v </a:t>
            </a:r>
            <a:r>
              <a:rPr lang="cs-CZ" sz="1200" dirty="0" err="1" smtClean="0">
                <a:solidFill>
                  <a:schemeClr val="tx1">
                    <a:lumMod val="75000"/>
                    <a:lumOff val="25000"/>
                  </a:schemeClr>
                </a:solidFill>
                <a:latin typeface="Arial Narrow" panose="020B0606020202030204" pitchFamily="34" charset="0"/>
                <a:cs typeface="Helvetica"/>
              </a:rPr>
              <a:t>predch</a:t>
            </a:r>
            <a:r>
              <a:rPr lang="cs-CZ" sz="1200" dirty="0" smtClean="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otázke</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a:t>
            </a:r>
            <a:r>
              <a:rPr lang="cs-CZ" sz="1200" dirty="0" err="1" smtClean="0">
                <a:solidFill>
                  <a:schemeClr val="tx1">
                    <a:lumMod val="75000"/>
                    <a:lumOff val="25000"/>
                  </a:schemeClr>
                </a:solidFill>
                <a:latin typeface="Arial Narrow" panose="020B0606020202030204" pitchFamily="34" charset="0"/>
                <a:cs typeface="Helvetica"/>
              </a:rPr>
              <a:t>áno</a:t>
            </a:r>
            <a:r>
              <a:rPr lang="cs-CZ" sz="1200" dirty="0" smtClean="0">
                <a:solidFill>
                  <a:schemeClr val="tx1">
                    <a:lumMod val="75000"/>
                    <a:lumOff val="25000"/>
                  </a:schemeClr>
                </a:solidFill>
                <a:latin typeface="Arial Narrow" panose="020B0606020202030204" pitchFamily="34" charset="0"/>
                <a:cs typeface="Helvetica"/>
              </a:rPr>
              <a:t>“)</a:t>
            </a: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9 % SLOVÁKOV UŽ NIEKEDY VRÁTILO DARČEK</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42250" cy="665883"/>
          </a:xfrm>
        </p:spPr>
        <p:txBody>
          <a:bodyPr>
            <a:noAutofit/>
          </a:bodyPr>
          <a:lstStyle/>
          <a:p>
            <a:r>
              <a:rPr lang="sk-SK" sz="1400" dirty="0" smtClean="0">
                <a:solidFill>
                  <a:schemeClr val="tx1">
                    <a:lumMod val="75000"/>
                    <a:lumOff val="25000"/>
                  </a:schemeClr>
                </a:solidFill>
                <a:latin typeface="Arial Narrow" panose="020B0606020202030204" pitchFamily="34" charset="0"/>
              </a:rPr>
              <a:t>Skúsenosť s vrátením vianočného darčeka predajcovi má približne každý desiaty. Najčastejšie potom išlo o oblečenie, obuv či elektroniku. Ženy tiež často vracali šperky, hodinky či kabelku.</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156010185"/>
              </p:ext>
            </p:extLst>
          </p:nvPr>
        </p:nvGraphicFramePr>
        <p:xfrm>
          <a:off x="1564394" y="3298874"/>
          <a:ext cx="5103692" cy="200025"/>
        </p:xfrm>
        <a:graphic>
          <a:graphicData uri="http://schemas.openxmlformats.org/drawingml/2006/table">
            <a:tbl>
              <a:tblPr/>
              <a:tblGrid>
                <a:gridCol w="1275923"/>
                <a:gridCol w="1275923"/>
                <a:gridCol w="1275923"/>
                <a:gridCol w="1275923"/>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cxnSp>
        <p:nvCxnSpPr>
          <p:cNvPr id="7" name="Přímá spojnice se šipkou 6"/>
          <p:cNvCxnSpPr/>
          <p:nvPr/>
        </p:nvCxnSpPr>
        <p:spPr>
          <a:xfrm>
            <a:off x="2373682" y="3281671"/>
            <a:ext cx="451413" cy="717452"/>
          </a:xfrm>
          <a:prstGeom prst="straightConnector1">
            <a:avLst/>
          </a:prstGeom>
          <a:ln>
            <a:solidFill>
              <a:srgbClr val="4BB8B2"/>
            </a:solidFill>
            <a:tailEnd type="arrow"/>
          </a:ln>
        </p:spPr>
        <p:style>
          <a:lnRef idx="2">
            <a:schemeClr val="accent1"/>
          </a:lnRef>
          <a:fillRef idx="0">
            <a:schemeClr val="accent1"/>
          </a:fillRef>
          <a:effectRef idx="1">
            <a:schemeClr val="accent1"/>
          </a:effectRef>
          <a:fontRef idx="minor">
            <a:schemeClr val="tx1"/>
          </a:fontRef>
        </p:style>
      </p:cxnSp>
      <p:grpSp>
        <p:nvGrpSpPr>
          <p:cNvPr id="13" name="Skupina 12"/>
          <p:cNvGrpSpPr/>
          <p:nvPr/>
        </p:nvGrpSpPr>
        <p:grpSpPr>
          <a:xfrm>
            <a:off x="1356345" y="1278507"/>
            <a:ext cx="8206296" cy="1981352"/>
            <a:chOff x="0" y="0"/>
            <a:chExt cx="7497536" cy="5742215"/>
          </a:xfrm>
        </p:grpSpPr>
        <p:grpSp>
          <p:nvGrpSpPr>
            <p:cNvPr id="14" name="Skupina 13"/>
            <p:cNvGrpSpPr/>
            <p:nvPr/>
          </p:nvGrpSpPr>
          <p:grpSpPr>
            <a:xfrm>
              <a:off x="0" y="0"/>
              <a:ext cx="7497536" cy="5742215"/>
              <a:chOff x="0" y="0"/>
              <a:chExt cx="8139518" cy="4550323"/>
            </a:xfrm>
          </p:grpSpPr>
          <p:graphicFrame>
            <p:nvGraphicFramePr>
              <p:cNvPr id="20" name="Chart 2"/>
              <p:cNvGraphicFramePr>
                <a:graphicFrameLocks/>
              </p:cNvGraphicFramePr>
              <p:nvPr/>
            </p:nvGraphicFramePr>
            <p:xfrm>
              <a:off x="0" y="0"/>
              <a:ext cx="8139518" cy="4550323"/>
            </p:xfrm>
            <a:graphic>
              <a:graphicData uri="http://schemas.openxmlformats.org/drawingml/2006/chart">
                <c:chart xmlns:c="http://schemas.openxmlformats.org/drawingml/2006/chart" xmlns:r="http://schemas.openxmlformats.org/officeDocument/2006/relationships" r:id="rId4"/>
              </a:graphicData>
            </a:graphic>
          </p:graphicFrame>
          <p:cxnSp>
            <p:nvCxnSpPr>
              <p:cNvPr id="21" name="Přímá spojnice 20"/>
              <p:cNvCxnSpPr/>
              <p:nvPr/>
            </p:nvCxnSpPr>
            <p:spPr>
              <a:xfrm>
                <a:off x="1456798" y="211299"/>
                <a:ext cx="0" cy="39082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5" name="Přímá spojnice 14"/>
            <p:cNvCxnSpPr/>
            <p:nvPr/>
          </p:nvCxnSpPr>
          <p:spPr>
            <a:xfrm>
              <a:off x="3677415" y="290254"/>
              <a:ext cx="0" cy="493199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3753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Skupina 14"/>
          <p:cNvGrpSpPr/>
          <p:nvPr/>
        </p:nvGrpSpPr>
        <p:grpSpPr>
          <a:xfrm>
            <a:off x="553647" y="1111081"/>
            <a:ext cx="8747719" cy="4965920"/>
            <a:chOff x="0" y="0"/>
            <a:chExt cx="28136823" cy="5572929"/>
          </a:xfrm>
        </p:grpSpPr>
        <p:graphicFrame>
          <p:nvGraphicFramePr>
            <p:cNvPr id="16" name="Chart 2"/>
            <p:cNvGraphicFramePr>
              <a:graphicFrameLocks/>
            </p:cNvGraphicFramePr>
            <p:nvPr>
              <p:extLst>
                <p:ext uri="{D42A27DB-BD31-4B8C-83A1-F6EECF244321}">
                  <p14:modId xmlns:p14="http://schemas.microsoft.com/office/powerpoint/2010/main" val="3717698961"/>
                </p:ext>
              </p:extLst>
            </p:nvPr>
          </p:nvGraphicFramePr>
          <p:xfrm>
            <a:off x="0" y="0"/>
            <a:ext cx="28136823" cy="52950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
            <p:cNvGraphicFramePr>
              <a:graphicFrameLocks/>
            </p:cNvGraphicFramePr>
            <p:nvPr/>
          </p:nvGraphicFramePr>
          <p:xfrm>
            <a:off x="11861750" y="264280"/>
            <a:ext cx="6344111" cy="52950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
            <p:cNvGraphicFramePr>
              <a:graphicFrameLocks/>
            </p:cNvGraphicFramePr>
            <p:nvPr/>
          </p:nvGraphicFramePr>
          <p:xfrm>
            <a:off x="17914434" y="277832"/>
            <a:ext cx="6344112" cy="52950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
            <p:cNvGraphicFramePr>
              <a:graphicFrameLocks/>
            </p:cNvGraphicFramePr>
            <p:nvPr/>
          </p:nvGraphicFramePr>
          <p:xfrm>
            <a:off x="14892511" y="265427"/>
            <a:ext cx="6344112" cy="5295097"/>
          </p:xfrm>
          <a:graphic>
            <a:graphicData uri="http://schemas.openxmlformats.org/drawingml/2006/chart">
              <c:chart xmlns:c="http://schemas.openxmlformats.org/drawingml/2006/chart" xmlns:r="http://schemas.openxmlformats.org/officeDocument/2006/relationships" r:id="rId6"/>
            </a:graphicData>
          </a:graphic>
        </p:graphicFrame>
      </p:gr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MÁME RADI PREKVAPENIA, PRAKTICKÉ DARČEKY, A KEĎ SI DARČEK KÚPIM SÁM/SAMA</a:t>
            </a:r>
            <a:endParaRPr lang="sk-SK" sz="1600" b="1" i="1" dirty="0">
              <a:latin typeface="Arial Narrow" panose="020B0606020202030204" pitchFamily="34" charset="0"/>
              <a:cs typeface="Helvetica"/>
            </a:endParaRPr>
          </a:p>
        </p:txBody>
      </p:sp>
      <p:sp>
        <p:nvSpPr>
          <p:cNvPr id="6" name="TextBox 8"/>
          <p:cNvSpPr txBox="1"/>
          <p:nvPr/>
        </p:nvSpPr>
        <p:spPr>
          <a:xfrm>
            <a:off x="323528" y="5874249"/>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Nasledujúce</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výroky </a:t>
            </a:r>
            <a:r>
              <a:rPr lang="cs-CZ" sz="1200" dirty="0" err="1">
                <a:solidFill>
                  <a:schemeClr val="tx1">
                    <a:lumMod val="75000"/>
                    <a:lumOff val="25000"/>
                  </a:schemeClr>
                </a:solidFill>
                <a:latin typeface="Arial Narrow" panose="020B0606020202030204" pitchFamily="34" charset="0"/>
                <a:cs typeface="Helvetica"/>
              </a:rPr>
              <a:t>môžu</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opisovať</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akým</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spôsobom</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ľudia</a:t>
            </a:r>
            <a:r>
              <a:rPr lang="cs-CZ" sz="1200" dirty="0">
                <a:solidFill>
                  <a:schemeClr val="tx1">
                    <a:lumMod val="75000"/>
                    <a:lumOff val="25000"/>
                  </a:schemeClr>
                </a:solidFill>
                <a:latin typeface="Arial Narrow" panose="020B0606020202030204" pitchFamily="34" charset="0"/>
                <a:cs typeface="Helvetica"/>
              </a:rPr>
              <a:t> o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žiadajú</a:t>
            </a:r>
            <a:r>
              <a:rPr lang="cs-CZ" sz="1200" dirty="0">
                <a:solidFill>
                  <a:schemeClr val="tx1">
                    <a:lumMod val="75000"/>
                    <a:lumOff val="25000"/>
                  </a:schemeClr>
                </a:solidFill>
                <a:latin typeface="Arial Narrow" panose="020B0606020202030204" pitchFamily="34" charset="0"/>
                <a:cs typeface="Helvetica"/>
              </a:rPr>
              <a:t>. Ohodnoťte </a:t>
            </a:r>
            <a:r>
              <a:rPr lang="cs-CZ" sz="1200" dirty="0" err="1" smtClean="0">
                <a:solidFill>
                  <a:schemeClr val="tx1">
                    <a:lumMod val="75000"/>
                    <a:lumOff val="25000"/>
                  </a:schemeClr>
                </a:solidFill>
                <a:latin typeface="Arial Narrow" panose="020B0606020202030204" pitchFamily="34" charset="0"/>
                <a:cs typeface="Helvetica"/>
              </a:rPr>
              <a:t>ich</a:t>
            </a:r>
            <a:r>
              <a:rPr lang="cs-CZ" sz="1200" dirty="0" smtClean="0">
                <a:solidFill>
                  <a:schemeClr val="tx1">
                    <a:lumMod val="75000"/>
                    <a:lumOff val="25000"/>
                  </a:schemeClr>
                </a:solidFill>
                <a:latin typeface="Arial Narrow" panose="020B0606020202030204" pitchFamily="34" charset="0"/>
                <a:cs typeface="Helvetica"/>
              </a:rPr>
              <a:t>, prosím, </a:t>
            </a:r>
            <a:r>
              <a:rPr lang="cs-CZ" sz="1200" dirty="0" err="1">
                <a:solidFill>
                  <a:schemeClr val="tx1">
                    <a:lumMod val="75000"/>
                    <a:lumOff val="25000"/>
                  </a:schemeClr>
                </a:solidFill>
                <a:latin typeface="Arial Narrow" panose="020B0606020202030204" pitchFamily="34" charset="0"/>
                <a:cs typeface="Helvetica"/>
              </a:rPr>
              <a:t>podľa</a:t>
            </a:r>
            <a:r>
              <a:rPr lang="cs-CZ" sz="1200" dirty="0">
                <a:solidFill>
                  <a:schemeClr val="tx1">
                    <a:lumMod val="75000"/>
                    <a:lumOff val="25000"/>
                  </a:schemeClr>
                </a:solidFill>
                <a:latin typeface="Arial Narrow" panose="020B0606020202030204" pitchFamily="34" charset="0"/>
                <a:cs typeface="Helvetica"/>
              </a:rPr>
              <a:t> toho, či </a:t>
            </a:r>
            <a:r>
              <a:rPr lang="cs-CZ" sz="1200" dirty="0" err="1">
                <a:solidFill>
                  <a:schemeClr val="tx1">
                    <a:lumMod val="75000"/>
                    <a:lumOff val="25000"/>
                  </a:schemeClr>
                </a:solidFill>
                <a:latin typeface="Arial Narrow" panose="020B0606020202030204" pitchFamily="34" charset="0"/>
                <a:cs typeface="Helvetica"/>
              </a:rPr>
              <a:t>sa</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hodia</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práve</a:t>
            </a:r>
            <a:r>
              <a:rPr lang="cs-CZ" sz="1200" dirty="0">
                <a:solidFill>
                  <a:schemeClr val="tx1">
                    <a:lumMod val="75000"/>
                    <a:lumOff val="25000"/>
                  </a:schemeClr>
                </a:solidFill>
                <a:latin typeface="Arial Narrow" panose="020B0606020202030204" pitchFamily="34" charset="0"/>
                <a:cs typeface="Helvetica"/>
              </a:rPr>
              <a:t> na </a:t>
            </a:r>
            <a:r>
              <a:rPr lang="cs-CZ" sz="1200" dirty="0" smtClean="0">
                <a:solidFill>
                  <a:schemeClr val="tx1">
                    <a:lumMod val="75000"/>
                    <a:lumOff val="25000"/>
                  </a:schemeClr>
                </a:solidFill>
                <a:latin typeface="Arial Narrow" panose="020B0606020202030204" pitchFamily="34" charset="0"/>
                <a:cs typeface="Helvetica"/>
              </a:rPr>
              <a:t>vás</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1"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Ľudia sa nechávajú radi prekvapiť, zároveň však majú radi praktické darčeky a väčšina tiež hovorí ostatným, čo si pod stromček praje. Ježiškovi píše stále 17 %  dospelých, 10 % tak robí on-line.</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904510147"/>
              </p:ext>
            </p:extLst>
          </p:nvPr>
        </p:nvGraphicFramePr>
        <p:xfrm>
          <a:off x="3673029" y="5740858"/>
          <a:ext cx="3848920" cy="200025"/>
        </p:xfrm>
        <a:graphic>
          <a:graphicData uri="http://schemas.openxmlformats.org/drawingml/2006/table">
            <a:tbl>
              <a:tblPr/>
              <a:tblGrid>
                <a:gridCol w="962230"/>
                <a:gridCol w="962230"/>
                <a:gridCol w="962230"/>
                <a:gridCol w="962230"/>
              </a:tblGrid>
              <a:tr h="200025">
                <a:tc>
                  <a:txBody>
                    <a:bodyPr/>
                    <a:lstStyle/>
                    <a:p>
                      <a:pPr algn="ctr" rtl="0" fontAlgn="ctr"/>
                      <a:r>
                        <a:rPr lang="cs-CZ" sz="900" b="0" i="0" u="none" strike="noStrike" dirty="0" smtClean="0">
                          <a:solidFill>
                            <a:srgbClr val="7F7F7F"/>
                          </a:solidFill>
                          <a:effectLst/>
                          <a:latin typeface="Helvetica"/>
                        </a:rPr>
                        <a:t>N=400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a:solidFill>
                            <a:srgbClr val="7F7F7F"/>
                          </a:solidFill>
                          <a:effectLst/>
                          <a:latin typeface="Helvetica"/>
                        </a:rPr>
                        <a:t>N=205</a:t>
                      </a: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3386233487"/>
              </p:ext>
            </p:extLst>
          </p:nvPr>
        </p:nvGraphicFramePr>
        <p:xfrm>
          <a:off x="3733403" y="1199437"/>
          <a:ext cx="3753132" cy="200025"/>
        </p:xfrm>
        <a:graphic>
          <a:graphicData uri="http://schemas.openxmlformats.org/drawingml/2006/table">
            <a:tbl>
              <a:tblPr/>
              <a:tblGrid>
                <a:gridCol w="887106"/>
                <a:gridCol w="835924"/>
                <a:gridCol w="1023583"/>
                <a:gridCol w="1006519"/>
              </a:tblGrid>
              <a:tr h="200025">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a:t>
                      </a:r>
                      <a:r>
                        <a:rPr lang="cs-CZ" sz="110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a:t>
                      </a:r>
                      <a:r>
                        <a:rPr lang="cs-CZ" sz="1100" b="1" i="0" u="none" strike="noStrike" dirty="0">
                          <a:solidFill>
                            <a:srgbClr val="F34E0D"/>
                          </a:solidFill>
                          <a:effectLst/>
                          <a:latin typeface="Helvetica"/>
                        </a:rPr>
                        <a:t>ČR</a:t>
                      </a:r>
                    </a:p>
                  </a:txBody>
                  <a:tcPr marL="0" marR="0" marT="0" marB="0" anchor="ctr">
                    <a:lnL>
                      <a:noFill/>
                    </a:lnL>
                    <a:lnR>
                      <a:noFill/>
                    </a:lnR>
                    <a:lnT>
                      <a:noFill/>
                    </a:lnT>
                    <a:lnB>
                      <a:noFill/>
                    </a:lnB>
                  </a:tcPr>
                </a:tc>
              </a:tr>
            </a:tbl>
          </a:graphicData>
        </a:graphic>
      </p:graphicFrame>
      <p:sp>
        <p:nvSpPr>
          <p:cNvPr id="21" name="Obdélník 20"/>
          <p:cNvSpPr/>
          <p:nvPr/>
        </p:nvSpPr>
        <p:spPr>
          <a:xfrm>
            <a:off x="658438" y="5868203"/>
            <a:ext cx="2733441" cy="230832"/>
          </a:xfrm>
          <a:prstGeom prst="rect">
            <a:avLst/>
          </a:prstGeom>
        </p:spPr>
        <p:txBody>
          <a:bodyPr wrap="none">
            <a:spAutoFit/>
          </a:bodyPr>
          <a:lstStyle/>
          <a:p>
            <a:r>
              <a:rPr lang="cs-CZ" sz="900" i="1" dirty="0" smtClean="0">
                <a:solidFill>
                  <a:srgbClr val="EF4F1D"/>
                </a:solidFill>
                <a:latin typeface="Arial Narrow" panose="020B0606020202030204" pitchFamily="34" charset="0"/>
                <a:cs typeface="Helvetica"/>
              </a:rPr>
              <a:t>* </a:t>
            </a:r>
            <a:r>
              <a:rPr lang="cs-CZ" sz="900" i="1" dirty="0" err="1" smtClean="0">
                <a:solidFill>
                  <a:srgbClr val="EF4F1D"/>
                </a:solidFill>
                <a:latin typeface="Arial Narrow" panose="020B0606020202030204" pitchFamily="34" charset="0"/>
                <a:cs typeface="Helvetica"/>
              </a:rPr>
              <a:t>Zoradené</a:t>
            </a:r>
            <a:r>
              <a:rPr lang="cs-CZ" sz="900" i="1" dirty="0" smtClean="0">
                <a:solidFill>
                  <a:srgbClr val="EF4F1D"/>
                </a:solidFill>
                <a:latin typeface="Arial Narrow" panose="020B0606020202030204" pitchFamily="34" charset="0"/>
                <a:cs typeface="Helvetica"/>
              </a:rPr>
              <a:t> </a:t>
            </a:r>
            <a:r>
              <a:rPr lang="cs-CZ" sz="900" i="1" dirty="0" err="1">
                <a:solidFill>
                  <a:srgbClr val="EF4F1D"/>
                </a:solidFill>
                <a:latin typeface="Arial Narrow" panose="020B0606020202030204" pitchFamily="34" charset="0"/>
                <a:cs typeface="Helvetica"/>
              </a:rPr>
              <a:t>podľa</a:t>
            </a:r>
            <a:r>
              <a:rPr lang="cs-CZ" sz="900" i="1" dirty="0">
                <a:solidFill>
                  <a:srgbClr val="EF4F1D"/>
                </a:solidFill>
                <a:latin typeface="Arial Narrow" panose="020B0606020202030204" pitchFamily="34" charset="0"/>
                <a:cs typeface="Helvetica"/>
              </a:rPr>
              <a:t> TOP2 </a:t>
            </a:r>
            <a:r>
              <a:rPr lang="cs-CZ" sz="900" i="1" dirty="0" err="1">
                <a:solidFill>
                  <a:srgbClr val="EF4F1D"/>
                </a:solidFill>
                <a:latin typeface="Arial Narrow" panose="020B0606020202030204" pitchFamily="34" charset="0"/>
                <a:cs typeface="Helvetica"/>
              </a:rPr>
              <a:t>odpovedí</a:t>
            </a:r>
            <a:r>
              <a:rPr lang="cs-CZ" sz="900" i="1" dirty="0">
                <a:solidFill>
                  <a:srgbClr val="EF4F1D"/>
                </a:solidFill>
                <a:latin typeface="Arial Narrow" panose="020B0606020202030204" pitchFamily="34" charset="0"/>
                <a:cs typeface="Helvetica"/>
              </a:rPr>
              <a:t>  (</a:t>
            </a:r>
            <a:r>
              <a:rPr lang="cs-CZ" sz="900" i="1" dirty="0" err="1">
                <a:solidFill>
                  <a:srgbClr val="EF4F1D"/>
                </a:solidFill>
                <a:latin typeface="Arial Narrow" panose="020B0606020202030204" pitchFamily="34" charset="0"/>
                <a:cs typeface="Helvetica"/>
              </a:rPr>
              <a:t>presne</a:t>
            </a:r>
            <a:r>
              <a:rPr lang="cs-CZ" sz="900" i="1" dirty="0">
                <a:solidFill>
                  <a:srgbClr val="EF4F1D"/>
                </a:solidFill>
                <a:latin typeface="Arial Narrow" panose="020B0606020202030204" pitchFamily="34" charset="0"/>
                <a:cs typeface="Helvetica"/>
              </a:rPr>
              <a:t> + </a:t>
            </a:r>
            <a:r>
              <a:rPr lang="cs-CZ" sz="900" i="1" dirty="0" err="1">
                <a:solidFill>
                  <a:srgbClr val="EF4F1D"/>
                </a:solidFill>
                <a:latin typeface="Arial Narrow" panose="020B0606020202030204" pitchFamily="34" charset="0"/>
                <a:cs typeface="Helvetica"/>
              </a:rPr>
              <a:t>celkom</a:t>
            </a:r>
            <a:r>
              <a:rPr lang="cs-CZ" sz="900" i="1" dirty="0">
                <a:solidFill>
                  <a:srgbClr val="EF4F1D"/>
                </a:solidFill>
                <a:latin typeface="Arial Narrow" panose="020B0606020202030204" pitchFamily="34" charset="0"/>
                <a:cs typeface="Helvetica"/>
              </a:rPr>
              <a:t> </a:t>
            </a:r>
            <a:r>
              <a:rPr lang="cs-CZ" sz="900" i="1" dirty="0" err="1">
                <a:solidFill>
                  <a:srgbClr val="EF4F1D"/>
                </a:solidFill>
                <a:latin typeface="Arial Narrow" panose="020B0606020202030204" pitchFamily="34" charset="0"/>
                <a:cs typeface="Helvetica"/>
              </a:rPr>
              <a:t>sa</a:t>
            </a:r>
            <a:r>
              <a:rPr lang="cs-CZ" sz="900" i="1" dirty="0">
                <a:solidFill>
                  <a:srgbClr val="EF4F1D"/>
                </a:solidFill>
                <a:latin typeface="Arial Narrow" panose="020B0606020202030204" pitchFamily="34" charset="0"/>
                <a:cs typeface="Helvetica"/>
              </a:rPr>
              <a:t> hodí)</a:t>
            </a:r>
            <a:endParaRPr lang="cs-CZ" sz="900" i="1" dirty="0">
              <a:solidFill>
                <a:srgbClr val="EF4F1D"/>
              </a:solidFill>
            </a:endParaRPr>
          </a:p>
        </p:txBody>
      </p:sp>
    </p:spTree>
    <p:extLst>
      <p:ext uri="{BB962C8B-B14F-4D97-AF65-F5344CB8AC3E}">
        <p14:creationId xmlns:p14="http://schemas.microsoft.com/office/powerpoint/2010/main" val="1756950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27248" y="2357264"/>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sk-SK" sz="4400" b="0" dirty="0" smtClean="0">
                <a:solidFill>
                  <a:srgbClr val="BD3C36"/>
                </a:solidFill>
                <a:latin typeface="Arial Narrow" panose="020B0606020202030204" pitchFamily="34" charset="0"/>
              </a:rPr>
              <a:t>Vianočné rituály a Vianoce všeobecne</a:t>
            </a:r>
            <a:endParaRPr lang="sk-SK" sz="4400" b="0" dirty="0">
              <a:solidFill>
                <a:srgbClr val="BD3C36"/>
              </a:solidFill>
              <a:latin typeface="Arial Narrow" panose="020B0606020202030204" pitchFamily="34" charset="0"/>
            </a:endParaRPr>
          </a:p>
        </p:txBody>
      </p:sp>
    </p:spTree>
    <p:extLst>
      <p:ext uri="{BB962C8B-B14F-4D97-AF65-F5344CB8AC3E}">
        <p14:creationId xmlns:p14="http://schemas.microsoft.com/office/powerpoint/2010/main" val="3734126926"/>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2"/>
          <p:cNvGraphicFramePr>
            <a:graphicFrameLocks/>
          </p:cNvGraphicFramePr>
          <p:nvPr>
            <p:extLst>
              <p:ext uri="{D42A27DB-BD31-4B8C-83A1-F6EECF244321}">
                <p14:modId xmlns:p14="http://schemas.microsoft.com/office/powerpoint/2010/main" val="1523248888"/>
              </p:ext>
            </p:extLst>
          </p:nvPr>
        </p:nvGraphicFramePr>
        <p:xfrm>
          <a:off x="718900" y="1165514"/>
          <a:ext cx="8311562" cy="494259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VIANOCE, TO JE AJ ZHON, OBMEDZENÝ ROZPOČET, TMA A SMÚTOK ZA MŔTVYMI</a:t>
            </a:r>
            <a:endParaRPr lang="sk-SK" sz="1600" b="1" i="1" dirty="0">
              <a:latin typeface="Arial Narrow" panose="020B0606020202030204" pitchFamily="34" charset="0"/>
              <a:cs typeface="Helvetica"/>
            </a:endParaRP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Čo</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z </a:t>
            </a:r>
            <a:r>
              <a:rPr lang="cs-CZ" sz="1200" dirty="0" err="1">
                <a:solidFill>
                  <a:schemeClr val="tx1">
                    <a:lumMod val="75000"/>
                    <a:lumOff val="25000"/>
                  </a:schemeClr>
                </a:solidFill>
                <a:latin typeface="Arial Narrow" panose="020B0606020202030204" pitchFamily="34" charset="0"/>
                <a:cs typeface="Helvetica"/>
              </a:rPr>
              <a:t>nasledujúceho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zoznamu</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vám </a:t>
            </a:r>
            <a:r>
              <a:rPr lang="cs-CZ" sz="1200" dirty="0" err="1">
                <a:solidFill>
                  <a:schemeClr val="tx1">
                    <a:lumMod val="75000"/>
                    <a:lumOff val="25000"/>
                  </a:schemeClr>
                </a:solidFill>
                <a:latin typeface="Arial Narrow" panose="020B0606020202030204" pitchFamily="34" charset="0"/>
                <a:cs typeface="Helvetica"/>
              </a:rPr>
              <a:t>osobne</a:t>
            </a:r>
            <a:r>
              <a:rPr lang="cs-CZ" sz="1200" dirty="0">
                <a:solidFill>
                  <a:schemeClr val="tx1">
                    <a:lumMod val="75000"/>
                    <a:lumOff val="25000"/>
                  </a:schemeClr>
                </a:solidFill>
                <a:latin typeface="Arial Narrow" panose="020B0606020202030204" pitchFamily="34" charset="0"/>
                <a:cs typeface="Helvetica"/>
              </a:rPr>
              <a:t> na </a:t>
            </a:r>
            <a:r>
              <a:rPr lang="cs-CZ" sz="1200" dirty="0" err="1">
                <a:solidFill>
                  <a:schemeClr val="tx1">
                    <a:lumMod val="75000"/>
                    <a:lumOff val="25000"/>
                  </a:schemeClr>
                </a:solidFill>
                <a:latin typeface="Arial Narrow" panose="020B0606020202030204" pitchFamily="34" charset="0"/>
                <a:cs typeface="Helvetica"/>
              </a:rPr>
              <a:t>Vianociach</a:t>
            </a:r>
            <a:r>
              <a:rPr lang="cs-CZ" sz="1200" dirty="0">
                <a:solidFill>
                  <a:schemeClr val="tx1">
                    <a:lumMod val="75000"/>
                    <a:lumOff val="25000"/>
                  </a:schemeClr>
                </a:solidFill>
                <a:latin typeface="Arial Narrow" panose="020B0606020202030204" pitchFamily="34" charset="0"/>
                <a:cs typeface="Helvetica"/>
              </a:rPr>
              <a:t> </a:t>
            </a:r>
            <a:r>
              <a:rPr lang="cs-CZ" sz="1200" dirty="0" err="1" smtClean="0">
                <a:solidFill>
                  <a:schemeClr val="tx1">
                    <a:lumMod val="75000"/>
                    <a:lumOff val="25000"/>
                  </a:schemeClr>
                </a:solidFill>
                <a:latin typeface="Arial Narrow" panose="020B0606020202030204" pitchFamily="34" charset="0"/>
                <a:cs typeface="Helvetica"/>
              </a:rPr>
              <a:t>prekáža</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Čím občas na </a:t>
            </a:r>
            <a:r>
              <a:rPr lang="cs-CZ" sz="1200" dirty="0" err="1">
                <a:solidFill>
                  <a:schemeClr val="tx1">
                    <a:lumMod val="75000"/>
                    <a:lumOff val="25000"/>
                  </a:schemeClr>
                </a:solidFill>
                <a:latin typeface="Arial Narrow" panose="020B0606020202030204" pitchFamily="34" charset="0"/>
                <a:cs typeface="Helvetica"/>
              </a:rPr>
              <a:t>Vianoce</a:t>
            </a:r>
            <a:r>
              <a:rPr lang="cs-CZ" sz="1200" dirty="0">
                <a:solidFill>
                  <a:schemeClr val="tx1">
                    <a:lumMod val="75000"/>
                    <a:lumOff val="25000"/>
                  </a:schemeClr>
                </a:solidFill>
                <a:latin typeface="Arial Narrow" panose="020B0606020202030204" pitchFamily="34" charset="0"/>
                <a:cs typeface="Helvetica"/>
              </a:rPr>
              <a:t> trpíte?</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1"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Mužom na Vianociach najviac prekáža zhon pri nákupe darčekov a zhon v domácnosti. Ženy trápi obmedzený rozpočet na darčeky a smútok za tými, ktorí tu už nie sú. Naopak, obmedzená dostupnosť služieb tak Slovákom, ako aj Čechom vôbec</a:t>
            </a:r>
            <a:r>
              <a:rPr lang="sk-SK" sz="1400" b="1" dirty="0" smtClean="0">
                <a:solidFill>
                  <a:schemeClr val="tx1">
                    <a:lumMod val="75000"/>
                    <a:lumOff val="25000"/>
                  </a:schemeClr>
                </a:solidFill>
                <a:latin typeface="Arial Narrow" panose="020B0606020202030204" pitchFamily="34" charset="0"/>
              </a:rPr>
              <a:t> </a:t>
            </a:r>
            <a:r>
              <a:rPr lang="sk-SK" sz="1400" dirty="0" smtClean="0">
                <a:solidFill>
                  <a:schemeClr val="tx1">
                    <a:lumMod val="75000"/>
                    <a:lumOff val="25000"/>
                  </a:schemeClr>
                </a:solidFill>
                <a:latin typeface="Arial Narrow" panose="020B0606020202030204" pitchFamily="34" charset="0"/>
              </a:rPr>
              <a:t>neprekáža.</a:t>
            </a:r>
          </a:p>
        </p:txBody>
      </p:sp>
      <p:graphicFrame>
        <p:nvGraphicFramePr>
          <p:cNvPr id="5" name="Tabulka 4"/>
          <p:cNvGraphicFramePr>
            <a:graphicFrameLocks noGrp="1"/>
          </p:cNvGraphicFramePr>
          <p:nvPr>
            <p:extLst>
              <p:ext uri="{D42A27DB-BD31-4B8C-83A1-F6EECF244321}">
                <p14:modId xmlns:p14="http://schemas.microsoft.com/office/powerpoint/2010/main" val="1200750726"/>
              </p:ext>
            </p:extLst>
          </p:nvPr>
        </p:nvGraphicFramePr>
        <p:xfrm>
          <a:off x="2511845" y="5898446"/>
          <a:ext cx="4835568" cy="200025"/>
        </p:xfrm>
        <a:graphic>
          <a:graphicData uri="http://schemas.openxmlformats.org/drawingml/2006/table">
            <a:tbl>
              <a:tblPr/>
              <a:tblGrid>
                <a:gridCol w="1208892"/>
                <a:gridCol w="1208892"/>
                <a:gridCol w="1208892"/>
                <a:gridCol w="1208892"/>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3" name="Tabulka 12"/>
          <p:cNvGraphicFramePr>
            <a:graphicFrameLocks noGrp="1"/>
          </p:cNvGraphicFramePr>
          <p:nvPr>
            <p:extLst>
              <p:ext uri="{D42A27DB-BD31-4B8C-83A1-F6EECF244321}">
                <p14:modId xmlns:p14="http://schemas.microsoft.com/office/powerpoint/2010/main" val="3895603033"/>
              </p:ext>
            </p:extLst>
          </p:nvPr>
        </p:nvGraphicFramePr>
        <p:xfrm>
          <a:off x="2816080" y="1169748"/>
          <a:ext cx="4840642" cy="200025"/>
        </p:xfrm>
        <a:graphic>
          <a:graphicData uri="http://schemas.openxmlformats.org/drawingml/2006/table">
            <a:tbl>
              <a:tblPr/>
              <a:tblGrid>
                <a:gridCol w="1144158"/>
                <a:gridCol w="1078133"/>
                <a:gridCol w="1320177"/>
                <a:gridCol w="1298174"/>
              </a:tblGrid>
              <a:tr h="200025">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a:t>
                      </a:r>
                      <a:r>
                        <a:rPr lang="cs-CZ" sz="110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a:t>
                      </a:r>
                      <a:r>
                        <a:rPr lang="cs-CZ" sz="1100" b="1" i="0" u="none" strike="noStrike" dirty="0">
                          <a:solidFill>
                            <a:srgbClr val="F34E0D"/>
                          </a:solidFill>
                          <a:effectLst/>
                          <a:latin typeface="Helvetica"/>
                        </a:rPr>
                        <a:t>ČR</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5451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63877" y="1669201"/>
            <a:ext cx="8229600" cy="36004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cap="none">
                <a:solidFill>
                  <a:srgbClr val="BE1E11"/>
                </a:solidFill>
                <a:latin typeface="Helvetica"/>
                <a:ea typeface="+mj-ea"/>
                <a:cs typeface="Helvetica"/>
              </a:defRPr>
            </a:lvl1pPr>
          </a:lstStyle>
          <a:p>
            <a:pPr algn="ctr"/>
            <a:r>
              <a:rPr lang="sk-SK" sz="4400" b="0" dirty="0" smtClean="0">
                <a:solidFill>
                  <a:srgbClr val="BD3C36"/>
                </a:solidFill>
                <a:latin typeface="Arial Narrow" panose="020B0606020202030204" pitchFamily="34" charset="0"/>
              </a:rPr>
              <a:t>Čo sme sa dozvedeli</a:t>
            </a:r>
            <a:r>
              <a:rPr lang="cs-CZ" sz="4400" b="0" dirty="0" smtClean="0">
                <a:solidFill>
                  <a:srgbClr val="BD3C36"/>
                </a:solidFill>
                <a:latin typeface="Arial Narrow" panose="020B0606020202030204" pitchFamily="34" charset="0"/>
              </a:rPr>
              <a:t>?</a:t>
            </a:r>
            <a:endParaRPr lang="en-AU" sz="4400" b="0" dirty="0">
              <a:solidFill>
                <a:srgbClr val="BD3C36"/>
              </a:solidFill>
              <a:latin typeface="Arial Narrow" panose="020B0606020202030204" pitchFamily="34" charset="0"/>
              <a:ea typeface="+mn-ea"/>
            </a:endParaRPr>
          </a:p>
        </p:txBody>
      </p:sp>
    </p:spTree>
    <p:extLst>
      <p:ext uri="{BB962C8B-B14F-4D97-AF65-F5344CB8AC3E}">
        <p14:creationId xmlns:p14="http://schemas.microsoft.com/office/powerpoint/2010/main" val="4090574411"/>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8"/>
          <p:cNvSpPr txBox="1"/>
          <p:nvPr/>
        </p:nvSpPr>
        <p:spPr>
          <a:xfrm>
            <a:off x="323528" y="6021020"/>
            <a:ext cx="8602758" cy="461665"/>
          </a:xfrm>
          <a:prstGeom prst="rect">
            <a:avLst/>
          </a:prstGeom>
          <a:noFill/>
        </p:spPr>
        <p:txBody>
          <a:bodyPr wrap="square" rtlCol="0">
            <a:spAutoFit/>
          </a:bodyPr>
          <a:lstStyle/>
          <a:p>
            <a:pPr algn="ctr"/>
            <a:r>
              <a:rPr lang="cs-CZ" sz="1200" dirty="0">
                <a:solidFill>
                  <a:schemeClr val="tx1">
                    <a:lumMod val="75000"/>
                    <a:lumOff val="25000"/>
                  </a:schemeClr>
                </a:solidFill>
                <a:latin typeface="Arial Narrow" panose="020B0606020202030204" pitchFamily="34" charset="0"/>
                <a:cs typeface="Helvetica"/>
              </a:rPr>
              <a:t>A </a:t>
            </a:r>
            <a:r>
              <a:rPr lang="cs-CZ" sz="1200" dirty="0" err="1">
                <a:solidFill>
                  <a:schemeClr val="tx1">
                    <a:lumMod val="75000"/>
                    <a:lumOff val="25000"/>
                  </a:schemeClr>
                </a:solidFill>
                <a:latin typeface="Arial Narrow" panose="020B0606020202030204" pitchFamily="34" charset="0"/>
                <a:cs typeface="Helvetica"/>
              </a:rPr>
              <a:t>koľko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hodín</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strávite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počas</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Vianoc</a:t>
            </a:r>
            <a:r>
              <a:rPr lang="cs-CZ" sz="1200" dirty="0">
                <a:solidFill>
                  <a:schemeClr val="tx1">
                    <a:lumMod val="75000"/>
                    <a:lumOff val="25000"/>
                  </a:schemeClr>
                </a:solidFill>
                <a:latin typeface="Arial Narrow" panose="020B0606020202030204" pitchFamily="34" charset="0"/>
                <a:cs typeface="Helvetica"/>
              </a:rPr>
              <a:t> so </a:t>
            </a:r>
            <a:r>
              <a:rPr lang="cs-CZ" sz="1200" dirty="0" err="1">
                <a:solidFill>
                  <a:schemeClr val="tx1">
                    <a:lumMod val="75000"/>
                    <a:lumOff val="25000"/>
                  </a:schemeClr>
                </a:solidFill>
                <a:latin typeface="Arial Narrow" panose="020B0606020202030204" pitchFamily="34" charset="0"/>
                <a:cs typeface="Helvetica"/>
              </a:rPr>
              <a:t>svojimi</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blízkymi</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pri</a:t>
            </a:r>
            <a:r>
              <a:rPr lang="cs-CZ" sz="1200" dirty="0">
                <a:solidFill>
                  <a:schemeClr val="tx1">
                    <a:lumMod val="75000"/>
                    <a:lumOff val="25000"/>
                  </a:schemeClr>
                </a:solidFill>
                <a:latin typeface="Arial Narrow" panose="020B0606020202030204" pitchFamily="34" charset="0"/>
                <a:cs typeface="Helvetica"/>
              </a:rPr>
              <a:t> aktivitách, </a:t>
            </a:r>
            <a:r>
              <a:rPr lang="cs-CZ" sz="1200" dirty="0" err="1">
                <a:solidFill>
                  <a:schemeClr val="tx1">
                    <a:lumMod val="75000"/>
                    <a:lumOff val="25000"/>
                  </a:schemeClr>
                </a:solidFill>
                <a:latin typeface="Arial Narrow" panose="020B0606020202030204" pitchFamily="34" charset="0"/>
                <a:cs typeface="Helvetica"/>
              </a:rPr>
              <a:t>ktoré</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súvisia</a:t>
            </a:r>
            <a:r>
              <a:rPr lang="cs-CZ" sz="1200" dirty="0">
                <a:solidFill>
                  <a:schemeClr val="tx1">
                    <a:lumMod val="75000"/>
                    <a:lumOff val="25000"/>
                  </a:schemeClr>
                </a:solidFill>
                <a:latin typeface="Arial Narrow" panose="020B0606020202030204" pitchFamily="34" charset="0"/>
                <a:cs typeface="Helvetica"/>
              </a:rPr>
              <a:t> s </a:t>
            </a:r>
            <a:r>
              <a:rPr lang="cs-CZ" sz="1200" dirty="0" err="1">
                <a:solidFill>
                  <a:schemeClr val="tx1">
                    <a:lumMod val="75000"/>
                    <a:lumOff val="25000"/>
                  </a:schemeClr>
                </a:solidFill>
                <a:latin typeface="Arial Narrow" panose="020B0606020202030204" pitchFamily="34" charset="0"/>
                <a:cs typeface="Helvetica"/>
              </a:rPr>
              <a:t>vianočnými</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sviatkami</a:t>
            </a:r>
            <a:r>
              <a:rPr lang="cs-CZ" sz="1200" dirty="0">
                <a:solidFill>
                  <a:schemeClr val="tx1">
                    <a:lumMod val="75000"/>
                    <a:lumOff val="25000"/>
                  </a:schemeClr>
                </a:solidFill>
                <a:latin typeface="Arial Narrow" panose="020B0606020202030204" pitchFamily="34" charset="0"/>
                <a:cs typeface="Helvetica"/>
              </a:rPr>
              <a:t> </a:t>
            </a: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smtClean="0">
                <a:solidFill>
                  <a:schemeClr val="tx1">
                    <a:lumMod val="75000"/>
                    <a:lumOff val="25000"/>
                  </a:schemeClr>
                </a:solidFill>
                <a:latin typeface="Arial Narrow" panose="020B0606020202030204" pitchFamily="34" charset="0"/>
                <a:cs typeface="Helvetica"/>
              </a:rPr>
              <a:t>(</a:t>
            </a:r>
            <a:r>
              <a:rPr lang="cs-CZ" sz="1200" dirty="0" err="1">
                <a:solidFill>
                  <a:schemeClr val="tx1">
                    <a:lumMod val="75000"/>
                    <a:lumOff val="25000"/>
                  </a:schemeClr>
                </a:solidFill>
                <a:latin typeface="Arial Narrow" panose="020B0606020202030204" pitchFamily="34" charset="0"/>
                <a:cs typeface="Helvetica"/>
              </a:rPr>
              <a:t>pečenie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koláčikov</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zdobenie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stromčeka</a:t>
            </a:r>
            <a:r>
              <a:rPr lang="cs-CZ" sz="1200" dirty="0">
                <a:solidFill>
                  <a:schemeClr val="tx1">
                    <a:lumMod val="75000"/>
                    <a:lumOff val="25000"/>
                  </a:schemeClr>
                </a:solidFill>
                <a:latin typeface="Arial Narrow" panose="020B0606020202030204" pitchFamily="34" charset="0"/>
                <a:cs typeface="Helvetica"/>
              </a:rPr>
              <a:t>, večera a </a:t>
            </a:r>
            <a:r>
              <a:rPr lang="cs-CZ" sz="1200" dirty="0" err="1">
                <a:solidFill>
                  <a:schemeClr val="tx1">
                    <a:lumMod val="75000"/>
                    <a:lumOff val="25000"/>
                  </a:schemeClr>
                </a:solidFill>
                <a:latin typeface="Arial Narrow" panose="020B0606020202030204" pitchFamily="34" charset="0"/>
                <a:cs typeface="Helvetica"/>
              </a:rPr>
              <a:t>ďalšie</a:t>
            </a:r>
            <a:r>
              <a:rPr lang="cs-CZ" sz="1200" dirty="0">
                <a:solidFill>
                  <a:schemeClr val="tx1">
                    <a:lumMod val="75000"/>
                    <a:lumOff val="25000"/>
                  </a:schemeClr>
                </a:solidFill>
                <a:latin typeface="Arial Narrow" panose="020B0606020202030204" pitchFamily="34" charset="0"/>
                <a:cs typeface="Helvetica"/>
              </a:rPr>
              <a:t> </a:t>
            </a:r>
            <a:r>
              <a:rPr lang="cs-CZ" sz="1200" dirty="0" smtClean="0">
                <a:solidFill>
                  <a:schemeClr val="tx1">
                    <a:lumMod val="75000"/>
                    <a:lumOff val="25000"/>
                  </a:schemeClr>
                </a:solidFill>
                <a:latin typeface="Arial Narrow" panose="020B0606020202030204" pitchFamily="34" charset="0"/>
                <a:cs typeface="Helvetica"/>
              </a:rPr>
              <a:t>vaše </a:t>
            </a:r>
            <a:r>
              <a:rPr lang="cs-CZ" sz="1200" dirty="0" err="1">
                <a:solidFill>
                  <a:schemeClr val="tx1">
                    <a:lumMod val="75000"/>
                    <a:lumOff val="25000"/>
                  </a:schemeClr>
                </a:solidFill>
                <a:latin typeface="Arial Narrow" panose="020B0606020202030204" pitchFamily="34" charset="0"/>
                <a:cs typeface="Helvetica"/>
              </a:rPr>
              <a:t>vianočné</a:t>
            </a:r>
            <a:r>
              <a:rPr lang="cs-CZ" sz="1200" dirty="0">
                <a:solidFill>
                  <a:schemeClr val="tx1">
                    <a:lumMod val="75000"/>
                    <a:lumOff val="25000"/>
                  </a:schemeClr>
                </a:solidFill>
                <a:latin typeface="Arial Narrow" panose="020B0606020202030204" pitchFamily="34" charset="0"/>
                <a:cs typeface="Helvetica"/>
              </a:rPr>
              <a:t> rituály)? </a:t>
            </a:r>
            <a:r>
              <a:rPr lang="cs-CZ" sz="1200" dirty="0" err="1">
                <a:solidFill>
                  <a:schemeClr val="tx1">
                    <a:lumMod val="75000"/>
                    <a:lumOff val="25000"/>
                  </a:schemeClr>
                </a:solidFill>
                <a:latin typeface="Arial Narrow" panose="020B0606020202030204" pitchFamily="34" charset="0"/>
                <a:cs typeface="Helvetica"/>
              </a:rPr>
              <a:t>Hodín</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NA JEDNU HODINU S BLÍZKYMI POČAS VIANOC PRIPADÁ 0,5 HODINY NÁKUPOV DARČEKOV</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739198" cy="398597"/>
          </a:xfrm>
        </p:spPr>
        <p:txBody>
          <a:bodyPr>
            <a:noAutofit/>
          </a:bodyPr>
          <a:lstStyle/>
          <a:p>
            <a:r>
              <a:rPr lang="sk-SK" sz="1400" dirty="0" smtClean="0">
                <a:solidFill>
                  <a:schemeClr val="tx1">
                    <a:lumMod val="75000"/>
                    <a:lumOff val="25000"/>
                  </a:schemeClr>
                </a:solidFill>
                <a:latin typeface="Arial Narrow" panose="020B0606020202030204" pitchFamily="34" charset="0"/>
              </a:rPr>
              <a:t>Ženy strávia vianočnými aktivitami viac času než muži, v priemere okolo 44 hodín.</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11" name="Tabulka 10"/>
          <p:cNvGraphicFramePr>
            <a:graphicFrameLocks noGrp="1"/>
          </p:cNvGraphicFramePr>
          <p:nvPr>
            <p:extLst>
              <p:ext uri="{D42A27DB-BD31-4B8C-83A1-F6EECF244321}">
                <p14:modId xmlns:p14="http://schemas.microsoft.com/office/powerpoint/2010/main" val="204356731"/>
              </p:ext>
            </p:extLst>
          </p:nvPr>
        </p:nvGraphicFramePr>
        <p:xfrm>
          <a:off x="2280492" y="1986027"/>
          <a:ext cx="4143529" cy="3158849"/>
        </p:xfrm>
        <a:graphic>
          <a:graphicData uri="http://schemas.openxmlformats.org/drawingml/2006/table">
            <a:tbl>
              <a:tblPr/>
              <a:tblGrid>
                <a:gridCol w="1628117"/>
                <a:gridCol w="1257706"/>
                <a:gridCol w="1257706"/>
              </a:tblGrid>
              <a:tr h="965205">
                <a:tc>
                  <a:txBody>
                    <a:bodyPr/>
                    <a:lstStyle/>
                    <a:p>
                      <a:pPr algn="l" fontAlgn="ctr"/>
                      <a:r>
                        <a:rPr lang="cs-CZ" sz="1100" b="0" i="0" u="none" strike="noStrike" dirty="0">
                          <a:solidFill>
                            <a:srgbClr val="000000"/>
                          </a:solidFill>
                          <a:effectLst/>
                          <a:latin typeface="Helvetica"/>
                        </a:rPr>
                        <a:t> </a:t>
                      </a: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Priemer</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c>
                  <a:txBody>
                    <a:bodyPr/>
                    <a:lstStyle/>
                    <a:p>
                      <a:pPr algn="ctr" fontAlgn="ctr"/>
                      <a:r>
                        <a:rPr lang="cs-CZ" sz="1100" b="0" i="0" u="none" strike="noStrike" dirty="0" err="1" smtClean="0">
                          <a:solidFill>
                            <a:srgbClr val="000000"/>
                          </a:solidFill>
                          <a:effectLst/>
                          <a:latin typeface="Helvetica"/>
                        </a:rPr>
                        <a:t>Najčastejšia</a:t>
                      </a:r>
                      <a:r>
                        <a:rPr lang="cs-CZ" sz="1100" b="0" i="0" u="none" strike="noStrike" dirty="0" smtClean="0">
                          <a:solidFill>
                            <a:srgbClr val="000000"/>
                          </a:solidFill>
                          <a:effectLst/>
                          <a:latin typeface="Helvetica"/>
                        </a:rPr>
                        <a:t> </a:t>
                      </a:r>
                      <a:r>
                        <a:rPr lang="cs-CZ" sz="1100" b="0" i="0" u="none" strike="noStrike" dirty="0" err="1" smtClean="0">
                          <a:solidFill>
                            <a:srgbClr val="000000"/>
                          </a:solidFill>
                          <a:effectLst/>
                          <a:latin typeface="Helvetica"/>
                        </a:rPr>
                        <a:t>odpoveď</a:t>
                      </a:r>
                      <a:endParaRPr lang="cs-CZ" sz="1100" b="0" i="0" u="none" strike="noStrike" dirty="0">
                        <a:solidFill>
                          <a:srgbClr val="000000"/>
                        </a:solidFill>
                        <a:effectLst/>
                        <a:latin typeface="Helvetica"/>
                      </a:endParaRPr>
                    </a:p>
                  </a:txBody>
                  <a:tcPr marL="0" marR="0" marT="0" marB="0" anchor="ctr">
                    <a:lnL>
                      <a:noFill/>
                    </a:lnL>
                    <a:lnR>
                      <a:noFill/>
                    </a:lnR>
                    <a:lnT>
                      <a:noFill/>
                    </a:lnT>
                    <a:lnB>
                      <a:noFill/>
                    </a:lnB>
                    <a:solidFill>
                      <a:srgbClr val="FABF8F"/>
                    </a:solidFill>
                  </a:tcPr>
                </a:tc>
              </a:tr>
              <a:tr h="548411">
                <a:tc>
                  <a:txBody>
                    <a:bodyPr/>
                    <a:lstStyle/>
                    <a:p>
                      <a:pPr algn="l" fontAlgn="ctr"/>
                      <a:r>
                        <a:rPr lang="cs-CZ" sz="1100" b="1" i="0" u="none" strike="noStrike" dirty="0" err="1" smtClean="0">
                          <a:solidFill>
                            <a:srgbClr val="000000"/>
                          </a:solidFill>
                          <a:effectLst/>
                          <a:latin typeface="Helvetica"/>
                        </a:rPr>
                        <a:t>Celkovo</a:t>
                      </a:r>
                      <a:r>
                        <a:rPr lang="cs-CZ" sz="1100" b="1" i="0" u="none" strike="noStrike" baseline="0" dirty="0" smtClean="0">
                          <a:solidFill>
                            <a:srgbClr val="000000"/>
                          </a:solidFill>
                          <a:effectLst/>
                          <a:latin typeface="Helvetica"/>
                        </a:rPr>
                        <a:t> SR</a:t>
                      </a:r>
                      <a:endParaRPr lang="cs-CZ" sz="1100" b="1" i="0" u="none" strike="noStrike" dirty="0">
                        <a:solidFill>
                          <a:srgbClr val="000000"/>
                        </a:solidFill>
                        <a:effectLst/>
                        <a:latin typeface="Helvetica"/>
                      </a:endParaRPr>
                    </a:p>
                  </a:txBody>
                  <a:tcPr marL="0" marR="0" marT="0" marB="0" anchor="ctr">
                    <a:lnL>
                      <a:noFill/>
                    </a:lnL>
                    <a:lnR>
                      <a:noFill/>
                    </a:lnR>
                    <a:lnT>
                      <a:noFill/>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35</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10</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548411">
                <a:tc>
                  <a:txBody>
                    <a:bodyPr/>
                    <a:lstStyle/>
                    <a:p>
                      <a:pPr algn="l" fontAlgn="ctr"/>
                      <a:r>
                        <a:rPr lang="cs-CZ" sz="1100" b="1" i="0" u="none" strike="noStrike" dirty="0">
                          <a:solidFill>
                            <a:srgbClr val="000000"/>
                          </a:solidFill>
                          <a:effectLst/>
                          <a:latin typeface="Helvetica"/>
                        </a:rPr>
                        <a:t>Muž</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25</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10</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548411">
                <a:tc>
                  <a:txBody>
                    <a:bodyPr/>
                    <a:lstStyle/>
                    <a:p>
                      <a:pPr algn="l" fontAlgn="ctr"/>
                      <a:r>
                        <a:rPr lang="cs-CZ" sz="1100" b="1" i="0" u="none" strike="noStrike" dirty="0">
                          <a:solidFill>
                            <a:srgbClr val="000000"/>
                          </a:solidFill>
                          <a:effectLst/>
                          <a:latin typeface="Helvetica"/>
                        </a:rPr>
                        <a:t>Žena</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44</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10</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r h="548411">
                <a:tc>
                  <a:txBody>
                    <a:bodyPr/>
                    <a:lstStyle/>
                    <a:p>
                      <a:pPr algn="l" fontAlgn="ctr"/>
                      <a:r>
                        <a:rPr lang="cs-CZ" sz="1100" b="1" i="0" u="none" strike="noStrike" dirty="0" err="1" smtClean="0">
                          <a:solidFill>
                            <a:srgbClr val="000000"/>
                          </a:solidFill>
                          <a:effectLst/>
                          <a:latin typeface="Helvetica"/>
                        </a:rPr>
                        <a:t>Celkovo</a:t>
                      </a:r>
                      <a:r>
                        <a:rPr lang="cs-CZ" sz="1100" b="1" i="0" u="none" strike="noStrike" dirty="0" smtClean="0">
                          <a:solidFill>
                            <a:srgbClr val="000000"/>
                          </a:solidFill>
                          <a:effectLst/>
                          <a:latin typeface="Helvetica"/>
                        </a:rPr>
                        <a:t> ČR</a:t>
                      </a:r>
                      <a:endParaRPr lang="cs-CZ" sz="1100" b="1" i="0" u="none" strike="noStrike" dirty="0">
                        <a:solidFill>
                          <a:srgbClr val="000000"/>
                        </a:solidFill>
                        <a:effectLst/>
                        <a:latin typeface="Helvetica"/>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ctr" fontAlgn="ctr"/>
                      <a:r>
                        <a:rPr lang="cs-CZ" sz="1100" b="1" i="0" u="none" strike="noStrike" dirty="0" smtClean="0">
                          <a:solidFill>
                            <a:srgbClr val="000000"/>
                          </a:solidFill>
                          <a:effectLst/>
                          <a:latin typeface="Helvetica"/>
                        </a:rPr>
                        <a:t>34</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c>
                  <a:txBody>
                    <a:bodyPr/>
                    <a:lstStyle/>
                    <a:p>
                      <a:pPr algn="ctr" fontAlgn="ctr"/>
                      <a:r>
                        <a:rPr lang="cs-CZ" sz="1100" b="1" i="0" u="none" strike="noStrike" dirty="0" smtClean="0">
                          <a:solidFill>
                            <a:srgbClr val="000000"/>
                          </a:solidFill>
                          <a:effectLst/>
                          <a:latin typeface="Helvetica"/>
                        </a:rPr>
                        <a:t>20</a:t>
                      </a:r>
                      <a:endParaRPr lang="cs-CZ" sz="1100" b="1" i="0" u="none" strike="noStrike" dirty="0">
                        <a:solidFill>
                          <a:srgbClr val="000000"/>
                        </a:solidFill>
                        <a:effectLst/>
                        <a:latin typeface="Helvetica"/>
                      </a:endParaRPr>
                    </a:p>
                  </a:txBody>
                  <a:tcPr marL="0" marR="0" marT="0" marB="0" anchor="ctr">
                    <a:lnL>
                      <a:noFill/>
                    </a:lnL>
                    <a:lnR>
                      <a:noFill/>
                    </a:lnR>
                    <a:lnT>
                      <a:noFill/>
                    </a:lnT>
                    <a:lnB>
                      <a:noFill/>
                    </a:lnB>
                    <a:noFill/>
                  </a:tcPr>
                </a:tc>
              </a:tr>
            </a:tbl>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2390460232"/>
              </p:ext>
            </p:extLst>
          </p:nvPr>
        </p:nvGraphicFramePr>
        <p:xfrm>
          <a:off x="6434964" y="2941502"/>
          <a:ext cx="620084" cy="2280492"/>
        </p:xfrm>
        <a:graphic>
          <a:graphicData uri="http://schemas.openxmlformats.org/drawingml/2006/table">
            <a:tbl>
              <a:tblPr/>
              <a:tblGrid>
                <a:gridCol w="620084"/>
              </a:tblGrid>
              <a:tr h="570123">
                <a:tc>
                  <a:txBody>
                    <a:bodyPr/>
                    <a:lstStyle/>
                    <a:p>
                      <a:pPr algn="l"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570123">
                <a:tc>
                  <a:txBody>
                    <a:bodyPr/>
                    <a:lstStyle/>
                    <a:p>
                      <a:pPr algn="l" rtl="0" fontAlgn="ctr"/>
                      <a:r>
                        <a:rPr lang="cs-CZ" sz="900" b="0" i="0" u="none" strike="noStrike" dirty="0" smtClean="0">
                          <a:solidFill>
                            <a:srgbClr val="7F7F7F"/>
                          </a:solidFill>
                          <a:effectLst/>
                          <a:latin typeface="Helvetica"/>
                        </a:rPr>
                        <a:t>N = 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570123">
                <a:tc>
                  <a:txBody>
                    <a:bodyPr/>
                    <a:lstStyle/>
                    <a:p>
                      <a:pPr algn="l"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r h="570123">
                <a:tc>
                  <a:txBody>
                    <a:bodyPr/>
                    <a:lstStyle/>
                    <a:p>
                      <a:pPr algn="l"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386979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 2"/>
          <p:cNvGraphicFramePr>
            <a:graphicFrameLocks/>
          </p:cNvGraphicFramePr>
          <p:nvPr>
            <p:extLst>
              <p:ext uri="{D42A27DB-BD31-4B8C-83A1-F6EECF244321}">
                <p14:modId xmlns:p14="http://schemas.microsoft.com/office/powerpoint/2010/main" val="2517718229"/>
              </p:ext>
            </p:extLst>
          </p:nvPr>
        </p:nvGraphicFramePr>
        <p:xfrm>
          <a:off x="829343" y="1256445"/>
          <a:ext cx="7885274" cy="473624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ZVONČEK, ROZDANIE DARČEKOV, FOTENIE, SKÚŠANIE</a:t>
            </a:r>
          </a:p>
        </p:txBody>
      </p:sp>
      <p:sp>
        <p:nvSpPr>
          <p:cNvPr id="6" name="TextBox 8"/>
          <p:cNvSpPr txBox="1"/>
          <p:nvPr/>
        </p:nvSpPr>
        <p:spPr>
          <a:xfrm>
            <a:off x="323528" y="5877272"/>
            <a:ext cx="8280920" cy="461665"/>
          </a:xfrm>
          <a:prstGeom prst="rect">
            <a:avLst/>
          </a:prstGeom>
          <a:noFill/>
        </p:spPr>
        <p:txBody>
          <a:bodyPr wrap="square" rtlCol="0">
            <a:spAutoFit/>
          </a:bodyPr>
          <a:lstStyle/>
          <a:p>
            <a:pPr algn="ctr"/>
            <a:endParaRPr lang="cs-CZ" sz="1200" dirty="0" smtClean="0">
              <a:solidFill>
                <a:schemeClr val="tx1">
                  <a:lumMod val="75000"/>
                  <a:lumOff val="25000"/>
                </a:schemeClr>
              </a:solidFill>
              <a:latin typeface="Arial Narrow" panose="020B0606020202030204" pitchFamily="34" charset="0"/>
              <a:cs typeface="Helvetica"/>
            </a:endParaRPr>
          </a:p>
          <a:p>
            <a:pPr algn="ctr"/>
            <a:r>
              <a:rPr lang="cs-CZ" sz="1200" dirty="0" err="1" smtClean="0">
                <a:solidFill>
                  <a:schemeClr val="tx1">
                    <a:lumMod val="75000"/>
                    <a:lumOff val="25000"/>
                  </a:schemeClr>
                </a:solidFill>
                <a:latin typeface="Arial Narrow" panose="020B0606020202030204" pitchFamily="34" charset="0"/>
                <a:cs typeface="Helvetica"/>
              </a:rPr>
              <a:t>Ktoré</a:t>
            </a:r>
            <a:r>
              <a:rPr lang="cs-CZ" sz="1200" dirty="0" smtClean="0">
                <a:solidFill>
                  <a:schemeClr val="tx1">
                    <a:lumMod val="75000"/>
                    <a:lumOff val="25000"/>
                  </a:schemeClr>
                </a:solidFill>
                <a:latin typeface="Arial Narrow" panose="020B0606020202030204" pitchFamily="34" charset="0"/>
                <a:cs typeface="Helvetica"/>
              </a:rPr>
              <a:t> </a:t>
            </a:r>
            <a:r>
              <a:rPr lang="cs-CZ" sz="1200" dirty="0">
                <a:solidFill>
                  <a:schemeClr val="tx1">
                    <a:lumMod val="75000"/>
                    <a:lumOff val="25000"/>
                  </a:schemeClr>
                </a:solidFill>
                <a:latin typeface="Arial Narrow" panose="020B0606020202030204" pitchFamily="34" charset="0"/>
                <a:cs typeface="Helvetica"/>
              </a:rPr>
              <a:t>z </a:t>
            </a:r>
            <a:r>
              <a:rPr lang="cs-CZ" sz="1200" dirty="0" err="1">
                <a:solidFill>
                  <a:schemeClr val="tx1">
                    <a:lumMod val="75000"/>
                    <a:lumOff val="25000"/>
                  </a:schemeClr>
                </a:solidFill>
                <a:latin typeface="Arial Narrow" panose="020B0606020202030204" pitchFamily="34" charset="0"/>
                <a:cs typeface="Helvetica"/>
              </a:rPr>
              <a:t>nasledujúcich</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rituálov</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alebo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situácií</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sa</a:t>
            </a:r>
            <a:r>
              <a:rPr lang="cs-CZ" sz="1200" dirty="0">
                <a:solidFill>
                  <a:schemeClr val="tx1">
                    <a:lumMod val="75000"/>
                    <a:lumOff val="25000"/>
                  </a:schemeClr>
                </a:solidFill>
                <a:latin typeface="Arial Narrow" panose="020B0606020202030204" pitchFamily="34" charset="0"/>
                <a:cs typeface="Helvetica"/>
              </a:rPr>
              <a:t> u </a:t>
            </a:r>
            <a:r>
              <a:rPr lang="cs-CZ" sz="1200" dirty="0" smtClean="0">
                <a:solidFill>
                  <a:schemeClr val="tx1">
                    <a:lumMod val="75000"/>
                    <a:lumOff val="25000"/>
                  </a:schemeClr>
                </a:solidFill>
                <a:latin typeface="Arial Narrow" panose="020B0606020202030204" pitchFamily="34" charset="0"/>
                <a:cs typeface="Helvetica"/>
              </a:rPr>
              <a:t>vás </a:t>
            </a:r>
            <a:r>
              <a:rPr lang="cs-CZ" sz="1200" dirty="0">
                <a:solidFill>
                  <a:schemeClr val="tx1">
                    <a:lumMod val="75000"/>
                    <a:lumOff val="25000"/>
                  </a:schemeClr>
                </a:solidFill>
                <a:latin typeface="Arial Narrow" panose="020B0606020202030204" pitchFamily="34" charset="0"/>
                <a:cs typeface="Helvetica"/>
              </a:rPr>
              <a:t>doma na </a:t>
            </a:r>
            <a:r>
              <a:rPr lang="cs-CZ" sz="1200" dirty="0" err="1">
                <a:solidFill>
                  <a:schemeClr val="tx1">
                    <a:lumMod val="75000"/>
                    <a:lumOff val="25000"/>
                  </a:schemeClr>
                </a:solidFill>
                <a:latin typeface="Arial Narrow" panose="020B0606020202030204" pitchFamily="34" charset="0"/>
                <a:cs typeface="Helvetica"/>
              </a:rPr>
              <a:t>Vianoce</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dodržiavajú</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11" name="Content Placeholder 1"/>
          <p:cNvSpPr>
            <a:spLocks noGrp="1"/>
          </p:cNvSpPr>
          <p:nvPr>
            <p:ph idx="1"/>
          </p:nvPr>
        </p:nvSpPr>
        <p:spPr>
          <a:xfrm>
            <a:off x="404802" y="459532"/>
            <a:ext cx="8556318" cy="811003"/>
          </a:xfrm>
        </p:spPr>
        <p:txBody>
          <a:bodyPr>
            <a:noAutofit/>
          </a:bodyPr>
          <a:lstStyle/>
          <a:p>
            <a:r>
              <a:rPr lang="sk-SK" sz="1400" dirty="0" smtClean="0">
                <a:solidFill>
                  <a:schemeClr val="tx1">
                    <a:lumMod val="75000"/>
                    <a:lumOff val="25000"/>
                  </a:schemeClr>
                </a:solidFill>
                <a:latin typeface="Arial Narrow" panose="020B0606020202030204" pitchFamily="34" charset="0"/>
              </a:rPr>
              <a:t>Typický priebeh slovenských Vianoc: Ježiško sa ohlási zvončekom, fotíme sa, delíme sa o svoje priania na soc. sieťach, skúšame a obliekame si nové oblečenie.</a:t>
            </a:r>
            <a:endParaRPr lang="sk-SK" sz="1400" b="1" dirty="0" smtClean="0">
              <a:solidFill>
                <a:schemeClr val="tx1">
                  <a:lumMod val="75000"/>
                  <a:lumOff val="25000"/>
                </a:schemeClr>
              </a:solidFill>
              <a:latin typeface="Arial Narrow" panose="020B0606020202030204" pitchFamily="34" charset="0"/>
            </a:endParaRPr>
          </a:p>
        </p:txBody>
      </p:sp>
      <p:sp>
        <p:nvSpPr>
          <p:cNvPr id="10" name="Obdélník 9"/>
          <p:cNvSpPr/>
          <p:nvPr/>
        </p:nvSpPr>
        <p:spPr>
          <a:xfrm>
            <a:off x="926167" y="5876784"/>
            <a:ext cx="1385316" cy="230832"/>
          </a:xfrm>
          <a:prstGeom prst="rect">
            <a:avLst/>
          </a:prstGeom>
        </p:spPr>
        <p:txBody>
          <a:bodyPr wrap="none">
            <a:spAutoFit/>
          </a:bodyPr>
          <a:lstStyle/>
          <a:p>
            <a:r>
              <a:rPr lang="cs-CZ" sz="900" i="1" dirty="0" smtClean="0">
                <a:solidFill>
                  <a:srgbClr val="EF4F1D"/>
                </a:solidFill>
                <a:latin typeface="Arial Narrow" panose="020B0606020202030204" pitchFamily="34" charset="0"/>
                <a:cs typeface="Helvetica"/>
              </a:rPr>
              <a:t>* Uvedli „</a:t>
            </a:r>
            <a:r>
              <a:rPr lang="es-ES" sz="900" i="1" dirty="0">
                <a:solidFill>
                  <a:srgbClr val="EF4F1D"/>
                </a:solidFill>
                <a:latin typeface="Arial Narrow" panose="020B0606020202030204" pitchFamily="34" charset="0"/>
                <a:cs typeface="Helvetica"/>
              </a:rPr>
              <a:t>Áno, deje sa u </a:t>
            </a:r>
            <a:r>
              <a:rPr lang="es-ES" sz="900" i="1" dirty="0" smtClean="0">
                <a:solidFill>
                  <a:srgbClr val="EF4F1D"/>
                </a:solidFill>
                <a:latin typeface="Arial Narrow" panose="020B0606020202030204" pitchFamily="34" charset="0"/>
                <a:cs typeface="Helvetica"/>
              </a:rPr>
              <a:t>nás</a:t>
            </a:r>
            <a:r>
              <a:rPr lang="cs-CZ" sz="900" i="1" dirty="0" smtClean="0">
                <a:solidFill>
                  <a:srgbClr val="EF4F1D"/>
                </a:solidFill>
                <a:latin typeface="Arial Narrow" panose="020B0606020202030204" pitchFamily="34" charset="0"/>
                <a:cs typeface="Helvetica"/>
              </a:rPr>
              <a:t>“</a:t>
            </a:r>
            <a:endParaRPr lang="cs-CZ" sz="900" i="1" dirty="0">
              <a:solidFill>
                <a:srgbClr val="EF4F1D"/>
              </a:solidFill>
            </a:endParaRPr>
          </a:p>
        </p:txBody>
      </p:sp>
      <p:graphicFrame>
        <p:nvGraphicFramePr>
          <p:cNvPr id="16" name="Tabulka 15"/>
          <p:cNvGraphicFramePr>
            <a:graphicFrameLocks noGrp="1"/>
          </p:cNvGraphicFramePr>
          <p:nvPr>
            <p:extLst>
              <p:ext uri="{D42A27DB-BD31-4B8C-83A1-F6EECF244321}">
                <p14:modId xmlns:p14="http://schemas.microsoft.com/office/powerpoint/2010/main" val="1733156560"/>
              </p:ext>
            </p:extLst>
          </p:nvPr>
        </p:nvGraphicFramePr>
        <p:xfrm>
          <a:off x="2478793" y="5808962"/>
          <a:ext cx="5177932" cy="200025"/>
        </p:xfrm>
        <a:graphic>
          <a:graphicData uri="http://schemas.openxmlformats.org/drawingml/2006/table">
            <a:tbl>
              <a:tblPr/>
              <a:tblGrid>
                <a:gridCol w="1294483"/>
                <a:gridCol w="1294483"/>
                <a:gridCol w="1294483"/>
                <a:gridCol w="1294483"/>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graphicFrame>
        <p:nvGraphicFramePr>
          <p:cNvPr id="17" name="Tabulka 16"/>
          <p:cNvGraphicFramePr>
            <a:graphicFrameLocks noGrp="1"/>
          </p:cNvGraphicFramePr>
          <p:nvPr>
            <p:extLst>
              <p:ext uri="{D42A27DB-BD31-4B8C-83A1-F6EECF244321}">
                <p14:modId xmlns:p14="http://schemas.microsoft.com/office/powerpoint/2010/main" val="3158866159"/>
              </p:ext>
            </p:extLst>
          </p:nvPr>
        </p:nvGraphicFramePr>
        <p:xfrm>
          <a:off x="2716779" y="1322635"/>
          <a:ext cx="5183361" cy="200025"/>
        </p:xfrm>
        <a:graphic>
          <a:graphicData uri="http://schemas.openxmlformats.org/drawingml/2006/table">
            <a:tbl>
              <a:tblPr/>
              <a:tblGrid>
                <a:gridCol w="1225165"/>
                <a:gridCol w="1154465"/>
                <a:gridCol w="1413646"/>
                <a:gridCol w="1390085"/>
              </a:tblGrid>
              <a:tr h="200025">
                <a:tc>
                  <a:txBody>
                    <a:bodyPr/>
                    <a:lstStyle/>
                    <a:p>
                      <a:pPr algn="ctr" fontAlgn="ctr"/>
                      <a:r>
                        <a:rPr lang="cs-CZ" sz="1100" b="1" i="0" u="none" strike="noStrike" dirty="0" err="1" smtClean="0">
                          <a:solidFill>
                            <a:srgbClr val="002F5E"/>
                          </a:solidFill>
                          <a:effectLst/>
                          <a:latin typeface="Helvetica"/>
                        </a:rPr>
                        <a:t>Celkovo</a:t>
                      </a:r>
                      <a:r>
                        <a:rPr lang="cs-CZ" sz="1100" b="1" i="0" u="none" strike="noStrike" dirty="0" smtClean="0">
                          <a:solidFill>
                            <a:srgbClr val="002F5E"/>
                          </a:solidFill>
                          <a:effectLst/>
                          <a:latin typeface="Helvetica"/>
                        </a:rPr>
                        <a:t> </a:t>
                      </a:r>
                      <a:r>
                        <a:rPr lang="cs-CZ" sz="1100" b="1" i="0" u="none" strike="noStrike" dirty="0">
                          <a:solidFill>
                            <a:srgbClr val="002F5E"/>
                          </a:solidFill>
                          <a:effectLst/>
                          <a:latin typeface="Helvetica"/>
                        </a:rPr>
                        <a:t>SR</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Muži</a:t>
                      </a:r>
                    </a:p>
                  </a:txBody>
                  <a:tcPr marL="0" marR="0" marT="0" marB="0" anchor="ctr">
                    <a:lnL>
                      <a:noFill/>
                    </a:lnL>
                    <a:lnR>
                      <a:noFill/>
                    </a:lnR>
                    <a:lnT>
                      <a:noFill/>
                    </a:lnT>
                    <a:lnB>
                      <a:noFill/>
                    </a:lnB>
                  </a:tcPr>
                </a:tc>
                <a:tc>
                  <a:txBody>
                    <a:bodyPr/>
                    <a:lstStyle/>
                    <a:p>
                      <a:pPr algn="ctr" fontAlgn="ctr"/>
                      <a:r>
                        <a:rPr lang="cs-CZ" sz="1100" b="1" i="0" u="none" strike="noStrike" dirty="0">
                          <a:solidFill>
                            <a:srgbClr val="7391AD"/>
                          </a:solidFill>
                          <a:effectLst/>
                          <a:latin typeface="Helvetica"/>
                        </a:rPr>
                        <a:t>Ženy</a:t>
                      </a:r>
                    </a:p>
                  </a:txBody>
                  <a:tcPr marL="0" marR="0" marT="0" marB="0" anchor="ctr">
                    <a:lnL>
                      <a:noFill/>
                    </a:lnL>
                    <a:lnR>
                      <a:noFill/>
                    </a:lnR>
                    <a:lnT>
                      <a:noFill/>
                    </a:lnT>
                    <a:lnB>
                      <a:noFill/>
                    </a:lnB>
                  </a:tcPr>
                </a:tc>
                <a:tc>
                  <a:txBody>
                    <a:bodyPr/>
                    <a:lstStyle/>
                    <a:p>
                      <a:pPr algn="ctr" fontAlgn="ctr"/>
                      <a:r>
                        <a:rPr lang="cs-CZ" sz="1100" b="1" i="0" u="none" strike="noStrike" dirty="0" err="1" smtClean="0">
                          <a:solidFill>
                            <a:srgbClr val="F34E0D"/>
                          </a:solidFill>
                          <a:effectLst/>
                          <a:latin typeface="Helvetica"/>
                        </a:rPr>
                        <a:t>Celkovo</a:t>
                      </a:r>
                      <a:r>
                        <a:rPr lang="cs-CZ" sz="1100" b="1" i="0" u="none" strike="noStrike" dirty="0" smtClean="0">
                          <a:solidFill>
                            <a:srgbClr val="F34E0D"/>
                          </a:solidFill>
                          <a:effectLst/>
                          <a:latin typeface="Helvetica"/>
                        </a:rPr>
                        <a:t> </a:t>
                      </a:r>
                      <a:r>
                        <a:rPr lang="cs-CZ" sz="1100" b="1" i="0" u="none" strike="noStrike" dirty="0">
                          <a:solidFill>
                            <a:srgbClr val="F34E0D"/>
                          </a:solidFill>
                          <a:effectLst/>
                          <a:latin typeface="Helvetica"/>
                        </a:rPr>
                        <a:t>ČR</a:t>
                      </a: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96415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Skupina 10"/>
          <p:cNvGrpSpPr/>
          <p:nvPr/>
        </p:nvGrpSpPr>
        <p:grpSpPr>
          <a:xfrm>
            <a:off x="1869654" y="1221957"/>
            <a:ext cx="7480728" cy="4610041"/>
            <a:chOff x="-28639" y="0"/>
            <a:chExt cx="7497536" cy="5742215"/>
          </a:xfrm>
        </p:grpSpPr>
        <p:grpSp>
          <p:nvGrpSpPr>
            <p:cNvPr id="16" name="Skupina 15"/>
            <p:cNvGrpSpPr/>
            <p:nvPr/>
          </p:nvGrpSpPr>
          <p:grpSpPr>
            <a:xfrm>
              <a:off x="-28639" y="0"/>
              <a:ext cx="7497536" cy="5742215"/>
              <a:chOff x="-31091" y="0"/>
              <a:chExt cx="8139518" cy="4550323"/>
            </a:xfrm>
          </p:grpSpPr>
          <p:graphicFrame>
            <p:nvGraphicFramePr>
              <p:cNvPr id="18" name="Chart 2"/>
              <p:cNvGraphicFramePr>
                <a:graphicFrameLocks/>
              </p:cNvGraphicFramePr>
              <p:nvPr>
                <p:extLst>
                  <p:ext uri="{D42A27DB-BD31-4B8C-83A1-F6EECF244321}">
                    <p14:modId xmlns:p14="http://schemas.microsoft.com/office/powerpoint/2010/main" val="1741757956"/>
                  </p:ext>
                </p:extLst>
              </p:nvPr>
            </p:nvGraphicFramePr>
            <p:xfrm>
              <a:off x="-31091" y="0"/>
              <a:ext cx="8139518" cy="4550323"/>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Přímá spojnice 18"/>
              <p:cNvCxnSpPr/>
              <p:nvPr/>
            </p:nvCxnSpPr>
            <p:spPr>
              <a:xfrm>
                <a:off x="1456798" y="211299"/>
                <a:ext cx="0" cy="3908281"/>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7" name="Přímá spojnice 16"/>
            <p:cNvCxnSpPr/>
            <p:nvPr/>
          </p:nvCxnSpPr>
          <p:spPr>
            <a:xfrm>
              <a:off x="3677415" y="290254"/>
              <a:ext cx="0" cy="4931999"/>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6" name="TextBox 8"/>
          <p:cNvSpPr txBox="1"/>
          <p:nvPr/>
        </p:nvSpPr>
        <p:spPr>
          <a:xfrm>
            <a:off x="323528" y="5987635"/>
            <a:ext cx="8280920" cy="276999"/>
          </a:xfrm>
          <a:prstGeom prst="rect">
            <a:avLst/>
          </a:prstGeom>
          <a:noFill/>
        </p:spPr>
        <p:txBody>
          <a:bodyPr wrap="square" rtlCol="0">
            <a:spAutoFit/>
          </a:bodyPr>
          <a:lstStyle/>
          <a:p>
            <a:pPr algn="ctr">
              <a:tabLst>
                <a:tab pos="3952875" algn="l"/>
              </a:tabLst>
            </a:pPr>
            <a:r>
              <a:rPr lang="cs-CZ" sz="1200" dirty="0" err="1">
                <a:solidFill>
                  <a:schemeClr val="tx1">
                    <a:lumMod val="75000"/>
                    <a:lumOff val="25000"/>
                  </a:schemeClr>
                </a:solidFill>
                <a:latin typeface="Arial Narrow" panose="020B0606020202030204" pitchFamily="34" charset="0"/>
                <a:cs typeface="Helvetica"/>
              </a:rPr>
              <a:t>Ako</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sa</a:t>
            </a:r>
            <a:r>
              <a:rPr lang="cs-CZ" sz="1200" dirty="0">
                <a:solidFill>
                  <a:schemeClr val="tx1">
                    <a:lumMod val="75000"/>
                    <a:lumOff val="25000"/>
                  </a:schemeClr>
                </a:solidFill>
                <a:latin typeface="Arial Narrow" panose="020B0606020202030204" pitchFamily="34" charset="0"/>
                <a:cs typeface="Helvetica"/>
              </a:rPr>
              <a:t> u </a:t>
            </a:r>
            <a:r>
              <a:rPr lang="cs-CZ" sz="1200" dirty="0" smtClean="0">
                <a:solidFill>
                  <a:schemeClr val="tx1">
                    <a:lumMod val="75000"/>
                    <a:lumOff val="25000"/>
                  </a:schemeClr>
                </a:solidFill>
                <a:latin typeface="Arial Narrow" panose="020B0606020202030204" pitchFamily="34" charset="0"/>
                <a:cs typeface="Helvetica"/>
              </a:rPr>
              <a:t>vás </a:t>
            </a:r>
            <a:r>
              <a:rPr lang="cs-CZ" sz="1200" dirty="0">
                <a:solidFill>
                  <a:schemeClr val="tx1">
                    <a:lumMod val="75000"/>
                    <a:lumOff val="25000"/>
                  </a:schemeClr>
                </a:solidFill>
                <a:latin typeface="Arial Narrow" panose="020B0606020202030204" pitchFamily="34" charset="0"/>
                <a:cs typeface="Helvetica"/>
              </a:rPr>
              <a:t>typicky </a:t>
            </a:r>
            <a:r>
              <a:rPr lang="cs-CZ" sz="1200" dirty="0" err="1">
                <a:solidFill>
                  <a:schemeClr val="tx1">
                    <a:lumMod val="75000"/>
                    <a:lumOff val="25000"/>
                  </a:schemeClr>
                </a:solidFill>
                <a:latin typeface="Arial Narrow" panose="020B0606020202030204" pitchFamily="34" charset="0"/>
                <a:cs typeface="Helvetica"/>
              </a:rPr>
              <a:t>rozdávajú</a:t>
            </a:r>
            <a:r>
              <a:rPr lang="cs-CZ" sz="1200" dirty="0">
                <a:solidFill>
                  <a:schemeClr val="tx1">
                    <a:lumMod val="75000"/>
                    <a:lumOff val="25000"/>
                  </a:schemeClr>
                </a:solidFill>
                <a:latin typeface="Arial Narrow" panose="020B0606020202030204" pitchFamily="34" charset="0"/>
                <a:cs typeface="Helvetica"/>
              </a:rPr>
              <a:t> </a:t>
            </a:r>
            <a:r>
              <a:rPr lang="cs-CZ" sz="1200" dirty="0" err="1">
                <a:solidFill>
                  <a:schemeClr val="tx1">
                    <a:lumMod val="75000"/>
                    <a:lumOff val="25000"/>
                  </a:schemeClr>
                </a:solidFill>
                <a:latin typeface="Arial Narrow" panose="020B0606020202030204" pitchFamily="34" charset="0"/>
                <a:cs typeface="Helvetica"/>
              </a:rPr>
              <a:t>darčeky</a:t>
            </a:r>
            <a:r>
              <a:rPr lang="cs-CZ" sz="1200" dirty="0">
                <a:solidFill>
                  <a:schemeClr val="tx1">
                    <a:lumMod val="75000"/>
                    <a:lumOff val="25000"/>
                  </a:schemeClr>
                </a:solidFill>
                <a:latin typeface="Arial Narrow" panose="020B0606020202030204" pitchFamily="34" charset="0"/>
                <a:cs typeface="Helvetica"/>
              </a:rPr>
              <a:t>?</a:t>
            </a:r>
            <a:endParaRPr lang="cs-CZ" sz="1200" dirty="0" smtClean="0">
              <a:solidFill>
                <a:schemeClr val="tx1">
                  <a:lumMod val="75000"/>
                  <a:lumOff val="25000"/>
                </a:schemeClr>
              </a:solidFill>
              <a:latin typeface="Arial Narrow" panose="020B0606020202030204" pitchFamily="34" charset="0"/>
              <a:cs typeface="Helvetica"/>
            </a:endParaRPr>
          </a:p>
        </p:txBody>
      </p:sp>
      <p:sp>
        <p:nvSpPr>
          <p:cNvPr id="9" name="TextBox 8"/>
          <p:cNvSpPr txBox="1"/>
          <p:nvPr/>
        </p:nvSpPr>
        <p:spPr>
          <a:xfrm>
            <a:off x="509579" y="142852"/>
            <a:ext cx="8094869" cy="338554"/>
          </a:xfrm>
          <a:prstGeom prst="rect">
            <a:avLst/>
          </a:prstGeom>
          <a:noFill/>
        </p:spPr>
        <p:txBody>
          <a:bodyPr wrap="square" rtlCol="0">
            <a:spAutoFit/>
          </a:bodyPr>
          <a:lstStyle/>
          <a:p>
            <a:pPr algn="ctr"/>
            <a:r>
              <a:rPr lang="sk-SK" sz="1600" b="1" dirty="0" smtClean="0">
                <a:latin typeface="Arial Narrow" panose="020B0606020202030204" pitchFamily="34" charset="0"/>
                <a:cs typeface="Helvetica"/>
              </a:rPr>
              <a:t>V POLOVICI DOMÁCNOSTÍ JE NIEKTO, KTO ROZDÁVA DARČEKY</a:t>
            </a:r>
            <a:endParaRPr lang="sk-SK" sz="1600" b="1" i="1" dirty="0">
              <a:solidFill>
                <a:srgbClr val="EF4F1D"/>
              </a:solidFill>
              <a:latin typeface="Arial Narrow" panose="020B0606020202030204" pitchFamily="34" charset="0"/>
              <a:cs typeface="Helvetica"/>
            </a:endParaRPr>
          </a:p>
        </p:txBody>
      </p:sp>
      <p:sp>
        <p:nvSpPr>
          <p:cNvPr id="10" name="Content Placeholder 1"/>
          <p:cNvSpPr>
            <a:spLocks noGrp="1"/>
          </p:cNvSpPr>
          <p:nvPr>
            <p:ph idx="1"/>
          </p:nvPr>
        </p:nvSpPr>
        <p:spPr>
          <a:xfrm>
            <a:off x="404802" y="459532"/>
            <a:ext cx="8542250" cy="665883"/>
          </a:xfrm>
        </p:spPr>
        <p:txBody>
          <a:bodyPr>
            <a:noAutofit/>
          </a:bodyPr>
          <a:lstStyle/>
          <a:p>
            <a:r>
              <a:rPr lang="sk-SK" sz="1400" dirty="0" smtClean="0">
                <a:solidFill>
                  <a:schemeClr val="tx1">
                    <a:lumMod val="75000"/>
                    <a:lumOff val="25000"/>
                  </a:schemeClr>
                </a:solidFill>
                <a:latin typeface="Arial Narrow" panose="020B0606020202030204" pitchFamily="34" charset="0"/>
              </a:rPr>
              <a:t>Približne v polovici domácností je niekto, kto rozdáva ostatným darčeky – najčastejšie je to potom najmladší člen domácnosti.</a:t>
            </a:r>
            <a:endParaRPr lang="sk-SK" sz="1400" b="1" dirty="0" smtClean="0">
              <a:solidFill>
                <a:schemeClr val="tx1">
                  <a:lumMod val="75000"/>
                  <a:lumOff val="25000"/>
                </a:schemeClr>
              </a:solidFill>
              <a:latin typeface="Arial Narrow" panose="020B0606020202030204" pitchFamily="34" charset="0"/>
            </a:endParaRPr>
          </a:p>
        </p:txBody>
      </p:sp>
      <p:graphicFrame>
        <p:nvGraphicFramePr>
          <p:cNvPr id="22" name="Tabulka 21"/>
          <p:cNvGraphicFramePr>
            <a:graphicFrameLocks noGrp="1"/>
          </p:cNvGraphicFramePr>
          <p:nvPr>
            <p:extLst>
              <p:ext uri="{D42A27DB-BD31-4B8C-83A1-F6EECF244321}">
                <p14:modId xmlns:p14="http://schemas.microsoft.com/office/powerpoint/2010/main" val="2950831145"/>
              </p:ext>
            </p:extLst>
          </p:nvPr>
        </p:nvGraphicFramePr>
        <p:xfrm>
          <a:off x="1366094" y="5412319"/>
          <a:ext cx="4616068" cy="200025"/>
        </p:xfrm>
        <a:graphic>
          <a:graphicData uri="http://schemas.openxmlformats.org/drawingml/2006/table">
            <a:tbl>
              <a:tblPr/>
              <a:tblGrid>
                <a:gridCol w="1154017"/>
                <a:gridCol w="1154017"/>
                <a:gridCol w="1154017"/>
                <a:gridCol w="1154017"/>
              </a:tblGrid>
              <a:tr h="200025">
                <a:tc>
                  <a:txBody>
                    <a:bodyPr/>
                    <a:lstStyle/>
                    <a:p>
                      <a:pPr algn="ctr" rtl="0" fontAlgn="ctr"/>
                      <a:r>
                        <a:rPr lang="cs-CZ" sz="900" b="0" i="0" u="none" strike="noStrike" dirty="0" smtClean="0">
                          <a:solidFill>
                            <a:srgbClr val="7F7F7F"/>
                          </a:solidFill>
                          <a:effectLst/>
                          <a:latin typeface="Helvetica"/>
                        </a:rPr>
                        <a:t>N = 400</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195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205</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c>
                  <a:txBody>
                    <a:bodyPr/>
                    <a:lstStyle/>
                    <a:p>
                      <a:pPr algn="ctr" rtl="0" fontAlgn="ctr"/>
                      <a:r>
                        <a:rPr lang="cs-CZ" sz="900" b="0" i="0" u="none" strike="noStrike" dirty="0" smtClean="0">
                          <a:solidFill>
                            <a:srgbClr val="7F7F7F"/>
                          </a:solidFill>
                          <a:effectLst/>
                          <a:latin typeface="Helvetica"/>
                        </a:rPr>
                        <a:t>N = 404</a:t>
                      </a:r>
                      <a:endParaRPr lang="cs-CZ" sz="900" b="0" i="0" u="none" strike="noStrike" dirty="0">
                        <a:solidFill>
                          <a:srgbClr val="7F7F7F"/>
                        </a:solidFill>
                        <a:effectLst/>
                        <a:latin typeface="Helvetica"/>
                      </a:endParaRPr>
                    </a:p>
                  </a:txBody>
                  <a:tcPr marL="0" marR="0" marT="0" marB="0" anchor="ctr">
                    <a:lnL>
                      <a:noFill/>
                    </a:lnL>
                    <a:lnR>
                      <a:noFill/>
                    </a:lnR>
                    <a:lnT>
                      <a:noFill/>
                    </a:lnT>
                    <a:lnB>
                      <a:noFill/>
                    </a:lnB>
                  </a:tcPr>
                </a:tc>
              </a:tr>
            </a:tbl>
          </a:graphicData>
        </a:graphic>
      </p:graphicFrame>
    </p:spTree>
    <p:extLst>
      <p:ext uri="{BB962C8B-B14F-4D97-AF65-F5344CB8AC3E}">
        <p14:creationId xmlns:p14="http://schemas.microsoft.com/office/powerpoint/2010/main" val="1234828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a:spLocks noGrp="1"/>
          </p:cNvSpPr>
          <p:nvPr>
            <p:ph idx="1"/>
          </p:nvPr>
        </p:nvSpPr>
        <p:spPr>
          <a:xfrm>
            <a:off x="539552" y="660519"/>
            <a:ext cx="8208912" cy="2704854"/>
          </a:xfrm>
        </p:spPr>
        <p:txBody>
          <a:bodyPr>
            <a:noAutofit/>
          </a:bodyPr>
          <a:lstStyle/>
          <a:p>
            <a:pPr algn="ctr"/>
            <a:endParaRPr lang="cs-CZ" dirty="0" smtClean="0"/>
          </a:p>
          <a:p>
            <a:pPr algn="ctr"/>
            <a:endParaRPr lang="cs-CZ" dirty="0"/>
          </a:p>
          <a:p>
            <a:pPr algn="ctr"/>
            <a:endParaRPr lang="cs-CZ" dirty="0" smtClean="0"/>
          </a:p>
          <a:p>
            <a:pPr algn="ctr"/>
            <a:endParaRPr lang="cs-CZ" dirty="0"/>
          </a:p>
          <a:p>
            <a:pPr algn="ctr"/>
            <a:endParaRPr lang="cs-CZ" dirty="0" smtClean="0"/>
          </a:p>
          <a:p>
            <a:pPr algn="ctr"/>
            <a:endParaRPr lang="cs-CZ" dirty="0"/>
          </a:p>
          <a:p>
            <a:pPr algn="ctr"/>
            <a:endParaRPr lang="cs-CZ" sz="4800" dirty="0" smtClean="0">
              <a:hlinkClick r:id="rId3"/>
            </a:endParaRPr>
          </a:p>
        </p:txBody>
      </p:sp>
      <p:pic>
        <p:nvPicPr>
          <p:cNvPr id="39938" name="Picture 2"/>
          <p:cNvPicPr>
            <a:picLocks noChangeAspect="1" noChangeArrowheads="1"/>
          </p:cNvPicPr>
          <p:nvPr/>
        </p:nvPicPr>
        <p:blipFill rotWithShape="1">
          <a:blip r:embed="rId4">
            <a:duotone>
              <a:prstClr val="black"/>
              <a:srgbClr val="FEF6F0">
                <a:tint val="45000"/>
                <a:satMod val="400000"/>
              </a:srgbClr>
            </a:duotone>
            <a:extLst>
              <a:ext uri="{28A0092B-C50C-407E-A947-70E740481C1C}">
                <a14:useLocalDpi xmlns:a14="http://schemas.microsoft.com/office/drawing/2010/main" val="0"/>
              </a:ext>
            </a:extLst>
          </a:blip>
          <a:srcRect/>
          <a:stretch/>
        </p:blipFill>
        <p:spPr bwMode="auto">
          <a:xfrm>
            <a:off x="3338100" y="1233856"/>
            <a:ext cx="2361763" cy="105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242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6" y="827560"/>
            <a:ext cx="8551245" cy="217028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smtClean="0">
                <a:solidFill>
                  <a:schemeClr val="tx1">
                    <a:lumMod val="75000"/>
                    <a:lumOff val="25000"/>
                  </a:schemeClr>
                </a:solidFill>
                <a:latin typeface="Arial Narrow" panose="020B0606020202030204" pitchFamily="34" charset="0"/>
              </a:rPr>
              <a:t>Spontánne menuje </a:t>
            </a:r>
            <a:r>
              <a:rPr lang="sk-SK" sz="2000" dirty="0" err="1" smtClean="0">
                <a:solidFill>
                  <a:schemeClr val="tx1">
                    <a:lumMod val="75000"/>
                    <a:lumOff val="25000"/>
                  </a:schemeClr>
                </a:solidFill>
                <a:latin typeface="Arial Narrow" panose="020B0606020202030204" pitchFamily="34" charset="0"/>
              </a:rPr>
              <a:t>Zoot</a:t>
            </a:r>
            <a:r>
              <a:rPr lang="sk-SK" sz="2000" dirty="0" smtClean="0">
                <a:solidFill>
                  <a:schemeClr val="tx1">
                    <a:lumMod val="75000"/>
                    <a:lumOff val="25000"/>
                  </a:schemeClr>
                </a:solidFill>
                <a:latin typeface="Arial Narrow" panose="020B0606020202030204" pitchFamily="34" charset="0"/>
              </a:rPr>
              <a:t> ako internetový obchod 7 % respondentov, a to predovšetkým ženy. Oproti minulým vlnám spontánna znalosť </a:t>
            </a:r>
            <a:r>
              <a:rPr lang="sk-SK" sz="2000" dirty="0" err="1" smtClean="0">
                <a:solidFill>
                  <a:schemeClr val="tx1">
                    <a:lumMod val="75000"/>
                    <a:lumOff val="25000"/>
                  </a:schemeClr>
                </a:solidFill>
                <a:latin typeface="Arial Narrow" panose="020B0606020202030204" pitchFamily="34" charset="0"/>
              </a:rPr>
              <a:t>Zootu</a:t>
            </a:r>
            <a:r>
              <a:rPr lang="sk-SK" sz="2000" dirty="0" smtClean="0">
                <a:solidFill>
                  <a:schemeClr val="tx1">
                    <a:lumMod val="75000"/>
                    <a:lumOff val="25000"/>
                  </a:schemeClr>
                </a:solidFill>
                <a:latin typeface="Arial Narrow" panose="020B0606020202030204" pitchFamily="34" charset="0"/>
              </a:rPr>
              <a:t> výrazne vzrástla. Oproti jari prakticky na trojnásobok.</a:t>
            </a:r>
          </a:p>
          <a:p>
            <a:endParaRPr lang="sk-SK" sz="1000" b="1" dirty="0" smtClean="0">
              <a:solidFill>
                <a:schemeClr val="tx1">
                  <a:lumMod val="75000"/>
                  <a:lumOff val="25000"/>
                </a:schemeClr>
              </a:solidFill>
              <a:latin typeface="Arial Narrow" panose="020B0606020202030204" pitchFamily="34" charset="0"/>
            </a:endParaRPr>
          </a:p>
          <a:p>
            <a:pPr algn="ctr"/>
            <a:r>
              <a:rPr lang="sk-SK" sz="2000" b="1" i="1" dirty="0" smtClean="0">
                <a:solidFill>
                  <a:schemeClr val="tx1">
                    <a:lumMod val="75000"/>
                    <a:lumOff val="25000"/>
                  </a:schemeClr>
                </a:solidFill>
                <a:latin typeface="Arial Narrow" panose="020B0606020202030204" pitchFamily="34" charset="0"/>
              </a:rPr>
              <a:t>Za pol roka vzrástla spontánna znalosť </a:t>
            </a:r>
            <a:r>
              <a:rPr lang="sk-SK" sz="2000" b="1" i="1" dirty="0" err="1" smtClean="0">
                <a:solidFill>
                  <a:schemeClr val="tx1">
                    <a:lumMod val="75000"/>
                    <a:lumOff val="25000"/>
                  </a:schemeClr>
                </a:solidFill>
                <a:latin typeface="Arial Narrow" panose="020B0606020202030204" pitchFamily="34" charset="0"/>
              </a:rPr>
              <a:t>Zootu</a:t>
            </a:r>
            <a:r>
              <a:rPr lang="sk-SK" sz="2000" b="1" i="1" dirty="0" smtClean="0">
                <a:solidFill>
                  <a:schemeClr val="tx1">
                    <a:lumMod val="75000"/>
                    <a:lumOff val="25000"/>
                  </a:schemeClr>
                </a:solidFill>
                <a:latin typeface="Arial Narrow" panose="020B0606020202030204" pitchFamily="34" charset="0"/>
              </a:rPr>
              <a:t> z 2 na 7 %.</a:t>
            </a:r>
          </a:p>
          <a:p>
            <a:endParaRPr lang="sk-SK" sz="1000" b="1" dirty="0" smtClean="0">
              <a:solidFill>
                <a:schemeClr val="tx1">
                  <a:lumMod val="75000"/>
                  <a:lumOff val="25000"/>
                </a:schemeClr>
              </a:solidFill>
              <a:latin typeface="Arial Narrow" panose="020B0606020202030204" pitchFamily="34" charset="0"/>
            </a:endParaRPr>
          </a:p>
          <a:p>
            <a:r>
              <a:rPr lang="sk-SK" sz="2000" dirty="0" smtClean="0">
                <a:solidFill>
                  <a:schemeClr val="tx1">
                    <a:lumMod val="75000"/>
                    <a:lumOff val="25000"/>
                  </a:schemeClr>
                </a:solidFill>
                <a:latin typeface="Arial Narrow" panose="020B0606020202030204" pitchFamily="34" charset="0"/>
              </a:rPr>
              <a:t>Rovnako je to aj s podporenou znalosťou, ktorá sa oproti minulým vlnám výrazne zvýšila. Na jar poznalo </a:t>
            </a:r>
            <a:r>
              <a:rPr lang="sk-SK" sz="2000" dirty="0" err="1" smtClean="0">
                <a:solidFill>
                  <a:schemeClr val="tx1">
                    <a:lumMod val="75000"/>
                    <a:lumOff val="25000"/>
                  </a:schemeClr>
                </a:solidFill>
                <a:latin typeface="Arial Narrow" panose="020B0606020202030204" pitchFamily="34" charset="0"/>
              </a:rPr>
              <a:t>Zoot</a:t>
            </a:r>
            <a:r>
              <a:rPr lang="sk-SK" sz="2000" dirty="0" smtClean="0">
                <a:solidFill>
                  <a:schemeClr val="tx1">
                    <a:lumMod val="75000"/>
                    <a:lumOff val="25000"/>
                  </a:schemeClr>
                </a:solidFill>
                <a:latin typeface="Arial Narrow" panose="020B0606020202030204" pitchFamily="34" charset="0"/>
              </a:rPr>
              <a:t> podľa mena 9 % respondentov, v tejto vlne už 18 %. </a:t>
            </a:r>
            <a:endParaRPr lang="sk-SK" sz="2000" b="1" dirty="0" smtClean="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smtClean="0">
                <a:solidFill>
                  <a:srgbClr val="DD8356"/>
                </a:solidFill>
                <a:latin typeface="Arial Narrow" panose="020B0606020202030204" pitchFamily="34" charset="0"/>
                <a:cs typeface="Helvetica"/>
              </a:rPr>
              <a:t>ZNALOSŤ </a:t>
            </a:r>
            <a:r>
              <a:rPr lang="sk-SK" sz="2000" b="1" dirty="0" err="1" smtClean="0">
                <a:solidFill>
                  <a:srgbClr val="DD8356"/>
                </a:solidFill>
                <a:latin typeface="Arial Narrow" panose="020B0606020202030204" pitchFamily="34" charset="0"/>
                <a:cs typeface="Helvetica"/>
              </a:rPr>
              <a:t>ZOOTU</a:t>
            </a:r>
            <a:r>
              <a:rPr lang="sk-SK" sz="2000" b="1" dirty="0" smtClean="0">
                <a:solidFill>
                  <a:srgbClr val="DD8356"/>
                </a:solidFill>
                <a:latin typeface="Arial Narrow" panose="020B0606020202030204" pitchFamily="34" charset="0"/>
                <a:cs typeface="Helvetica"/>
              </a:rPr>
              <a:t> DRAMATICKY RASTIE</a:t>
            </a:r>
            <a:endParaRPr lang="sk-SK" sz="2000" b="1" i="1" dirty="0">
              <a:solidFill>
                <a:srgbClr val="DD8356"/>
              </a:solidFill>
              <a:latin typeface="Arial Narrow" panose="020B0606020202030204" pitchFamily="34" charset="0"/>
              <a:cs typeface="Helvetica"/>
            </a:endParaRPr>
          </a:p>
        </p:txBody>
      </p:sp>
      <p:pic>
        <p:nvPicPr>
          <p:cNvPr id="4098"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771549" y="4096085"/>
            <a:ext cx="4109011" cy="2210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4771549" y="4377314"/>
            <a:ext cx="1389184" cy="55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73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372836" y="827560"/>
            <a:ext cx="8551245" cy="217028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600" b="0" kern="1200">
                <a:solidFill>
                  <a:srgbClr val="800000"/>
                </a:solidFill>
                <a:latin typeface="Helvetica"/>
                <a:ea typeface="+mn-ea"/>
                <a:cs typeface="Helvetica"/>
              </a:defRPr>
            </a:lvl1pPr>
            <a:lvl2pPr marL="742950" indent="-28575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2pPr>
            <a:lvl3pPr marL="11430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3pPr>
            <a:lvl4pPr marL="1600200" indent="-228600" algn="l" defTabSz="457200" rtl="0" eaLnBrk="1" latinLnBrk="0" hangingPunct="1">
              <a:spcBef>
                <a:spcPct val="20000"/>
              </a:spcBef>
              <a:buFont typeface="Wingdings" charset="2"/>
              <a:buChar char="§"/>
              <a:defRPr sz="1600" b="0" kern="1200">
                <a:solidFill>
                  <a:srgbClr val="800000"/>
                </a:solidFill>
                <a:latin typeface="Helvetica"/>
                <a:ea typeface="+mn-ea"/>
                <a:cs typeface="Helvetica"/>
              </a:defRPr>
            </a:lvl4pPr>
            <a:lvl5pPr marL="2057400" indent="-228600" algn="l" defTabSz="457200" rtl="0" eaLnBrk="1" latinLnBrk="0" hangingPunct="1">
              <a:spcBef>
                <a:spcPct val="20000"/>
              </a:spcBef>
              <a:buFont typeface="Arial"/>
              <a:buChar char="•"/>
              <a:defRPr sz="1600" b="0" kern="1200">
                <a:solidFill>
                  <a:srgbClr val="800000"/>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k-SK" sz="2000" dirty="0" err="1" smtClean="0">
                <a:solidFill>
                  <a:schemeClr val="tx1">
                    <a:lumMod val="75000"/>
                    <a:lumOff val="25000"/>
                  </a:schemeClr>
                </a:solidFill>
                <a:latin typeface="Arial Narrow" panose="020B0606020202030204" pitchFamily="34" charset="0"/>
              </a:rPr>
              <a:t>Zoot</a:t>
            </a:r>
            <a:r>
              <a:rPr lang="sk-SK" sz="2000" dirty="0" smtClean="0">
                <a:solidFill>
                  <a:schemeClr val="tx1">
                    <a:lumMod val="75000"/>
                    <a:lumOff val="25000"/>
                  </a:schemeClr>
                </a:solidFill>
                <a:latin typeface="Arial Narrow" panose="020B0606020202030204" pitchFamily="34" charset="0"/>
              </a:rPr>
              <a:t> patrí k najhoršie hodnoteným obchodom, čo sa týka dôveryhodnosti, spoľahlivosti a priaznivej ceny, je to </a:t>
            </a:r>
            <a:r>
              <a:rPr lang="sk-SK" sz="2000" dirty="0" err="1" smtClean="0">
                <a:solidFill>
                  <a:schemeClr val="tx1">
                    <a:lumMod val="75000"/>
                    <a:lumOff val="25000"/>
                  </a:schemeClr>
                </a:solidFill>
                <a:latin typeface="Arial Narrow" panose="020B0606020202030204" pitchFamily="34" charset="0"/>
              </a:rPr>
              <a:t>e-shop</a:t>
            </a:r>
            <a:r>
              <a:rPr lang="sk-SK" sz="2000" dirty="0" smtClean="0">
                <a:solidFill>
                  <a:schemeClr val="tx1">
                    <a:lumMod val="75000"/>
                    <a:lumOff val="25000"/>
                  </a:schemeClr>
                </a:solidFill>
                <a:latin typeface="Arial Narrow" panose="020B0606020202030204" pitchFamily="34" charset="0"/>
              </a:rPr>
              <a:t>, ktorý „nie je pre ľudí, ako som ja“. Prejavuje sa tak dôraz na štýl a trendy, v ktorých, naopak, </a:t>
            </a:r>
            <a:r>
              <a:rPr lang="sk-SK" sz="2000" dirty="0" err="1" smtClean="0">
                <a:solidFill>
                  <a:schemeClr val="tx1">
                    <a:lumMod val="75000"/>
                    <a:lumOff val="25000"/>
                  </a:schemeClr>
                </a:solidFill>
                <a:latin typeface="Arial Narrow" panose="020B0606020202030204" pitchFamily="34" charset="0"/>
              </a:rPr>
              <a:t>Zoot</a:t>
            </a:r>
            <a:r>
              <a:rPr lang="sk-SK" sz="2000" dirty="0" smtClean="0">
                <a:solidFill>
                  <a:schemeClr val="tx1">
                    <a:lumMod val="75000"/>
                    <a:lumOff val="25000"/>
                  </a:schemeClr>
                </a:solidFill>
                <a:latin typeface="Arial Narrow" panose="020B0606020202030204" pitchFamily="34" charset="0"/>
              </a:rPr>
              <a:t> dopadol oveľa lepšie, než je štandard.</a:t>
            </a:r>
          </a:p>
          <a:p>
            <a:endParaRPr lang="sk-SK" sz="1000" dirty="0" smtClean="0">
              <a:solidFill>
                <a:schemeClr val="tx1">
                  <a:lumMod val="75000"/>
                  <a:lumOff val="25000"/>
                </a:schemeClr>
              </a:solidFill>
              <a:latin typeface="Arial Narrow" panose="020B0606020202030204" pitchFamily="34" charset="0"/>
            </a:endParaRPr>
          </a:p>
          <a:p>
            <a:pPr algn="ctr"/>
            <a:r>
              <a:rPr lang="sk-SK" sz="2000" b="1" i="1" dirty="0" smtClean="0">
                <a:solidFill>
                  <a:schemeClr val="tx1">
                    <a:lumMod val="75000"/>
                    <a:lumOff val="25000"/>
                  </a:schemeClr>
                </a:solidFill>
                <a:latin typeface="Arial Narrow" panose="020B0606020202030204" pitchFamily="34" charset="0"/>
              </a:rPr>
              <a:t>Z hľadiska imidžu sú </a:t>
            </a:r>
            <a:r>
              <a:rPr lang="sk-SK" sz="2000" b="1" i="1" dirty="0" err="1" smtClean="0">
                <a:solidFill>
                  <a:schemeClr val="tx1">
                    <a:lumMod val="75000"/>
                    <a:lumOff val="25000"/>
                  </a:schemeClr>
                </a:solidFill>
                <a:latin typeface="Arial Narrow" panose="020B0606020202030204" pitchFamily="34" charset="0"/>
              </a:rPr>
              <a:t>Zootu</a:t>
            </a:r>
            <a:r>
              <a:rPr lang="sk-SK" sz="2000" b="1" i="1" dirty="0" smtClean="0">
                <a:solidFill>
                  <a:schemeClr val="tx1">
                    <a:lumMod val="75000"/>
                    <a:lumOff val="25000"/>
                  </a:schemeClr>
                </a:solidFill>
                <a:latin typeface="Arial Narrow" panose="020B0606020202030204" pitchFamily="34" charset="0"/>
              </a:rPr>
              <a:t> bližšie skôr módne reťazce s </a:t>
            </a:r>
            <a:r>
              <a:rPr lang="sk-SK" sz="2000" b="1" i="1" dirty="0" err="1" smtClean="0">
                <a:solidFill>
                  <a:schemeClr val="tx1">
                    <a:lumMod val="75000"/>
                    <a:lumOff val="25000"/>
                  </a:schemeClr>
                </a:solidFill>
                <a:latin typeface="Arial Narrow" panose="020B0606020202030204" pitchFamily="34" charset="0"/>
              </a:rPr>
              <a:t>e-shopom</a:t>
            </a:r>
            <a:r>
              <a:rPr lang="sk-SK" sz="2000" b="1" i="1" dirty="0" smtClean="0">
                <a:solidFill>
                  <a:schemeClr val="tx1">
                    <a:lumMod val="75000"/>
                    <a:lumOff val="25000"/>
                  </a:schemeClr>
                </a:solidFill>
                <a:latin typeface="Arial Narrow" panose="020B0606020202030204" pitchFamily="34" charset="0"/>
              </a:rPr>
              <a:t>, ako </a:t>
            </a:r>
            <a:r>
              <a:rPr lang="sk-SK" sz="2000" b="1" i="1" dirty="0" err="1" smtClean="0">
                <a:solidFill>
                  <a:schemeClr val="tx1">
                    <a:lumMod val="75000"/>
                    <a:lumOff val="25000"/>
                  </a:schemeClr>
                </a:solidFill>
                <a:latin typeface="Arial Narrow" panose="020B0606020202030204" pitchFamily="34" charset="0"/>
              </a:rPr>
              <a:t>H&amp;M</a:t>
            </a:r>
            <a:r>
              <a:rPr lang="sk-SK" sz="2000" b="1" i="1" dirty="0" smtClean="0">
                <a:solidFill>
                  <a:schemeClr val="tx1">
                    <a:lumMod val="75000"/>
                    <a:lumOff val="25000"/>
                  </a:schemeClr>
                </a:solidFill>
                <a:latin typeface="Arial Narrow" panose="020B0606020202030204" pitchFamily="34" charset="0"/>
              </a:rPr>
              <a:t>, </a:t>
            </a:r>
            <a:r>
              <a:rPr lang="sk-SK" sz="2000" b="1" i="1" dirty="0" err="1" smtClean="0">
                <a:solidFill>
                  <a:schemeClr val="tx1">
                    <a:lumMod val="75000"/>
                    <a:lumOff val="25000"/>
                  </a:schemeClr>
                </a:solidFill>
                <a:latin typeface="Arial Narrow" panose="020B0606020202030204" pitchFamily="34" charset="0"/>
              </a:rPr>
              <a:t>Tchibo</a:t>
            </a:r>
            <a:r>
              <a:rPr lang="sk-SK" sz="2000" b="1" i="1" dirty="0" smtClean="0">
                <a:solidFill>
                  <a:schemeClr val="tx1">
                    <a:lumMod val="75000"/>
                    <a:lumOff val="25000"/>
                  </a:schemeClr>
                </a:solidFill>
                <a:latin typeface="Arial Narrow" panose="020B0606020202030204" pitchFamily="34" charset="0"/>
              </a:rPr>
              <a:t>...</a:t>
            </a:r>
          </a:p>
          <a:p>
            <a:pPr algn="ctr"/>
            <a:r>
              <a:rPr lang="cs-CZ" sz="2000" b="1" i="1" dirty="0" smtClean="0">
                <a:solidFill>
                  <a:schemeClr val="tx1">
                    <a:lumMod val="75000"/>
                    <a:lumOff val="25000"/>
                  </a:schemeClr>
                </a:solidFill>
                <a:latin typeface="Arial Narrow" panose="020B0606020202030204" pitchFamily="34" charset="0"/>
              </a:rPr>
              <a:t> </a:t>
            </a:r>
            <a:endParaRPr lang="cs-CZ" sz="2000" b="1" i="1" dirty="0">
              <a:solidFill>
                <a:schemeClr val="tx1">
                  <a:lumMod val="75000"/>
                  <a:lumOff val="25000"/>
                </a:schemeClr>
              </a:solidFill>
              <a:latin typeface="Arial Narrow" panose="020B0606020202030204" pitchFamily="34" charset="0"/>
            </a:endParaRPr>
          </a:p>
          <a:p>
            <a:r>
              <a:rPr lang="sk-SK" sz="2000" dirty="0" err="1" smtClean="0">
                <a:solidFill>
                  <a:schemeClr val="tx1">
                    <a:lumMod val="75000"/>
                    <a:lumOff val="25000"/>
                  </a:schemeClr>
                </a:solidFill>
                <a:latin typeface="Arial Narrow" panose="020B0606020202030204" pitchFamily="34" charset="0"/>
              </a:rPr>
              <a:t>Zoot</a:t>
            </a:r>
            <a:r>
              <a:rPr lang="sk-SK" sz="2000" dirty="0" smtClean="0">
                <a:solidFill>
                  <a:schemeClr val="tx1">
                    <a:lumMod val="75000"/>
                    <a:lumOff val="25000"/>
                  </a:schemeClr>
                </a:solidFill>
                <a:latin typeface="Arial Narrow" panose="020B0606020202030204" pitchFamily="34" charset="0"/>
              </a:rPr>
              <a:t> je špecifický tým, že určuje trendy, prináša nevšedné značky a umožňuje vyskúšať si tovar priamo na výdajnom mieste. Vďaka tomu je </a:t>
            </a:r>
            <a:r>
              <a:rPr lang="sk-SK" sz="2000" dirty="0" err="1" smtClean="0">
                <a:solidFill>
                  <a:schemeClr val="tx1">
                    <a:lumMod val="75000"/>
                    <a:lumOff val="25000"/>
                  </a:schemeClr>
                </a:solidFill>
                <a:latin typeface="Arial Narrow" panose="020B0606020202030204" pitchFamily="34" charset="0"/>
              </a:rPr>
              <a:t>Zoot</a:t>
            </a:r>
            <a:r>
              <a:rPr lang="sk-SK" sz="2000" dirty="0" smtClean="0">
                <a:solidFill>
                  <a:schemeClr val="tx1">
                    <a:lumMod val="75000"/>
                    <a:lumOff val="25000"/>
                  </a:schemeClr>
                </a:solidFill>
                <a:latin typeface="Arial Narrow" panose="020B0606020202030204" pitchFamily="34" charset="0"/>
              </a:rPr>
              <a:t>, čo sa týka imidžu, bližší zahraničným módnym reťazcom než obchodom s módou.</a:t>
            </a:r>
          </a:p>
          <a:p>
            <a:endParaRPr lang="cs-CZ" sz="2000" b="1" dirty="0" smtClean="0">
              <a:solidFill>
                <a:schemeClr val="tx1">
                  <a:lumMod val="75000"/>
                  <a:lumOff val="25000"/>
                </a:schemeClr>
              </a:solidFill>
              <a:latin typeface="Arial Narrow" panose="020B0606020202030204" pitchFamily="34" charset="0"/>
            </a:endParaRPr>
          </a:p>
          <a:p>
            <a:r>
              <a:rPr lang="sk-SK" sz="2000" b="1" dirty="0" smtClean="0">
                <a:solidFill>
                  <a:srgbClr val="DD8356"/>
                </a:solidFill>
                <a:latin typeface="Arial Narrow" panose="020B0606020202030204" pitchFamily="34" charset="0"/>
              </a:rPr>
              <a:t>VÝDAJNE RADOSTI POZNÁ IBA 1/3 TÝCH, KTORÍ POZNAJÚ </a:t>
            </a:r>
            <a:r>
              <a:rPr lang="sk-SK" sz="2000" b="1" dirty="0" err="1" smtClean="0">
                <a:solidFill>
                  <a:srgbClr val="DD8356"/>
                </a:solidFill>
                <a:latin typeface="Arial Narrow" panose="020B0606020202030204" pitchFamily="34" charset="0"/>
              </a:rPr>
              <a:t>ZOOT</a:t>
            </a:r>
            <a:endParaRPr lang="sk-SK" sz="2000" b="1" dirty="0" smtClean="0">
              <a:solidFill>
                <a:srgbClr val="DD8356"/>
              </a:solidFill>
              <a:latin typeface="Arial Narrow" panose="020B0606020202030204" pitchFamily="34" charset="0"/>
            </a:endParaRPr>
          </a:p>
          <a:p>
            <a:r>
              <a:rPr lang="sk-SK" sz="2000" dirty="0" smtClean="0">
                <a:solidFill>
                  <a:schemeClr val="tx1">
                    <a:lumMod val="75000"/>
                    <a:lumOff val="25000"/>
                  </a:schemeClr>
                </a:solidFill>
                <a:latin typeface="Arial Narrow" panose="020B0606020202030204" pitchFamily="34" charset="0"/>
              </a:rPr>
              <a:t>Reklamu na </a:t>
            </a:r>
            <a:r>
              <a:rPr lang="sk-SK" sz="2000" dirty="0" err="1" smtClean="0">
                <a:solidFill>
                  <a:schemeClr val="tx1">
                    <a:lumMod val="75000"/>
                    <a:lumOff val="25000"/>
                  </a:schemeClr>
                </a:solidFill>
                <a:latin typeface="Arial Narrow" panose="020B0606020202030204" pitchFamily="34" charset="0"/>
              </a:rPr>
              <a:t>Zoot</a:t>
            </a:r>
            <a:r>
              <a:rPr lang="sk-SK" sz="2000" dirty="0" smtClean="0">
                <a:solidFill>
                  <a:schemeClr val="tx1">
                    <a:lumMod val="75000"/>
                    <a:lumOff val="25000"/>
                  </a:schemeClr>
                </a:solidFill>
                <a:latin typeface="Arial Narrow" panose="020B0606020202030204" pitchFamily="34" charset="0"/>
              </a:rPr>
              <a:t> videlo 9 % ľudí, skôr ženy. O Výdajniach radosti počula tretina ľudí, ktorí poznajú </a:t>
            </a:r>
            <a:r>
              <a:rPr lang="sk-SK" sz="2000" dirty="0" err="1" smtClean="0">
                <a:solidFill>
                  <a:schemeClr val="tx1">
                    <a:lumMod val="75000"/>
                    <a:lumOff val="25000"/>
                  </a:schemeClr>
                </a:solidFill>
                <a:latin typeface="Arial Narrow" panose="020B0606020202030204" pitchFamily="34" charset="0"/>
              </a:rPr>
              <a:t>Zoot</a:t>
            </a:r>
            <a:r>
              <a:rPr lang="sk-SK" sz="2000" dirty="0" smtClean="0">
                <a:solidFill>
                  <a:schemeClr val="tx1">
                    <a:lumMod val="75000"/>
                    <a:lumOff val="25000"/>
                  </a:schemeClr>
                </a:solidFill>
                <a:latin typeface="Arial Narrow" panose="020B0606020202030204" pitchFamily="34" charset="0"/>
              </a:rPr>
              <a:t>. Lenže táto jedna tretina Výdajniam radosti rozumie a pomerne dobre vie, čo sa v nich dá robiť.</a:t>
            </a:r>
            <a:endParaRPr lang="sk-SK" sz="2000" b="1" dirty="0">
              <a:solidFill>
                <a:schemeClr val="tx1">
                  <a:lumMod val="75000"/>
                  <a:lumOff val="25000"/>
                </a:schemeClr>
              </a:solidFill>
              <a:latin typeface="Arial Narrow" panose="020B0606020202030204" pitchFamily="34" charset="0"/>
            </a:endParaRPr>
          </a:p>
        </p:txBody>
      </p:sp>
      <p:sp>
        <p:nvSpPr>
          <p:cNvPr id="7" name="Obdélník 6"/>
          <p:cNvSpPr/>
          <p:nvPr/>
        </p:nvSpPr>
        <p:spPr>
          <a:xfrm>
            <a:off x="372837" y="264041"/>
            <a:ext cx="8016843" cy="400110"/>
          </a:xfrm>
          <a:prstGeom prst="rect">
            <a:avLst/>
          </a:prstGeom>
        </p:spPr>
        <p:txBody>
          <a:bodyPr wrap="square">
            <a:spAutoFit/>
          </a:bodyPr>
          <a:lstStyle/>
          <a:p>
            <a:r>
              <a:rPr lang="sk-SK" sz="2000" b="1" dirty="0" err="1" smtClean="0">
                <a:solidFill>
                  <a:srgbClr val="DD8356"/>
                </a:solidFill>
                <a:latin typeface="Arial Narrow" panose="020B0606020202030204" pitchFamily="34" charset="0"/>
                <a:cs typeface="Helvetica"/>
              </a:rPr>
              <a:t>ZOOT</a:t>
            </a:r>
            <a:r>
              <a:rPr lang="sk-SK" sz="2000" b="1" dirty="0" smtClean="0">
                <a:solidFill>
                  <a:srgbClr val="DD8356"/>
                </a:solidFill>
                <a:latin typeface="Arial Narrow" panose="020B0606020202030204" pitchFamily="34" charset="0"/>
                <a:cs typeface="Helvetica"/>
              </a:rPr>
              <a:t> PATRÍ MEDZI MENEJ DÔVERYHODNÉ A DRAHŠIE </a:t>
            </a:r>
            <a:r>
              <a:rPr lang="cs-CZ" sz="2000" b="1" dirty="0" smtClean="0">
                <a:solidFill>
                  <a:srgbClr val="DD8356"/>
                </a:solidFill>
                <a:latin typeface="Arial Narrow" panose="020B0606020202030204" pitchFamily="34" charset="0"/>
                <a:cs typeface="Helvetica"/>
              </a:rPr>
              <a:t>E-</a:t>
            </a:r>
            <a:r>
              <a:rPr lang="cs-CZ" sz="2000" b="1" dirty="0" err="1" smtClean="0">
                <a:solidFill>
                  <a:srgbClr val="DD8356"/>
                </a:solidFill>
                <a:latin typeface="Arial Narrow" panose="020B0606020202030204" pitchFamily="34" charset="0"/>
                <a:cs typeface="Helvetica"/>
              </a:rPr>
              <a:t>SHOPY</a:t>
            </a:r>
            <a:endParaRPr lang="cs-CZ" sz="2000" b="1" dirty="0">
              <a:solidFill>
                <a:srgbClr val="DD8356"/>
              </a:solidFill>
              <a:latin typeface="Arial Narrow" panose="020B0606020202030204" pitchFamily="34" charset="0"/>
              <a:cs typeface="Helvetica"/>
            </a:endParaRPr>
          </a:p>
        </p:txBody>
      </p:sp>
    </p:spTree>
    <p:extLst>
      <p:ext uri="{BB962C8B-B14F-4D97-AF65-F5344CB8AC3E}">
        <p14:creationId xmlns:p14="http://schemas.microsoft.com/office/powerpoint/2010/main" val="199362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OOTER" val="LIN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9977</TotalTime>
  <Words>6362</Words>
  <Application>Microsoft Macintosh PowerPoint</Application>
  <PresentationFormat>On-screen Show (4:3)</PresentationFormat>
  <Paragraphs>1041</Paragraphs>
  <Slides>73</Slides>
  <Notes>73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1" baseType="lpstr">
      <vt:lpstr>Arial</vt:lpstr>
      <vt:lpstr>Arial Narrow</vt:lpstr>
      <vt:lpstr>Calibri</vt:lpstr>
      <vt:lpstr>Helvetica</vt:lpstr>
      <vt:lpstr>Helvetica Neue</vt:lpstr>
      <vt:lpstr>Wingdings</vt:lpstr>
      <vt:lpstr>Office Theme</vt:lpstr>
      <vt:lpstr>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 36pt</dc:title>
  <dc:creator>Quentin</dc:creator>
  <cp:lastModifiedBy>Zuzana Beňová</cp:lastModifiedBy>
  <cp:revision>1815</cp:revision>
  <dcterms:created xsi:type="dcterms:W3CDTF">2013-07-17T12:22:48Z</dcterms:created>
  <dcterms:modified xsi:type="dcterms:W3CDTF">2015-12-02T12:12:40Z</dcterms:modified>
</cp:coreProperties>
</file>